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handoutMasterIdLst>
    <p:handoutMasterId r:id="rId33"/>
  </p:handoutMasterIdLst>
  <p:sldIdLst>
    <p:sldId id="256" r:id="rId5"/>
    <p:sldId id="268" r:id="rId6"/>
    <p:sldId id="1385" r:id="rId7"/>
    <p:sldId id="257" r:id="rId8"/>
    <p:sldId id="267" r:id="rId9"/>
    <p:sldId id="1381" r:id="rId10"/>
    <p:sldId id="266" r:id="rId11"/>
    <p:sldId id="259" r:id="rId12"/>
    <p:sldId id="1378" r:id="rId13"/>
    <p:sldId id="1386" r:id="rId14"/>
    <p:sldId id="261" r:id="rId15"/>
    <p:sldId id="262" r:id="rId16"/>
    <p:sldId id="1371" r:id="rId17"/>
    <p:sldId id="263" r:id="rId18"/>
    <p:sldId id="264" r:id="rId19"/>
    <p:sldId id="1379" r:id="rId20"/>
    <p:sldId id="265" r:id="rId21"/>
    <p:sldId id="1373" r:id="rId22"/>
    <p:sldId id="1374" r:id="rId23"/>
    <p:sldId id="1375" r:id="rId24"/>
    <p:sldId id="1387" r:id="rId25"/>
    <p:sldId id="1380" r:id="rId26"/>
    <p:sldId id="1382" r:id="rId27"/>
    <p:sldId id="1383" r:id="rId28"/>
    <p:sldId id="1388" r:id="rId29"/>
    <p:sldId id="1376" r:id="rId30"/>
    <p:sldId id="1377" r:id="rId31"/>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76163B-D2D0-997D-730E-FE7845BF6A36}" v="5" dt="2021-01-25T02:43:48.024"/>
    <p1510:client id="{3F49E1CF-06F5-854A-AED6-E3CE77D85382}" v="23" dt="2021-01-25T02:58:37.076"/>
    <p1510:client id="{CF8C0D24-5EE6-AC7D-825B-5B3D43C55346}" v="4" dt="2021-01-25T11:48:34.361"/>
    <p1510:client id="{D041672E-4D69-2A97-7E5F-DCC8D30A08DE}" v="3" dt="2021-01-25T14:03:43.3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2914F2-0539-4F74-84C6-1C5DC70BA37F}"/>
              </a:ext>
            </a:extLst>
          </p:cNvPr>
          <p:cNvSpPr>
            <a:spLocks noGrp="1"/>
          </p:cNvSpPr>
          <p:nvPr>
            <p:ph type="hdr" sz="quarter"/>
          </p:nvPr>
        </p:nvSpPr>
        <p:spPr>
          <a:xfrm>
            <a:off x="0" y="0"/>
            <a:ext cx="3038475" cy="465138"/>
          </a:xfrm>
          <a:prstGeom prst="rect">
            <a:avLst/>
          </a:prstGeom>
        </p:spPr>
        <p:txBody>
          <a:bodyPr vert="horz" lIns="93177" tIns="46589" rIns="93177" bIns="46589" rtlCol="0"/>
          <a:lstStyle>
            <a:lvl1pPr algn="l" eaLnBrk="1" hangingPunct="1">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DE0F286F-B684-4180-B974-5C99D0E398A7}"/>
              </a:ext>
            </a:extLst>
          </p:cNvPr>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eaLnBrk="1" hangingPunct="1">
              <a:defRPr sz="1200">
                <a:latin typeface="Arial" charset="0"/>
                <a:cs typeface="Arial" charset="0"/>
              </a:defRPr>
            </a:lvl1pPr>
          </a:lstStyle>
          <a:p>
            <a:pPr>
              <a:defRPr/>
            </a:pPr>
            <a:fld id="{6C7E80D5-F1A8-4E6F-862E-E650C877881E}" type="datetimeFigureOut">
              <a:rPr lang="en-US"/>
              <a:pPr>
                <a:defRPr/>
              </a:pPr>
              <a:t>1/26/2021</a:t>
            </a:fld>
            <a:endParaRPr lang="en-US"/>
          </a:p>
        </p:txBody>
      </p:sp>
      <p:sp>
        <p:nvSpPr>
          <p:cNvPr id="4" name="Footer Placeholder 3">
            <a:extLst>
              <a:ext uri="{FF2B5EF4-FFF2-40B4-BE49-F238E27FC236}">
                <a16:creationId xmlns:a16="http://schemas.microsoft.com/office/drawing/2014/main" id="{0075EFB0-44FB-4291-B357-69B823116951}"/>
              </a:ext>
            </a:extLst>
          </p:cNvPr>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eaLnBrk="1" hangingPunct="1">
              <a:defRPr sz="1200">
                <a:latin typeface="Arial" charset="0"/>
                <a:cs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CA8A54EC-9299-4B52-AF80-D565859E51F9}"/>
              </a:ext>
            </a:extLst>
          </p:cNvPr>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eaLnBrk="1" hangingPunct="1">
              <a:defRPr sz="1200">
                <a:latin typeface="Arial" charset="0"/>
                <a:cs typeface="Arial" charset="0"/>
              </a:defRPr>
            </a:lvl1pPr>
          </a:lstStyle>
          <a:p>
            <a:pPr>
              <a:defRPr/>
            </a:pPr>
            <a:fld id="{CB56A5D0-69BF-4FAC-BF98-81213EFD5567}"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E529071-C03D-4158-B46E-8CD5D69E5A02}"/>
              </a:ext>
            </a:extLst>
          </p:cNvPr>
          <p:cNvSpPr>
            <a:spLocks noGrp="1"/>
          </p:cNvSpPr>
          <p:nvPr>
            <p:ph type="hdr" sz="quarter"/>
          </p:nvPr>
        </p:nvSpPr>
        <p:spPr>
          <a:xfrm>
            <a:off x="0" y="0"/>
            <a:ext cx="3038475" cy="465138"/>
          </a:xfrm>
          <a:prstGeom prst="rect">
            <a:avLst/>
          </a:prstGeom>
        </p:spPr>
        <p:txBody>
          <a:bodyPr vert="horz" lIns="93177" tIns="46589" rIns="93177" bIns="46589" rtlCol="0"/>
          <a:lstStyle>
            <a:lvl1pPr algn="l" eaLnBrk="1" hangingPunct="1">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5BFB4B54-3A57-4AA1-BC5E-9060D5DF50BC}"/>
              </a:ext>
            </a:extLst>
          </p:cNvPr>
          <p:cNvSpPr>
            <a:spLocks noGrp="1"/>
          </p:cNvSpPr>
          <p:nvPr>
            <p:ph type="dt" idx="1"/>
          </p:nvPr>
        </p:nvSpPr>
        <p:spPr>
          <a:xfrm>
            <a:off x="3970338" y="0"/>
            <a:ext cx="3038475" cy="465138"/>
          </a:xfrm>
          <a:prstGeom prst="rect">
            <a:avLst/>
          </a:prstGeom>
        </p:spPr>
        <p:txBody>
          <a:bodyPr vert="horz" lIns="93177" tIns="46589" rIns="93177" bIns="46589" rtlCol="0"/>
          <a:lstStyle>
            <a:lvl1pPr algn="r" eaLnBrk="1" hangingPunct="1">
              <a:defRPr sz="1200">
                <a:latin typeface="Arial" charset="0"/>
                <a:cs typeface="Arial" charset="0"/>
              </a:defRPr>
            </a:lvl1pPr>
          </a:lstStyle>
          <a:p>
            <a:pPr>
              <a:defRPr/>
            </a:pPr>
            <a:fld id="{5785C147-DE6E-44AF-9501-F5A9E3994E64}" type="datetimeFigureOut">
              <a:rPr lang="en-US"/>
              <a:pPr>
                <a:defRPr/>
              </a:pPr>
              <a:t>1/26/2021</a:t>
            </a:fld>
            <a:endParaRPr lang="en-US"/>
          </a:p>
        </p:txBody>
      </p:sp>
      <p:sp>
        <p:nvSpPr>
          <p:cNvPr id="4" name="Slide Image Placeholder 3">
            <a:extLst>
              <a:ext uri="{FF2B5EF4-FFF2-40B4-BE49-F238E27FC236}">
                <a16:creationId xmlns:a16="http://schemas.microsoft.com/office/drawing/2014/main" id="{BD60A1D9-86EC-4C79-BFD0-1369B4890868}"/>
              </a:ext>
            </a:extLst>
          </p:cNvPr>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a:extLst>
              <a:ext uri="{FF2B5EF4-FFF2-40B4-BE49-F238E27FC236}">
                <a16:creationId xmlns:a16="http://schemas.microsoft.com/office/drawing/2014/main" id="{ED14ED97-9732-4E6A-9D56-8AE3E72C8453}"/>
              </a:ext>
            </a:extLst>
          </p:cNvPr>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AE0F91B-4DC9-42DB-A44A-A30C3BF72F69}"/>
              </a:ext>
            </a:extLst>
          </p:cNvPr>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eaLnBrk="1" hangingPunct="1">
              <a:defRPr sz="1200">
                <a:latin typeface="Arial"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18A4A736-5D23-4489-B96D-409B32C098C1}"/>
              </a:ext>
            </a:extLst>
          </p:cNvPr>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eaLnBrk="1" hangingPunct="1">
              <a:defRPr sz="1200">
                <a:latin typeface="Arial" charset="0"/>
                <a:cs typeface="Arial" charset="0"/>
              </a:defRPr>
            </a:lvl1pPr>
          </a:lstStyle>
          <a:p>
            <a:pPr>
              <a:defRPr/>
            </a:pPr>
            <a:fld id="{6666CE19-52FC-412B-A3FC-C4B1E62DF80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E3B3D3C0-360A-402A-9C61-711D8DDA5A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71DC946F-4575-4DA7-AFA5-42C32DFA56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Karissa:</a:t>
            </a:r>
          </a:p>
          <a:p>
            <a:endParaRPr lang="en-US" altLang="en-US"/>
          </a:p>
          <a:p>
            <a:r>
              <a:rPr lang="en-US" altLang="en-US"/>
              <a:t>Welcome </a:t>
            </a:r>
          </a:p>
          <a:p>
            <a:r>
              <a:rPr lang="en-US" altLang="en-US"/>
              <a:t>Mission and purpose of the presentation to ensure staff is educated on Title IX so that we can better assist others.</a:t>
            </a:r>
          </a:p>
          <a:p>
            <a:endParaRPr lang="en-US" altLang="en-US"/>
          </a:p>
          <a:p>
            <a:r>
              <a:rPr lang="en-US" altLang="en-US"/>
              <a:t>Dan has the next slide.</a:t>
            </a:r>
          </a:p>
        </p:txBody>
      </p:sp>
      <p:sp>
        <p:nvSpPr>
          <p:cNvPr id="18436" name="Slide Number Placeholder 3">
            <a:extLst>
              <a:ext uri="{FF2B5EF4-FFF2-40B4-BE49-F238E27FC236}">
                <a16:creationId xmlns:a16="http://schemas.microsoft.com/office/drawing/2014/main" id="{90853AA1-6E0A-4613-92D2-E5DFC3F7E4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6900200-DD1F-4E62-BDC8-27D1F130FE2F}"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UcPeriod"/>
            </a:pPr>
            <a:r>
              <a:rPr lang="en-US"/>
              <a:t>True</a:t>
            </a:r>
          </a:p>
          <a:p>
            <a:pPr marL="228600" indent="-228600">
              <a:buAutoNum type="alphaUcPeriod"/>
            </a:pPr>
            <a:r>
              <a:rPr lang="en-US" b="1" u="sng"/>
              <a:t>False</a:t>
            </a:r>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10</a:t>
            </a:fld>
            <a:endParaRPr lang="en-US"/>
          </a:p>
        </p:txBody>
      </p:sp>
    </p:spTree>
    <p:extLst>
      <p:ext uri="{BB962C8B-B14F-4D97-AF65-F5344CB8AC3E}">
        <p14:creationId xmlns:p14="http://schemas.microsoft.com/office/powerpoint/2010/main" val="1331344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a:t>Theresia:</a:t>
            </a:r>
          </a:p>
          <a:p>
            <a:pPr marL="0" indent="0">
              <a:buFont typeface="Arial" panose="020B0604020202020204" pitchFamily="34" charset="0"/>
              <a:buNone/>
            </a:pPr>
            <a:endParaRPr lang="en-US" sz="1200"/>
          </a:p>
          <a:p>
            <a:pPr marL="0" indent="0">
              <a:buFont typeface="Arial" panose="020B0604020202020204" pitchFamily="34" charset="0"/>
              <a:buNone/>
            </a:pPr>
            <a:r>
              <a:rPr lang="en-US" sz="1200"/>
              <a:t>Title IX does not require a school to:</a:t>
            </a:r>
          </a:p>
          <a:p>
            <a:pPr marL="171450" indent="-171450">
              <a:buFont typeface="Arial" panose="020B0604020202020204" pitchFamily="34" charset="0"/>
              <a:buChar char="•"/>
            </a:pPr>
            <a:endParaRPr lang="en-US" sz="1200"/>
          </a:p>
          <a:p>
            <a:pPr marL="171450" indent="-171450">
              <a:buFont typeface="Arial" panose="020B0604020202020204" pitchFamily="34" charset="0"/>
              <a:buChar char="•"/>
            </a:pPr>
            <a:r>
              <a:rPr lang="en-US" sz="1200"/>
              <a:t>Offer an athletics/activities program</a:t>
            </a:r>
          </a:p>
          <a:p>
            <a:pPr marL="171450" indent="-171450">
              <a:buFont typeface="Arial" panose="020B0604020202020204" pitchFamily="34" charset="0"/>
              <a:buChar char="•"/>
            </a:pPr>
            <a:r>
              <a:rPr lang="en-US" sz="1200"/>
              <a:t>Offer a good athletics/activities program</a:t>
            </a:r>
          </a:p>
          <a:p>
            <a:pPr marL="171450" indent="-171450">
              <a:buFont typeface="Arial" panose="020B0604020202020204" pitchFamily="34" charset="0"/>
              <a:buChar char="•"/>
            </a:pPr>
            <a:r>
              <a:rPr lang="en-US" sz="1200"/>
              <a:t>Provide the same funding to the overall girls’ and boys’ programs</a:t>
            </a:r>
          </a:p>
          <a:p>
            <a:pPr marL="171450" indent="-171450">
              <a:buFont typeface="Arial" panose="020B0604020202020204" pitchFamily="34" charset="0"/>
              <a:buChar char="•"/>
            </a:pPr>
            <a:r>
              <a:rPr lang="en-US" sz="1200"/>
              <a:t>Provide the same funding to boys’ and girls’ teams in the same sport/activity</a:t>
            </a:r>
          </a:p>
          <a:p>
            <a:pPr marL="171450" indent="-171450">
              <a:buFont typeface="Arial" panose="020B0604020202020204" pitchFamily="34" charset="0"/>
              <a:buChar char="•"/>
            </a:pPr>
            <a:r>
              <a:rPr lang="en-US" sz="1200"/>
              <a:t>Provide specific benefits such as equipment, coaching, facilities, or scheduling</a:t>
            </a:r>
          </a:p>
          <a:p>
            <a:pPr marL="171450" indent="-171450">
              <a:buFont typeface="Arial" panose="020B0604020202020204" pitchFamily="34" charset="0"/>
              <a:buChar char="•"/>
            </a:pPr>
            <a:r>
              <a:rPr lang="en-US" sz="1200"/>
              <a:t>Provide specific benefits to a specific team</a:t>
            </a:r>
          </a:p>
          <a:p>
            <a:pPr marL="171450" indent="-171450">
              <a:buFont typeface="Arial" panose="020B0604020202020204" pitchFamily="34" charset="0"/>
              <a:buChar char="•"/>
            </a:pPr>
            <a:r>
              <a:rPr lang="en-US" sz="1200"/>
              <a:t>Offer a specific number of teams</a:t>
            </a:r>
          </a:p>
          <a:p>
            <a:pPr marL="171450" indent="-171450">
              <a:buFont typeface="Arial" panose="020B0604020202020204" pitchFamily="34" charset="0"/>
              <a:buChar char="•"/>
            </a:pPr>
            <a:r>
              <a:rPr lang="en-US" sz="1200"/>
              <a:t>Offer the same number of teams for boys and girls</a:t>
            </a:r>
          </a:p>
          <a:p>
            <a:pPr marL="171450" indent="-171450">
              <a:buFont typeface="Arial" panose="020B0604020202020204" pitchFamily="34" charset="0"/>
              <a:buChar char="•"/>
            </a:pPr>
            <a:r>
              <a:rPr lang="en-US" sz="1200"/>
              <a:t>Offer the same sports/activities for boys and girls</a:t>
            </a:r>
          </a:p>
          <a:p>
            <a:pPr marL="171450" indent="-171450">
              <a:buFont typeface="Arial" panose="020B0604020202020204" pitchFamily="34" charset="0"/>
              <a:buChar char="•"/>
            </a:pPr>
            <a:r>
              <a:rPr lang="en-US" sz="1200"/>
              <a:t>Provide the same benefits for boy’s and girls’ teams in the same sport/activity</a:t>
            </a:r>
          </a:p>
          <a:p>
            <a:pPr marL="171450" indent="-171450">
              <a:buFont typeface="Arial" panose="020B0604020202020204" pitchFamily="34" charset="0"/>
              <a:buChar char="•"/>
            </a:pPr>
            <a:r>
              <a:rPr lang="en-US" sz="1200"/>
              <a:t>Compete at a specific competitive level</a:t>
            </a:r>
          </a:p>
          <a:p>
            <a:pPr marL="171450" indent="-171450">
              <a:buFont typeface="Arial" panose="020B0604020202020204" pitchFamily="34" charset="0"/>
              <a:buChar char="•"/>
            </a:pPr>
            <a:r>
              <a:rPr lang="en-US" sz="1200"/>
              <a:t>Join a specific conference – local, regional, national or otherwise</a:t>
            </a:r>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11</a:t>
            </a:fld>
            <a:endParaRPr lang="en-US"/>
          </a:p>
        </p:txBody>
      </p:sp>
    </p:spTree>
    <p:extLst>
      <p:ext uri="{BB962C8B-B14F-4D97-AF65-F5344CB8AC3E}">
        <p14:creationId xmlns:p14="http://schemas.microsoft.com/office/powerpoint/2010/main" val="413815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a:t>Theresia:</a:t>
            </a:r>
          </a:p>
          <a:p>
            <a:pPr marL="171450" indent="-171450">
              <a:buFont typeface="Arial" panose="020B0604020202020204" pitchFamily="34" charset="0"/>
              <a:buChar char="•"/>
            </a:pPr>
            <a:endParaRPr lang="en-US" sz="1200" b="1"/>
          </a:p>
          <a:p>
            <a:pPr marL="171450" indent="-171450">
              <a:buFont typeface="Arial" panose="020B0604020202020204" pitchFamily="34" charset="0"/>
              <a:buChar char="•"/>
            </a:pPr>
            <a:r>
              <a:rPr lang="en-US" sz="1200" b="1"/>
              <a:t>Provide an equal opportunity for female and male students to become interscholastic participants (analyzed by means of the “Three-Prong Test”) and, </a:t>
            </a:r>
          </a:p>
          <a:p>
            <a:pPr marL="171450" indent="-171450">
              <a:buFont typeface="Arial" panose="020B0604020202020204" pitchFamily="34" charset="0"/>
              <a:buChar char="•"/>
            </a:pPr>
            <a:endParaRPr lang="en-US" sz="1200" b="1"/>
          </a:p>
          <a:p>
            <a:pPr marL="171450" indent="-171450">
              <a:buFont typeface="Arial" panose="020B0604020202020204" pitchFamily="34" charset="0"/>
              <a:buChar char="•"/>
            </a:pPr>
            <a:r>
              <a:rPr lang="en-US" sz="1200" b="1"/>
              <a:t>Provide equivalent treatment of participants in the overall girls’ program as compared to the overall boys’ program.</a:t>
            </a:r>
          </a:p>
          <a:p>
            <a:endParaRPr lang="en-US"/>
          </a:p>
          <a:p>
            <a:r>
              <a:rPr lang="en-US"/>
              <a:t>Karissa has the next slide.</a:t>
            </a:r>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12</a:t>
            </a:fld>
            <a:endParaRPr lang="en-US"/>
          </a:p>
        </p:txBody>
      </p:sp>
    </p:spTree>
    <p:extLst>
      <p:ext uri="{BB962C8B-B14F-4D97-AF65-F5344CB8AC3E}">
        <p14:creationId xmlns:p14="http://schemas.microsoft.com/office/powerpoint/2010/main" val="285900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Karissa:</a:t>
            </a:r>
          </a:p>
          <a:p>
            <a:endParaRPr lang="en-US"/>
          </a:p>
          <a:p>
            <a:r>
              <a:rPr lang="en-US" sz="1200" b="1" i="0" kern="1200">
                <a:solidFill>
                  <a:schemeClr val="tx1"/>
                </a:solidFill>
                <a:effectLst/>
                <a:latin typeface="+mn-lt"/>
                <a:ea typeface="+mn-ea"/>
                <a:cs typeface="+mn-cs"/>
              </a:rPr>
              <a:t>Equality</a:t>
            </a:r>
            <a:r>
              <a:rPr lang="en-US" sz="1200" b="0" i="0" kern="1200">
                <a:solidFill>
                  <a:schemeClr val="tx1"/>
                </a:solidFill>
                <a:effectLst/>
                <a:latin typeface="+mn-lt"/>
                <a:ea typeface="+mn-ea"/>
                <a:cs typeface="+mn-cs"/>
              </a:rPr>
              <a:t> has to do with giving everyone the exact same resources, whereas </a:t>
            </a:r>
            <a:r>
              <a:rPr lang="en-US" sz="1200" b="1" i="0" kern="1200">
                <a:solidFill>
                  <a:schemeClr val="tx1"/>
                </a:solidFill>
                <a:effectLst/>
                <a:latin typeface="+mn-lt"/>
                <a:ea typeface="+mn-ea"/>
                <a:cs typeface="+mn-cs"/>
              </a:rPr>
              <a:t>equity</a:t>
            </a:r>
            <a:r>
              <a:rPr lang="en-US" sz="1200" b="0" i="0" kern="1200">
                <a:solidFill>
                  <a:schemeClr val="tx1"/>
                </a:solidFill>
                <a:effectLst/>
                <a:latin typeface="+mn-lt"/>
                <a:ea typeface="+mn-ea"/>
                <a:cs typeface="+mn-cs"/>
              </a:rPr>
              <a:t> involves distributing resources based on the needs of the recipients.</a:t>
            </a:r>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13</a:t>
            </a:fld>
            <a:endParaRPr lang="en-US"/>
          </a:p>
        </p:txBody>
      </p:sp>
    </p:spTree>
    <p:extLst>
      <p:ext uri="{BB962C8B-B14F-4D97-AF65-F5344CB8AC3E}">
        <p14:creationId xmlns:p14="http://schemas.microsoft.com/office/powerpoint/2010/main" val="3566344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Karissa: </a:t>
            </a:r>
          </a:p>
          <a:p>
            <a:endParaRPr lang="en-US"/>
          </a:p>
          <a:p>
            <a:r>
              <a:rPr lang="en-US"/>
              <a:t>Component I : Effective Accommodation of Athletics Interests &amp; Abilities</a:t>
            </a:r>
          </a:p>
          <a:p>
            <a:pPr lvl="1"/>
            <a:r>
              <a:rPr lang="en-US"/>
              <a:t>Participation Opportunities – The Three-Prong Test</a:t>
            </a:r>
          </a:p>
          <a:p>
            <a:pPr lvl="1"/>
            <a:r>
              <a:rPr lang="en-US"/>
              <a:t>Levels of Competition: The Two-Prong Test</a:t>
            </a:r>
          </a:p>
          <a:p>
            <a:endParaRPr lang="en-US"/>
          </a:p>
          <a:p>
            <a:r>
              <a:rPr lang="en-US"/>
              <a:t>Component II: Athletics Financial Assistance for Student-Athletes</a:t>
            </a:r>
          </a:p>
          <a:p>
            <a:pPr marL="0" indent="0">
              <a:buNone/>
            </a:pPr>
            <a:endParaRPr lang="en-US"/>
          </a:p>
          <a:p>
            <a:r>
              <a:rPr lang="en-US"/>
              <a:t>Component III: Equivalence in Other Athletics Benefits &amp; Opportunities</a:t>
            </a:r>
          </a:p>
          <a:p>
            <a:endParaRPr lang="en-US"/>
          </a:p>
          <a:p>
            <a:r>
              <a:rPr lang="en-US"/>
              <a:t>Dan has the next slide.</a:t>
            </a:r>
          </a:p>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14</a:t>
            </a:fld>
            <a:endParaRPr lang="en-US"/>
          </a:p>
        </p:txBody>
      </p:sp>
    </p:spTree>
    <p:extLst>
      <p:ext uri="{BB962C8B-B14F-4D97-AF65-F5344CB8AC3E}">
        <p14:creationId xmlns:p14="http://schemas.microsoft.com/office/powerpoint/2010/main" val="2291233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endParaRPr lang="en-US"/>
          </a:p>
          <a:p>
            <a:r>
              <a:rPr lang="en-US"/>
              <a:t>Participation opportunities – The Three-Prong Test.</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Substantial Proportionality - Ratios of male athletic participation and female athletic participation must be “substantially proportional” to ratios of male enrollment and female enrollment OR,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History and Continuing Practice - The school must show a continuing practice, in the very recent past, of expanding its girls’ sports offerings OR,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Full and Effective Accommodation - The school must show that the athletics interests and athletics abilities of the institutions female enrollment have been fully and effectively accommodated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15</a:t>
            </a:fld>
            <a:endParaRPr lang="en-US"/>
          </a:p>
        </p:txBody>
      </p:sp>
    </p:spTree>
    <p:extLst>
      <p:ext uri="{BB962C8B-B14F-4D97-AF65-F5344CB8AC3E}">
        <p14:creationId xmlns:p14="http://schemas.microsoft.com/office/powerpoint/2010/main" val="418377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endParaRPr lang="en-US"/>
          </a:p>
          <a:p>
            <a:r>
              <a:rPr lang="en-US"/>
              <a:t>3-Prong Test Example</a:t>
            </a:r>
          </a:p>
          <a:p>
            <a:endParaRPr lang="en-US"/>
          </a:p>
          <a:p>
            <a:pPr marL="171450" indent="-171450">
              <a:buFont typeface="Arial" panose="020B0604020202020204" pitchFamily="34" charset="0"/>
              <a:buChar char="•"/>
            </a:pPr>
            <a:r>
              <a:rPr lang="en-US"/>
              <a:t>A school cut 3 girls programs as part of a budget-cut.</a:t>
            </a:r>
          </a:p>
          <a:p>
            <a:pPr marL="171450" indent="-171450">
              <a:buFont typeface="Arial" panose="020B0604020202020204" pitchFamily="34" charset="0"/>
              <a:buChar char="•"/>
            </a:pPr>
            <a:r>
              <a:rPr lang="en-US"/>
              <a:t>Title IX’s “three-prong test” revealed enrollment was 49% female, however only 39% of sports participation opportunities were available to girls. </a:t>
            </a:r>
          </a:p>
          <a:p>
            <a:pPr marL="171450" indent="-171450">
              <a:buFont typeface="Arial" panose="020B0604020202020204" pitchFamily="34" charset="0"/>
              <a:buChar char="•"/>
            </a:pPr>
            <a:r>
              <a:rPr lang="en-US"/>
              <a:t>Analysis of Title IX’s “other athletics benefits and opportunities” offered to boys teams as compared to girls teams indicated significant disparities for female student-athletes with regard to uniforms, equipment, supplies, facilities, locker rooms, access to quality coaching, practice times and scheduling methods, game times and scheduling methods, and modes of transportation. </a:t>
            </a:r>
          </a:p>
          <a:p>
            <a:pPr marL="0" indent="0">
              <a:buFont typeface="Arial" panose="020B0604020202020204" pitchFamily="34" charset="0"/>
              <a:buNone/>
            </a:pPr>
            <a:r>
              <a:rPr lang="en-US"/>
              <a:t>Sandy has the next slide.</a:t>
            </a:r>
          </a:p>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16</a:t>
            </a:fld>
            <a:endParaRPr lang="en-US"/>
          </a:p>
        </p:txBody>
      </p:sp>
    </p:spTree>
    <p:extLst>
      <p:ext uri="{BB962C8B-B14F-4D97-AF65-F5344CB8AC3E}">
        <p14:creationId xmlns:p14="http://schemas.microsoft.com/office/powerpoint/2010/main" val="2620682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Sandy:</a:t>
            </a:r>
          </a:p>
          <a:p>
            <a:endParaRPr lang="en-US"/>
          </a:p>
          <a:p>
            <a:r>
              <a:rPr lang="en-US"/>
              <a:t>Levels of Competition – The Two-Prong Test.</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Equivalently Advanced Competitive Opportunities - Ratios of male athletic participation and female athletic participation must be “substantially proportional” to ratios of male enrollment and female enrollment OR,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History and Continuing Practice - The school must show a continuing practice, in the very recent past, of expanding its girls’ sports offerings OR,</a:t>
            </a:r>
          </a:p>
          <a:p>
            <a:r>
              <a:rPr lang="en-US"/>
              <a:t> </a:t>
            </a:r>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17</a:t>
            </a:fld>
            <a:endParaRPr lang="en-US"/>
          </a:p>
        </p:txBody>
      </p:sp>
    </p:spTree>
    <p:extLst>
      <p:ext uri="{BB962C8B-B14F-4D97-AF65-F5344CB8AC3E}">
        <p14:creationId xmlns:p14="http://schemas.microsoft.com/office/powerpoint/2010/main" val="4760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Sandy:</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Equity in the allocation of athletics scholarships is rarely an issue at the interscholastic sports level. It is relevant only for those coeducational private schools which award financial aid or which administer work-study programs.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Compliance requires that total scholarship dollars related to athletics must be divided in proportion to the relative participation of men and women in the school's athletics programs.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The most common Title IX issues regarding scholarship equity at the high school level involve the questions of how to determine which dollars constitute athletics ­related aid as opposed to purely academic-related aid and who to count as athletic participants. </a:t>
            </a:r>
            <a:endParaRPr lang="en-US">
              <a:cs typeface="Calibri"/>
            </a:endParaRPr>
          </a:p>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18</a:t>
            </a:fld>
            <a:endParaRPr lang="en-US"/>
          </a:p>
        </p:txBody>
      </p:sp>
    </p:spTree>
    <p:extLst>
      <p:ext uri="{BB962C8B-B14F-4D97-AF65-F5344CB8AC3E}">
        <p14:creationId xmlns:p14="http://schemas.microsoft.com/office/powerpoint/2010/main" val="13509731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Sandy: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The third broad component of Title IX compliance deals with the issue as to whether, in an overall sense, evaluating a school's athletics programs as a whole, boys and girls have comparable access to all of the "perks" of athletic participation. In order to measure compliance, the OCR will examine the following eleven areas of </a:t>
            </a:r>
            <a:r>
              <a:rPr lang="en-US" i="1"/>
              <a:t>"other athletics benefits and opportunities."</a:t>
            </a:r>
            <a:endParaRPr lang="en-US"/>
          </a:p>
          <a:p>
            <a:endParaRPr lang="en-US"/>
          </a:p>
          <a:p>
            <a:r>
              <a:rPr lang="en-US"/>
              <a:t>Abby has the next slide.</a:t>
            </a:r>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19</a:t>
            </a:fld>
            <a:endParaRPr lang="en-US"/>
          </a:p>
        </p:txBody>
      </p:sp>
    </p:spTree>
    <p:extLst>
      <p:ext uri="{BB962C8B-B14F-4D97-AF65-F5344CB8AC3E}">
        <p14:creationId xmlns:p14="http://schemas.microsoft.com/office/powerpoint/2010/main" val="3047512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a:t>
            </a:fld>
            <a:endParaRPr lang="en-US"/>
          </a:p>
        </p:txBody>
      </p:sp>
    </p:spTree>
    <p:extLst>
      <p:ext uri="{BB962C8B-B14F-4D97-AF65-F5344CB8AC3E}">
        <p14:creationId xmlns:p14="http://schemas.microsoft.com/office/powerpoint/2010/main" val="3852732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Abby: Those eleven areas of "Other Athletics Benefits and Opportunities" include</a:t>
            </a:r>
          </a:p>
          <a:p>
            <a:pPr marL="171450" lvl="0" indent="-171450">
              <a:buFont typeface="Arial" panose="020B0604020202020204" pitchFamily="34" charset="0"/>
              <a:buChar char="•"/>
            </a:pPr>
            <a:endParaRPr lang="en-US"/>
          </a:p>
          <a:p>
            <a:pPr marL="171450" lvl="0" indent="-171450">
              <a:buFont typeface="Arial" panose="020B0604020202020204" pitchFamily="34" charset="0"/>
              <a:buChar char="•"/>
            </a:pPr>
            <a:r>
              <a:rPr lang="en-US"/>
              <a:t>Protective athletic equipment and other athletic supplies</a:t>
            </a:r>
            <a:endParaRPr lang="en-US">
              <a:cs typeface="Calibri"/>
            </a:endParaRPr>
          </a:p>
          <a:p>
            <a:pPr marL="171450" indent="-171450">
              <a:buFont typeface="Arial" panose="020B0604020202020204" pitchFamily="34" charset="0"/>
              <a:buChar char="•"/>
            </a:pPr>
            <a:r>
              <a:rPr lang="en-US"/>
              <a:t>Locker rooms, practice and competition facilities</a:t>
            </a:r>
            <a:endParaRPr lang="en-US">
              <a:cs typeface="Calibri"/>
            </a:endParaRPr>
          </a:p>
          <a:p>
            <a:pPr marL="171450" indent="-171450">
              <a:buFont typeface="Arial" panose="020B0604020202020204" pitchFamily="34" charset="0"/>
              <a:buChar char="•"/>
            </a:pPr>
            <a:r>
              <a:rPr lang="en-US"/>
              <a:t>Allocation of travel and transportation benefits and per diem allowances </a:t>
            </a:r>
            <a:endParaRPr lang="en-US">
              <a:cs typeface="Calibri"/>
            </a:endParaRPr>
          </a:p>
          <a:p>
            <a:pPr marL="171450" lvl="0" indent="-171450">
              <a:buFont typeface="Arial" panose="020B0604020202020204" pitchFamily="34" charset="0"/>
              <a:buChar char="•"/>
            </a:pPr>
            <a:r>
              <a:rPr lang="en-US"/>
              <a:t>Years of experience, quality, compensation, and assignment of coaches </a:t>
            </a:r>
            <a:endParaRPr lang="en-US">
              <a:cs typeface="Calibri"/>
            </a:endParaRPr>
          </a:p>
          <a:p>
            <a:pPr marL="171450" lvl="0" indent="-171450">
              <a:buFont typeface="Arial" panose="020B0604020202020204" pitchFamily="34" charset="0"/>
              <a:buChar char="•"/>
            </a:pPr>
            <a:r>
              <a:rPr lang="en-US"/>
              <a:t>Institutional housing and dining facilities and related services</a:t>
            </a:r>
            <a:endParaRPr lang="en-US">
              <a:cs typeface="Calibri"/>
            </a:endParaRPr>
          </a:p>
          <a:p>
            <a:pPr marL="171450" indent="-171450">
              <a:buFont typeface="Arial" panose="020B0604020202020204" pitchFamily="34" charset="0"/>
              <a:buChar char="•"/>
            </a:pPr>
            <a:r>
              <a:rPr lang="en-US"/>
              <a:t>Nature of publicity-marketing-media services for athletic programs </a:t>
            </a:r>
            <a:endParaRPr lang="en-US">
              <a:cs typeface="Calibri"/>
            </a:endParaRPr>
          </a:p>
          <a:p>
            <a:pPr marL="171450" lvl="0" indent="-171450">
              <a:buFont typeface="Arial" panose="020B0604020202020204" pitchFamily="34" charset="0"/>
              <a:buChar char="•"/>
            </a:pPr>
            <a:r>
              <a:rPr lang="en-US"/>
              <a:t>Game and practice times and scheduling</a:t>
            </a:r>
            <a:endParaRPr lang="en-US">
              <a:cs typeface="Calibri"/>
            </a:endParaRPr>
          </a:p>
          <a:p>
            <a:pPr marL="171450" lvl="0" indent="-171450">
              <a:buFont typeface="Arial" panose="020B0604020202020204" pitchFamily="34" charset="0"/>
              <a:buChar char="•"/>
            </a:pPr>
            <a:r>
              <a:rPr lang="en-US"/>
              <a:t>Facilities for and access to athletic training benefits and medical services</a:t>
            </a:r>
            <a:endParaRPr lang="en-US">
              <a:cs typeface="Calibri"/>
            </a:endParaRPr>
          </a:p>
          <a:p>
            <a:pPr marL="171450" lvl="0" indent="-171450">
              <a:buFont typeface="Arial" panose="020B0604020202020204" pitchFamily="34" charset="0"/>
              <a:buChar char="•"/>
            </a:pPr>
            <a:r>
              <a:rPr lang="en-US"/>
              <a:t>Academic tutoring services for student-athletes</a:t>
            </a:r>
            <a:endParaRPr lang="en-US">
              <a:cs typeface="Calibri"/>
            </a:endParaRPr>
          </a:p>
          <a:p>
            <a:pPr marL="171450" lvl="0" indent="-171450">
              <a:buFont typeface="Arial" panose="020B0604020202020204" pitchFamily="34" charset="0"/>
              <a:buChar char="•"/>
            </a:pPr>
            <a:r>
              <a:rPr lang="en-US"/>
              <a:t>Institutional support services for athletic programs</a:t>
            </a:r>
            <a:endParaRPr lang="en-US">
              <a:cs typeface="Calibri"/>
            </a:endParaRPr>
          </a:p>
          <a:p>
            <a:pPr marL="171450" lvl="0" indent="-171450">
              <a:buFont typeface="Arial" panose="020B0604020202020204" pitchFamily="34" charset="0"/>
              <a:buChar char="•"/>
            </a:pPr>
            <a:r>
              <a:rPr lang="en-US"/>
              <a:t>Recruiting resources provided to athletic programs</a:t>
            </a:r>
            <a:endParaRPr lang="en-US">
              <a:cs typeface="Calibri"/>
            </a:endParaRPr>
          </a:p>
          <a:p>
            <a:pPr marL="171450" lvl="0" indent="-171450">
              <a:buFont typeface="Arial" panose="020B0604020202020204" pitchFamily="34" charset="0"/>
              <a:buChar char="•"/>
            </a:pPr>
            <a:endParaRPr lang="en-US"/>
          </a:p>
          <a:p>
            <a:pPr marL="0" lvl="0" indent="0">
              <a:buFont typeface="Arial" panose="020B0604020202020204" pitchFamily="34" charset="0"/>
              <a:buNone/>
            </a:pPr>
            <a:endParaRPr lang="en-US"/>
          </a:p>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20</a:t>
            </a:fld>
            <a:endParaRPr lang="en-US"/>
          </a:p>
        </p:txBody>
      </p:sp>
    </p:spTree>
    <p:extLst>
      <p:ext uri="{BB962C8B-B14F-4D97-AF65-F5344CB8AC3E}">
        <p14:creationId xmlns:p14="http://schemas.microsoft.com/office/powerpoint/2010/main" val="516866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UcPeriod"/>
            </a:pPr>
            <a:r>
              <a:rPr lang="en-US" b="1" u="sng"/>
              <a:t>2020</a:t>
            </a:r>
          </a:p>
          <a:p>
            <a:pPr marL="228600" indent="-228600">
              <a:buAutoNum type="alphaUcPeriod"/>
            </a:pPr>
            <a:r>
              <a:rPr lang="en-US"/>
              <a:t>1975</a:t>
            </a:r>
          </a:p>
          <a:p>
            <a:pPr marL="228600" indent="-228600">
              <a:buAutoNum type="alphaUcPeriod"/>
            </a:pPr>
            <a:r>
              <a:rPr lang="en-US"/>
              <a:t>2017</a:t>
            </a:r>
          </a:p>
          <a:p>
            <a:pPr marL="228600" indent="-228600">
              <a:buAutoNum type="alphaUcPeriod"/>
            </a:pPr>
            <a:r>
              <a:rPr lang="en-US"/>
              <a:t>2012</a:t>
            </a:r>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21</a:t>
            </a:fld>
            <a:endParaRPr lang="en-US"/>
          </a:p>
        </p:txBody>
      </p:sp>
    </p:spTree>
    <p:extLst>
      <p:ext uri="{BB962C8B-B14F-4D97-AF65-F5344CB8AC3E}">
        <p14:creationId xmlns:p14="http://schemas.microsoft.com/office/powerpoint/2010/main" val="1052278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Abby:</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With the issuance of the new Title IX regulations on May 6, 2020 and implementation on September 14, 2020, there is increased focus on Title IX for K-12 schools, specifically with sexual harassment. The new regulations require K-12 schools to have in place specific procedures, policies and protocols with regard to handling sexual harassment complaints. The responsibility for ensuring that these new regulations are followed and carried out falls to the school district’s Title IX coordinator.</a:t>
            </a:r>
            <a:endParaRPr lang="en-US">
              <a:cs typeface="Calibri"/>
            </a:endParaRP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In order for school districts to provide equitable and safe athletic programs for all students who choose to participate, it is vital that the school district’s athletic director and Title IX coordinator work hand in hand.</a:t>
            </a: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22</a:t>
            </a:fld>
            <a:endParaRPr lang="en-US"/>
          </a:p>
        </p:txBody>
      </p:sp>
    </p:spTree>
    <p:extLst>
      <p:ext uri="{BB962C8B-B14F-4D97-AF65-F5344CB8AC3E}">
        <p14:creationId xmlns:p14="http://schemas.microsoft.com/office/powerpoint/2010/main" val="25177976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a:solidFill>
                  <a:schemeClr val="tx1"/>
                </a:solidFill>
                <a:effectLst/>
                <a:latin typeface="+mn-lt"/>
                <a:ea typeface="+mn-ea"/>
                <a:cs typeface="+mn-cs"/>
              </a:rPr>
              <a:t>Abby: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a:solidFill>
                  <a:schemeClr val="tx1"/>
                </a:solidFill>
                <a:effectLst/>
                <a:latin typeface="+mn-lt"/>
                <a:ea typeface="+mn-ea"/>
                <a:cs typeface="+mn-cs"/>
              </a:rPr>
              <a:t>The new Title IX regulations require schools to develop a “Title IX Team” in order to adequately address sexual harassment complaints. The athletic director should be a part of the district’s “Title IX Team” and fully participate in the trainings provided by the school district.</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The athletic director and Title IX coordinator must work together to provide equitable opportunities for all students. They must be the experts of Title IX and its application to athletics and beyond. The school district’s athletic program must not be isolated from other functions of the school district but rather be an integral part of the education process. To that end, schools have the responsibility to protect every student, and to ensure that they have equal access to all school programs, including education-based athletics programs.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Theresia has the next slide.</a:t>
            </a:r>
          </a:p>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23</a:t>
            </a:fld>
            <a:endParaRPr lang="en-US"/>
          </a:p>
        </p:txBody>
      </p:sp>
    </p:spTree>
    <p:extLst>
      <p:ext uri="{BB962C8B-B14F-4D97-AF65-F5344CB8AC3E}">
        <p14:creationId xmlns:p14="http://schemas.microsoft.com/office/powerpoint/2010/main" val="33940987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Theresia:</a:t>
            </a:r>
          </a:p>
          <a:p>
            <a:endParaRPr lang="en-US"/>
          </a:p>
          <a:p>
            <a:pPr marL="171450" indent="-171450">
              <a:buFont typeface="Arial" panose="020B0604020202020204" pitchFamily="34" charset="0"/>
              <a:buChar char="•"/>
            </a:pPr>
            <a:r>
              <a:rPr lang="en-US"/>
              <a:t>The first Title IX regulations were not available until 1974 and appeared to </a:t>
            </a:r>
            <a:r>
              <a:rPr lang="en-US" b="1" i="1"/>
              <a:t>not</a:t>
            </a:r>
            <a:r>
              <a:rPr lang="en-US"/>
              <a:t> require boys and girls teams to be separate!</a:t>
            </a:r>
          </a:p>
          <a:p>
            <a:pPr marL="171450" indent="-171450">
              <a:buFont typeface="Arial" panose="020B0604020202020204" pitchFamily="34" charset="0"/>
              <a:buChar char="•"/>
            </a:pPr>
            <a:r>
              <a:rPr lang="en-US"/>
              <a:t>NFHS and States lobbied to be able to legally have both boys and girls teams and prevailed.</a:t>
            </a:r>
          </a:p>
          <a:p>
            <a:pPr marL="171450" indent="-171450">
              <a:buFont typeface="Arial" panose="020B0604020202020204" pitchFamily="34" charset="0"/>
              <a:buChar char="•"/>
            </a:pPr>
            <a:r>
              <a:rPr lang="en-US"/>
              <a:t>Imagine if boys and girls would have been forced to play on the same teams. Participation would have been limited, especially for girls. </a:t>
            </a:r>
          </a:p>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24</a:t>
            </a:fld>
            <a:endParaRPr lang="en-US"/>
          </a:p>
        </p:txBody>
      </p:sp>
    </p:spTree>
    <p:extLst>
      <p:ext uri="{BB962C8B-B14F-4D97-AF65-F5344CB8AC3E}">
        <p14:creationId xmlns:p14="http://schemas.microsoft.com/office/powerpoint/2010/main" val="15372992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UcPeriod"/>
            </a:pPr>
            <a:r>
              <a:rPr lang="en-US"/>
              <a:t>1.9M</a:t>
            </a:r>
          </a:p>
          <a:p>
            <a:pPr marL="228600" indent="-228600">
              <a:buAutoNum type="alphaUcPeriod"/>
            </a:pPr>
            <a:r>
              <a:rPr lang="en-US"/>
              <a:t>2.8M</a:t>
            </a:r>
          </a:p>
          <a:p>
            <a:pPr marL="228600" indent="-228600">
              <a:buAutoNum type="alphaUcPeriod"/>
            </a:pPr>
            <a:r>
              <a:rPr lang="en-US" b="1" u="sng"/>
              <a:t>3.4M</a:t>
            </a:r>
          </a:p>
          <a:p>
            <a:pPr marL="228600" indent="-228600">
              <a:buAutoNum type="alphaUcPeriod"/>
            </a:pPr>
            <a:r>
              <a:rPr lang="en-US"/>
              <a:t>4.5M</a:t>
            </a:r>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25</a:t>
            </a:fld>
            <a:endParaRPr lang="en-US"/>
          </a:p>
        </p:txBody>
      </p:sp>
    </p:spTree>
    <p:extLst>
      <p:ext uri="{BB962C8B-B14F-4D97-AF65-F5344CB8AC3E}">
        <p14:creationId xmlns:p14="http://schemas.microsoft.com/office/powerpoint/2010/main" val="3319292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a:t>Theresia:</a:t>
            </a:r>
          </a:p>
          <a:p>
            <a:endParaRPr lang="en-US"/>
          </a:p>
          <a:p>
            <a:r>
              <a:rPr lang="en-US"/>
              <a:t>Gym class story is powerful. Title IX has impacted all of us! Please share any other of your experiences that highlight the impact of Title IX.</a:t>
            </a:r>
          </a:p>
          <a:p>
            <a:endParaRPr lang="en-US"/>
          </a:p>
          <a:p>
            <a:r>
              <a:rPr lang="en-US"/>
              <a:t>Title IX has provided opportunities for millions of girls to participate in school programs.</a:t>
            </a:r>
          </a:p>
          <a:p>
            <a:endParaRPr lang="en-US"/>
          </a:p>
          <a:p>
            <a:r>
              <a:rPr lang="en-US" sz="1200"/>
              <a:t>1971-72 – </a:t>
            </a:r>
            <a:r>
              <a:rPr lang="en-US" sz="1200" b="1" u="sng"/>
              <a:t>294K girls </a:t>
            </a:r>
            <a:r>
              <a:rPr lang="en-US" sz="1200"/>
              <a:t>(3.6 million boys) </a:t>
            </a:r>
          </a:p>
          <a:p>
            <a:r>
              <a:rPr lang="en-US" sz="1200"/>
              <a:t>1981-82 - </a:t>
            </a:r>
            <a:r>
              <a:rPr lang="en-US" sz="1200" b="1" u="sng"/>
              <a:t>1.8M girls </a:t>
            </a:r>
            <a:r>
              <a:rPr lang="en-US" sz="1200"/>
              <a:t>(3.4 million boys)</a:t>
            </a:r>
          </a:p>
          <a:p>
            <a:r>
              <a:rPr lang="en-US" sz="1200"/>
              <a:t>1991-92 - </a:t>
            </a:r>
            <a:r>
              <a:rPr lang="en-US" sz="1200" b="1" u="sng"/>
              <a:t>1.9M girls </a:t>
            </a:r>
            <a:r>
              <a:rPr lang="en-US" sz="1200"/>
              <a:t>(3.4 million boys)</a:t>
            </a:r>
          </a:p>
          <a:p>
            <a:r>
              <a:rPr lang="en-US" sz="1200"/>
              <a:t>2001-02 - </a:t>
            </a:r>
            <a:r>
              <a:rPr lang="en-US" sz="1200" b="1" u="sng"/>
              <a:t>2.8M girls</a:t>
            </a:r>
            <a:r>
              <a:rPr lang="en-US" sz="1200"/>
              <a:t> (3.9 million boys)</a:t>
            </a:r>
          </a:p>
          <a:p>
            <a:r>
              <a:rPr lang="en-US" sz="1200"/>
              <a:t>2011-12 - </a:t>
            </a:r>
            <a:r>
              <a:rPr lang="en-US" sz="1200" b="1" u="sng"/>
              <a:t>3.2M girls</a:t>
            </a:r>
            <a:r>
              <a:rPr lang="en-US" sz="1200"/>
              <a:t> (4.4 million boys)</a:t>
            </a:r>
          </a:p>
          <a:p>
            <a:r>
              <a:rPr lang="en-US" sz="1200"/>
              <a:t>2018-19 – </a:t>
            </a:r>
            <a:r>
              <a:rPr lang="en-US" sz="1200" b="1" u="sng"/>
              <a:t>3.4M girls</a:t>
            </a:r>
            <a:r>
              <a:rPr lang="en-US" sz="1200"/>
              <a:t> (4.5 million boys)</a:t>
            </a:r>
          </a:p>
          <a:p>
            <a:endParaRPr lang="en-US" sz="1200"/>
          </a:p>
          <a:p>
            <a:r>
              <a:rPr lang="en-US" sz="1200"/>
              <a:t>Anecdotal contributions from presenters on how Title IX has impacted them.</a:t>
            </a:r>
          </a:p>
          <a:p>
            <a:endParaRPr lang="en-US" sz="1200"/>
          </a:p>
          <a:p>
            <a:r>
              <a:rPr lang="en-US" sz="1200"/>
              <a:t>Karissa has the next slide.</a:t>
            </a:r>
          </a:p>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26</a:t>
            </a:fld>
            <a:endParaRPr lang="en-US"/>
          </a:p>
        </p:txBody>
      </p:sp>
    </p:spTree>
    <p:extLst>
      <p:ext uri="{BB962C8B-B14F-4D97-AF65-F5344CB8AC3E}">
        <p14:creationId xmlns:p14="http://schemas.microsoft.com/office/powerpoint/2010/main" val="27065159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Karissa:</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Education and awareness</a:t>
            </a:r>
          </a:p>
          <a:p>
            <a:pPr marL="171450" indent="-171450">
              <a:buFont typeface="Arial" panose="020B0604020202020204" pitchFamily="34" charset="0"/>
              <a:buChar char="•"/>
            </a:pPr>
            <a:r>
              <a:rPr lang="en-US"/>
              <a:t>Celebration of Title IX and all its impact on schools, communities and girls across the United States</a:t>
            </a:r>
          </a:p>
          <a:p>
            <a:pPr marL="171450" indent="-171450">
              <a:buFont typeface="Arial" panose="020B0604020202020204" pitchFamily="34" charset="0"/>
              <a:buChar char="•"/>
            </a:pPr>
            <a:r>
              <a:rPr lang="en-US"/>
              <a:t>Continue to improve pipeline issues and continue to provide more opportunities for girls and minorities</a:t>
            </a:r>
          </a:p>
          <a:p>
            <a:pPr marL="171450" indent="-171450">
              <a:buFont typeface="Arial" panose="020B0604020202020204" pitchFamily="34" charset="0"/>
              <a:buChar char="•"/>
            </a:pPr>
            <a:r>
              <a:rPr lang="en-US"/>
              <a:t>More Equity</a:t>
            </a:r>
          </a:p>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27</a:t>
            </a:fld>
            <a:endParaRPr lang="en-US"/>
          </a:p>
        </p:txBody>
      </p:sp>
    </p:spTree>
    <p:extLst>
      <p:ext uri="{BB962C8B-B14F-4D97-AF65-F5344CB8AC3E}">
        <p14:creationId xmlns:p14="http://schemas.microsoft.com/office/powerpoint/2010/main" val="2076482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UcPeriod"/>
            </a:pPr>
            <a:r>
              <a:rPr lang="en-US"/>
              <a:t>1968</a:t>
            </a:r>
          </a:p>
          <a:p>
            <a:pPr marL="228600" indent="-228600">
              <a:buAutoNum type="alphaUcPeriod"/>
            </a:pPr>
            <a:r>
              <a:rPr lang="en-US" b="1" u="sng"/>
              <a:t>1972</a:t>
            </a:r>
          </a:p>
          <a:p>
            <a:pPr marL="228600" indent="-228600">
              <a:buAutoNum type="alphaUcPeriod"/>
            </a:pPr>
            <a:r>
              <a:rPr lang="en-US"/>
              <a:t>1975</a:t>
            </a:r>
          </a:p>
          <a:p>
            <a:pPr marL="228600" indent="-228600">
              <a:buAutoNum type="alphaUcPeriod"/>
            </a:pPr>
            <a:r>
              <a:rPr lang="en-US"/>
              <a:t>1979</a:t>
            </a:r>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a:t>
            </a:fld>
            <a:endParaRPr lang="en-US"/>
          </a:p>
        </p:txBody>
      </p:sp>
    </p:spTree>
    <p:extLst>
      <p:ext uri="{BB962C8B-B14F-4D97-AF65-F5344CB8AC3E}">
        <p14:creationId xmlns:p14="http://schemas.microsoft.com/office/powerpoint/2010/main" val="1079324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t>
            </a:r>
          </a:p>
          <a:p>
            <a:endParaRPr lang="en-US"/>
          </a:p>
          <a:p>
            <a:r>
              <a:rPr lang="en-US"/>
              <a:t>On June 23, 1972, President Richard Nixon signed Title IX of the Education amendments of 1972 into law.</a:t>
            </a:r>
          </a:p>
          <a:p>
            <a:endParaRPr lang="en-US" sz="800"/>
          </a:p>
          <a:p>
            <a:r>
              <a:rPr lang="en-US"/>
              <a:t>It is a comprehensive </a:t>
            </a:r>
            <a:r>
              <a:rPr lang="en-US" b="1" u="sng"/>
              <a:t>federal law </a:t>
            </a:r>
            <a:r>
              <a:rPr lang="en-US"/>
              <a:t>that prohibits sex discrimination in education programs (ALL aspects of a school’s educational programs) that receive federal funds.  The principle objective of Title IX is to avoid the use of federal money to support sex discrimination in education programs and to provide individual citizens effective protection against those practices.  Public secondary and elementary schools receive federal funding, so they must comply with Title IX.  Schools that do not receive federal funding, which include many private secondary and elementary schools, are not required to comply.</a:t>
            </a:r>
          </a:p>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4</a:t>
            </a:fld>
            <a:endParaRPr lang="en-US"/>
          </a:p>
        </p:txBody>
      </p:sp>
    </p:spTree>
    <p:extLst>
      <p:ext uri="{BB962C8B-B14F-4D97-AF65-F5344CB8AC3E}">
        <p14:creationId xmlns:p14="http://schemas.microsoft.com/office/powerpoint/2010/main" val="1094266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sz="1200" i="0"/>
              <a:t>Dan:</a:t>
            </a:r>
          </a:p>
          <a:p>
            <a:pPr marL="0" indent="0" algn="ctr">
              <a:buNone/>
            </a:pPr>
            <a:endParaRPr lang="en-US" sz="1200" i="1"/>
          </a:p>
          <a:p>
            <a:pPr marL="0" indent="0" algn="ctr">
              <a:buNone/>
            </a:pPr>
            <a:r>
              <a:rPr lang="en-US" sz="1200" i="1"/>
              <a:t>“No person in the United States shall, on the basis of sex, be excluded from participation in, be denied the benefits of, or be subjected to discrimination under any education program or activity receiving Federal financial assistance.”  </a:t>
            </a:r>
          </a:p>
          <a:p>
            <a:pPr marL="0" indent="0" algn="ctr">
              <a:buNone/>
            </a:pPr>
            <a:r>
              <a:rPr lang="en-US" sz="800"/>
              <a:t>[Original 37-word statute]</a:t>
            </a:r>
          </a:p>
          <a:p>
            <a:endParaRPr lang="en-US"/>
          </a:p>
          <a:p>
            <a:r>
              <a:rPr lang="en-US"/>
              <a:t>Sandy has the next slide.</a:t>
            </a:r>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5</a:t>
            </a:fld>
            <a:endParaRPr lang="en-US"/>
          </a:p>
        </p:txBody>
      </p:sp>
    </p:spTree>
    <p:extLst>
      <p:ext uri="{BB962C8B-B14F-4D97-AF65-F5344CB8AC3E}">
        <p14:creationId xmlns:p14="http://schemas.microsoft.com/office/powerpoint/2010/main" val="512551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Sandy:</a:t>
            </a:r>
          </a:p>
          <a:p>
            <a:endParaRPr lang="en-US"/>
          </a:p>
          <a:p>
            <a:r>
              <a:rPr lang="en-US"/>
              <a:t>Remembering Birch Bayh:</a:t>
            </a:r>
          </a:p>
          <a:p>
            <a:endParaRPr lang="en-US"/>
          </a:p>
          <a:p>
            <a:r>
              <a:rPr lang="en-US"/>
              <a:t>“One of the great failings of the American educational system is the continuation of corrosive and unjustified discrimination against women. It is clear to me that sex discrimination reaches into all facets of education — admissions, scholarship programs, faculty hiring and promotion, professional staffing and pay scales.”</a:t>
            </a:r>
          </a:p>
          <a:p>
            <a:endParaRPr lang="en-US"/>
          </a:p>
          <a:p>
            <a:pPr>
              <a:buFontTx/>
              <a:buChar char="-"/>
            </a:pPr>
            <a:r>
              <a:rPr lang="en-US"/>
              <a:t>Birch Bayh, Indiana Senator 1963-1981</a:t>
            </a:r>
          </a:p>
          <a:p>
            <a:pPr>
              <a:buFontTx/>
              <a:buChar char="-"/>
            </a:pPr>
            <a:r>
              <a:rPr lang="en-US"/>
              <a:t>Championed Title IX language</a:t>
            </a:r>
          </a:p>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6</a:t>
            </a:fld>
            <a:endParaRPr lang="en-US"/>
          </a:p>
        </p:txBody>
      </p:sp>
    </p:spTree>
    <p:extLst>
      <p:ext uri="{BB962C8B-B14F-4D97-AF65-F5344CB8AC3E}">
        <p14:creationId xmlns:p14="http://schemas.microsoft.com/office/powerpoint/2010/main" val="4168830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indent="0" algn="just">
              <a:buFont typeface="Arial" panose="020B0604020202020204" pitchFamily="34" charset="0"/>
              <a:buNone/>
            </a:pPr>
            <a:r>
              <a:rPr lang="en-US" sz="1400">
                <a:ea typeface="Tahoma" panose="020B0604030504040204" pitchFamily="34" charset="0"/>
                <a:cs typeface="Tahoma" panose="020B0604030504040204" pitchFamily="34" charset="0"/>
              </a:rPr>
              <a:t>Sandy:</a:t>
            </a:r>
          </a:p>
          <a:p>
            <a:pPr marL="457200" indent="-457200" algn="just">
              <a:buFont typeface="Arial" panose="020B0604020202020204" pitchFamily="34" charset="0"/>
              <a:buChar char="•"/>
            </a:pPr>
            <a:endParaRPr lang="en-US" sz="1400">
              <a:ea typeface="Tahoma" panose="020B0604030504040204" pitchFamily="34" charset="0"/>
              <a:cs typeface="Tahoma" panose="020B0604030504040204" pitchFamily="34" charset="0"/>
            </a:endParaRPr>
          </a:p>
          <a:p>
            <a:pPr marL="457200" indent="-457200" algn="just">
              <a:buFont typeface="Arial" panose="020B0604020202020204" pitchFamily="34" charset="0"/>
              <a:buChar char="•"/>
            </a:pPr>
            <a:r>
              <a:rPr lang="en-US" sz="1400">
                <a:ea typeface="Tahoma" panose="020B0604030504040204" pitchFamily="34" charset="0"/>
                <a:cs typeface="Tahoma" panose="020B0604030504040204" pitchFamily="34" charset="0"/>
              </a:rPr>
              <a:t>Title IX does not only pertain to sports.  Title IX is </a:t>
            </a:r>
            <a:r>
              <a:rPr lang="en-US" sz="1400" u="sng">
                <a:ea typeface="Tahoma" panose="020B0604030504040204" pitchFamily="34" charset="0"/>
                <a:cs typeface="Tahoma" panose="020B0604030504040204" pitchFamily="34" charset="0"/>
              </a:rPr>
              <a:t>not</a:t>
            </a:r>
            <a:r>
              <a:rPr lang="en-US" sz="1400">
                <a:ea typeface="Tahoma" panose="020B0604030504040204" pitchFamily="34" charset="0"/>
                <a:cs typeface="Tahoma" panose="020B0604030504040204" pitchFamily="34" charset="0"/>
              </a:rPr>
              <a:t> a sports law.  </a:t>
            </a:r>
            <a:r>
              <a:rPr lang="en-US" sz="1400" i="1">
                <a:ea typeface="Tahoma" panose="020B0604030504040204" pitchFamily="34" charset="0"/>
                <a:cs typeface="Tahoma" panose="020B0604030504040204" pitchFamily="34" charset="0"/>
              </a:rPr>
              <a:t>The OCR considers athletics an education program.</a:t>
            </a:r>
            <a:endParaRPr lang="en-US" sz="1400">
              <a:ea typeface="Tahoma" panose="020B0604030504040204" pitchFamily="34" charset="0"/>
              <a:cs typeface="Tahoma" panose="020B0604030504040204" pitchFamily="34" charset="0"/>
            </a:endParaRPr>
          </a:p>
          <a:p>
            <a:pPr marL="457200" indent="-457200" algn="just">
              <a:buFont typeface="Arial" panose="020B0604020202020204" pitchFamily="34" charset="0"/>
              <a:buChar char="•"/>
            </a:pPr>
            <a:r>
              <a:rPr lang="en-US" sz="1400">
                <a:ea typeface="Tahoma" panose="020B0604030504040204" pitchFamily="34" charset="0"/>
                <a:cs typeface="Tahoma" panose="020B0604030504040204" pitchFamily="34" charset="0"/>
              </a:rPr>
              <a:t>Title IX is the first comprehensive federal law that prohibits sex discrimination in education programs and activities that receive Federal financial assistance.</a:t>
            </a:r>
          </a:p>
          <a:p>
            <a:pPr marL="457200" indent="-457200" algn="just">
              <a:buFont typeface="Arial" panose="020B0604020202020204" pitchFamily="34" charset="0"/>
              <a:buChar char="•"/>
            </a:pPr>
            <a:r>
              <a:rPr lang="en-US" sz="1400">
                <a:ea typeface="Tahoma" panose="020B0604030504040204" pitchFamily="34" charset="0"/>
                <a:cs typeface="Tahoma" panose="020B0604030504040204" pitchFamily="34" charset="0"/>
              </a:rPr>
              <a:t>Title IX does not only protect females.  It protects all students (boys &amp; girls), faculty and staff.</a:t>
            </a:r>
          </a:p>
          <a:p>
            <a:pPr marL="457200" indent="-457200" algn="just">
              <a:buFont typeface="Arial" panose="020B0604020202020204" pitchFamily="34" charset="0"/>
              <a:buChar char="•"/>
            </a:pPr>
            <a:r>
              <a:rPr lang="en-US" sz="1400" b="1" i="1">
                <a:ea typeface="Tahoma" panose="020B0604030504040204" pitchFamily="34" charset="0"/>
                <a:cs typeface="Tahoma" panose="020B0604030504040204" pitchFamily="34" charset="0"/>
              </a:rPr>
              <a:t>Title IX covers sexual harassment/sexual assault in schools. </a:t>
            </a:r>
            <a:r>
              <a:rPr lang="en-US" sz="1400">
                <a:ea typeface="Tahoma" panose="020B0604030504040204" pitchFamily="34" charset="0"/>
                <a:cs typeface="Tahoma" panose="020B0604030504040204" pitchFamily="34" charset="0"/>
              </a:rPr>
              <a:t>(5-6-2020 New Regulations)</a:t>
            </a:r>
          </a:p>
          <a:p>
            <a:pPr marL="457200" indent="-457200" algn="just">
              <a:buFont typeface="Arial" panose="020B0604020202020204" pitchFamily="34" charset="0"/>
              <a:buChar char="•"/>
            </a:pPr>
            <a:r>
              <a:rPr lang="en-US" sz="1400" b="1">
                <a:ea typeface="Tahoma" panose="020B0604030504040204" pitchFamily="34" charset="0"/>
                <a:cs typeface="Tahoma" panose="020B0604030504040204" pitchFamily="34" charset="0"/>
              </a:rPr>
              <a:t>Title IX requires schools to maintain </a:t>
            </a:r>
            <a:r>
              <a:rPr lang="en-US" sz="1400" b="1" u="sng">
                <a:ea typeface="Tahoma" panose="020B0604030504040204" pitchFamily="34" charset="0"/>
                <a:cs typeface="Tahoma" panose="020B0604030504040204" pitchFamily="34" charset="0"/>
              </a:rPr>
              <a:t>policies</a:t>
            </a:r>
            <a:r>
              <a:rPr lang="en-US" sz="1400" b="1">
                <a:ea typeface="Tahoma" panose="020B0604030504040204" pitchFamily="34" charset="0"/>
                <a:cs typeface="Tahoma" panose="020B0604030504040204" pitchFamily="34" charset="0"/>
              </a:rPr>
              <a:t>, </a:t>
            </a:r>
            <a:r>
              <a:rPr lang="en-US" sz="1400" b="1" u="sng">
                <a:ea typeface="Tahoma" panose="020B0604030504040204" pitchFamily="34" charset="0"/>
                <a:cs typeface="Tahoma" panose="020B0604030504040204" pitchFamily="34" charset="0"/>
              </a:rPr>
              <a:t>practices</a:t>
            </a:r>
            <a:r>
              <a:rPr lang="en-US" sz="1400" b="1">
                <a:ea typeface="Tahoma" panose="020B0604030504040204" pitchFamily="34" charset="0"/>
                <a:cs typeface="Tahoma" panose="020B0604030504040204" pitchFamily="34" charset="0"/>
              </a:rPr>
              <a:t> and </a:t>
            </a:r>
            <a:r>
              <a:rPr lang="en-US" sz="1400" b="1" u="sng">
                <a:ea typeface="Tahoma" panose="020B0604030504040204" pitchFamily="34" charset="0"/>
                <a:cs typeface="Tahoma" panose="020B0604030504040204" pitchFamily="34" charset="0"/>
              </a:rPr>
              <a:t>programs</a:t>
            </a:r>
            <a:r>
              <a:rPr lang="en-US" sz="1400" b="1">
                <a:ea typeface="Tahoma" panose="020B0604030504040204" pitchFamily="34" charset="0"/>
                <a:cs typeface="Tahoma" panose="020B0604030504040204" pitchFamily="34" charset="0"/>
              </a:rPr>
              <a:t> that do not discriminate against anyone based on sex.</a:t>
            </a:r>
          </a:p>
          <a:p>
            <a:pPr marL="457200" indent="-457200" algn="just">
              <a:buFont typeface="Arial" panose="020B0604020202020204" pitchFamily="34" charset="0"/>
              <a:buChar char="•"/>
            </a:pPr>
            <a:r>
              <a:rPr lang="en-US" sz="1400" i="1">
                <a:ea typeface="Tahoma" panose="020B0604030504040204" pitchFamily="34" charset="0"/>
                <a:cs typeface="Tahoma" panose="020B0604030504040204" pitchFamily="34" charset="0"/>
              </a:rPr>
              <a:t>Title IX is at the heart of efforts to create gender equitable schools.  Males and females are expected to receive fair and equitable treatment in all arenas of public schooling.</a:t>
            </a:r>
          </a:p>
          <a:p>
            <a:pPr marL="457200" indent="-457200" algn="just">
              <a:buFont typeface="Arial" panose="020B0604020202020204" pitchFamily="34" charset="0"/>
              <a:buChar char="•"/>
            </a:pPr>
            <a:endParaRPr lang="en-US" sz="1400" i="0">
              <a:ea typeface="Tahoma" panose="020B0604030504040204" pitchFamily="34" charset="0"/>
              <a:cs typeface="Tahoma" panose="020B0604030504040204" pitchFamily="34" charset="0"/>
            </a:endParaRPr>
          </a:p>
          <a:p>
            <a:pPr marL="0" indent="0" algn="just">
              <a:buFont typeface="Arial" panose="020B0604020202020204" pitchFamily="34" charset="0"/>
              <a:buNone/>
            </a:pPr>
            <a:r>
              <a:rPr lang="en-US" sz="1400" i="0">
                <a:ea typeface="Tahoma" panose="020B0604030504040204" pitchFamily="34" charset="0"/>
                <a:cs typeface="Tahoma" panose="020B0604030504040204" pitchFamily="34" charset="0"/>
              </a:rPr>
              <a:t>Abby has the next slide.</a:t>
            </a:r>
          </a:p>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7</a:t>
            </a:fld>
            <a:endParaRPr lang="en-US"/>
          </a:p>
        </p:txBody>
      </p:sp>
    </p:spTree>
    <p:extLst>
      <p:ext uri="{BB962C8B-B14F-4D97-AF65-F5344CB8AC3E}">
        <p14:creationId xmlns:p14="http://schemas.microsoft.com/office/powerpoint/2010/main" val="2554995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Abby:</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cs typeface="Calibri"/>
              </a:rPr>
              <a:t>Another requirement of Title IX is that every school receiving federal dollars must have a designated Title IX coordinator. </a:t>
            </a:r>
            <a:endParaRPr lang="en-US"/>
          </a:p>
          <a:p>
            <a:pPr marL="171450" indent="-171450">
              <a:buFont typeface="Arial" panose="020B0604020202020204" pitchFamily="34" charset="0"/>
              <a:buChar char="•"/>
            </a:pPr>
            <a:r>
              <a:rPr lang="en-US"/>
              <a:t>Title IX Coordinators are a school district’s primary resource for identifying sex discrimination, including sexual harassment.  Having a Title IX Coordinator in place is not only required by law, it is also essential for helping schools fulfill their mission of providing students with the best possible education.</a:t>
            </a:r>
            <a:endParaRPr lang="en-US">
              <a:cs typeface="Calibri"/>
            </a:endParaRPr>
          </a:p>
          <a:p>
            <a:pPr marL="171450" indent="-171450">
              <a:buFont typeface="Arial" panose="020B0604020202020204" pitchFamily="34" charset="0"/>
              <a:buChar char="•"/>
            </a:pPr>
            <a:r>
              <a:rPr lang="en-US"/>
              <a:t>School districts must notify all students, parents, or legal guardians of elementary &amp; secondary school students &amp; employees the name and contact information of the employee or employees designated as the Title IX Coordinator. </a:t>
            </a:r>
            <a:endParaRPr lang="en-US">
              <a:cs typeface="Calibri"/>
            </a:endParaRPr>
          </a:p>
          <a:p>
            <a:pPr marL="171450" indent="-171450">
              <a:buFont typeface="Arial" panose="020B0604020202020204" pitchFamily="34" charset="0"/>
              <a:buChar char="•"/>
              <a:defRPr/>
            </a:pPr>
            <a:r>
              <a:rPr lang="en-US" sz="1200"/>
              <a:t>Title IX Coordinators should be focused on systemic policy, process, &amp; prevention programs including assessing school climate &amp; current program effectiveness; collaboration &amp; cooperation with school officials, parents/ guardians, &amp; community partners; &amp; ensuring other members of the Title IX Team have the appropriate knowledge, skills, training, &amp; resources necessary to successfully fulfill their responsibilities.</a:t>
            </a:r>
            <a:r>
              <a:rPr lang="en-US"/>
              <a:t>  </a:t>
            </a:r>
            <a:endParaRPr lang="en-US" sz="1200">
              <a:cs typeface="Calibri"/>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a:p>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8</a:t>
            </a:fld>
            <a:endParaRPr lang="en-US"/>
          </a:p>
        </p:txBody>
      </p:sp>
    </p:spTree>
    <p:extLst>
      <p:ext uri="{BB962C8B-B14F-4D97-AF65-F5344CB8AC3E}">
        <p14:creationId xmlns:p14="http://schemas.microsoft.com/office/powerpoint/2010/main" val="2034754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Abby:</a:t>
            </a:r>
          </a:p>
          <a:p>
            <a:pPr marL="171450" indent="-171450">
              <a:buFont typeface="Arial" panose="020B0604020202020204" pitchFamily="34" charset="0"/>
              <a:buChar char="•"/>
            </a:pPr>
            <a:r>
              <a:rPr lang="en-US">
                <a:cs typeface="Calibri"/>
              </a:rPr>
              <a:t>Now in 2018 an interesting report was released by the Government Accountability Office that highlighted the role of the Title IX coordinator and some could argue the effectiveness of the Title IX coordinator.</a:t>
            </a:r>
            <a:endParaRPr lang="en-US"/>
          </a:p>
          <a:p>
            <a:pPr marL="171450" indent="-171450">
              <a:buFont typeface="Arial" panose="020B0604020202020204" pitchFamily="34" charset="0"/>
              <a:buChar char="•"/>
            </a:pPr>
            <a:r>
              <a:rPr lang="en-US"/>
              <a:t>The Purpose of the report was to examine how public high schools encouraged equal opportunities for students</a:t>
            </a:r>
            <a:endParaRPr lang="en-US">
              <a:cs typeface="Calibri"/>
            </a:endParaRPr>
          </a:p>
          <a:p>
            <a:pPr marL="171450" indent="-171450">
              <a:buFont typeface="Arial" panose="020B0604020202020204" pitchFamily="34" charset="0"/>
              <a:buChar char="•"/>
            </a:pPr>
            <a:r>
              <a:rPr lang="en-US"/>
              <a:t>GAO estimated 40 percent of athletic directors surveyed were unaware of a Title IX coordinator in their school district and that an additional 12 percent were aware of their Title IX coordinator but received little to no support from the individual. </a:t>
            </a:r>
          </a:p>
          <a:p>
            <a:pPr marL="171450" indent="-171450">
              <a:buFont typeface="Arial" panose="020B0604020202020204" pitchFamily="34" charset="0"/>
              <a:buChar char="•"/>
            </a:pPr>
            <a:r>
              <a:rPr lang="en-US"/>
              <a:t>Additionally, the report noted that of those surveyed, almost all of the athletic directors who were not aware of having a Title IX coordinator were in a district that had, in fact, designated one. </a:t>
            </a:r>
            <a:endParaRPr lang="en-US">
              <a:cs typeface="Calibri"/>
            </a:endParaRPr>
          </a:p>
          <a:p>
            <a:pPr marL="171450" indent="-171450">
              <a:buFont typeface="Arial" panose="020B0604020202020204" pitchFamily="34" charset="0"/>
              <a:buChar char="•"/>
            </a:pPr>
            <a:r>
              <a:rPr lang="en-US"/>
              <a:t>An estimated 26 percent of athletic directors wanted additional guidance or assistance related to encouraging equal opportunities for boys and girls, according to the GAO’s survey.</a:t>
            </a:r>
            <a:endParaRPr lang="en-US">
              <a:cs typeface="Calibri"/>
            </a:endParaRPr>
          </a:p>
          <a:p>
            <a:pPr marL="171450" indent="-171450">
              <a:buFont typeface="Arial" panose="020B0604020202020204" pitchFamily="34" charset="0"/>
              <a:buChar char="•"/>
            </a:pPr>
            <a:r>
              <a:rPr lang="en-US"/>
              <a:t>Title IX is still a work in progress! </a:t>
            </a:r>
            <a:endParaRPr lang="en-US">
              <a:cs typeface="Calibri"/>
            </a:endParaRPr>
          </a:p>
          <a:p>
            <a:pPr marL="171450" indent="-171450">
              <a:buFont typeface="Arial" panose="020B0604020202020204" pitchFamily="34" charset="0"/>
              <a:buChar char="•"/>
            </a:pPr>
            <a:endParaRPr lang="en-US"/>
          </a:p>
          <a:p>
            <a:pPr marL="0" indent="0">
              <a:buFont typeface="Arial" panose="020B0604020202020204" pitchFamily="34" charset="0"/>
              <a:buNone/>
            </a:pPr>
            <a:r>
              <a:rPr lang="en-US"/>
              <a:t>Theresia has the next slide.</a:t>
            </a:r>
            <a:endParaRPr lang="en-US">
              <a:cs typeface="Calibri"/>
            </a:endParaRPr>
          </a:p>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9</a:t>
            </a:fld>
            <a:endParaRPr lang="en-US"/>
          </a:p>
        </p:txBody>
      </p:sp>
    </p:spTree>
    <p:extLst>
      <p:ext uri="{BB962C8B-B14F-4D97-AF65-F5344CB8AC3E}">
        <p14:creationId xmlns:p14="http://schemas.microsoft.com/office/powerpoint/2010/main" val="9158788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6" descr="Students.jpg">
            <a:extLst>
              <a:ext uri="{FF2B5EF4-FFF2-40B4-BE49-F238E27FC236}">
                <a16:creationId xmlns:a16="http://schemas.microsoft.com/office/drawing/2014/main" id="{05776A87-DE02-4380-BE4E-590E16FBA8E0}"/>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D626804-AA01-4FAD-9DBF-862D8D06B530}"/>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D4A1101-CBFA-42B8-AF37-78C782D74FB4}"/>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F65492F5-F652-4AFF-99F3-B39DF0201FE9}"/>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A9D18706-4BDE-4282-9907-004B987D0889}"/>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769A6EE4-7B2A-4A1F-9D78-2ABD8DC0C35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764874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4" name="Picture 15" descr="A picture containing person, player, sport, game&#10;&#10;Description automatically generated">
            <a:extLst>
              <a:ext uri="{FF2B5EF4-FFF2-40B4-BE49-F238E27FC236}">
                <a16:creationId xmlns:a16="http://schemas.microsoft.com/office/drawing/2014/main" id="{21588811-D0C4-4D35-B670-3D27F1EE625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2700"/>
            <a:ext cx="12192000" cy="440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AB99DF4-E1D4-41F3-A88A-65F6601E944D}"/>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6993B28-964B-4BD1-A7ED-B598DA92A55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5F8FCFEA-AFC4-43C6-927D-B033C10785F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32401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8709B-AC65-4451-8995-7BF369856C47}"/>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 descr="Slide18.png">
            <a:extLst>
              <a:ext uri="{FF2B5EF4-FFF2-40B4-BE49-F238E27FC236}">
                <a16:creationId xmlns:a16="http://schemas.microsoft.com/office/drawing/2014/main" id="{82C2F04B-E480-4EA4-ADA6-907F3117507C}"/>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0" y="-7938"/>
            <a:ext cx="1219200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8555421-2120-413E-AD09-2B94AD52DE6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NFHS Network_FC_RGB_Transparent@300.png">
            <a:extLst>
              <a:ext uri="{FF2B5EF4-FFF2-40B4-BE49-F238E27FC236}">
                <a16:creationId xmlns:a16="http://schemas.microsoft.com/office/drawing/2014/main" id="{8F4B864E-AE31-48A1-87B4-A5EA90F2FC5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107613" y="4603750"/>
            <a:ext cx="2008187"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1843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795E43-B0A7-4063-B5B0-555BF2B6C2A4}"/>
              </a:ext>
            </a:extLst>
          </p:cNvPr>
          <p:cNvSpPr>
            <a:spLocks noGrp="1"/>
          </p:cNvSpPr>
          <p:nvPr>
            <p:ph type="dt" sz="half" idx="10"/>
          </p:nvPr>
        </p:nvSpPr>
        <p:spPr/>
        <p:txBody>
          <a:bodyPr/>
          <a:lstStyle>
            <a:lvl1pPr>
              <a:defRPr/>
            </a:lvl1pPr>
          </a:lstStyle>
          <a:p>
            <a:pPr>
              <a:defRPr/>
            </a:pPr>
            <a:fld id="{E6E9CBB4-DF59-4F9D-BE01-11301AD6E507}" type="datetimeFigureOut">
              <a:rPr lang="en-US"/>
              <a:pPr>
                <a:defRPr/>
              </a:pPr>
              <a:t>1/26/2021</a:t>
            </a:fld>
            <a:endParaRPr lang="en-US"/>
          </a:p>
        </p:txBody>
      </p:sp>
      <p:sp>
        <p:nvSpPr>
          <p:cNvPr id="6" name="Footer Placeholder 5">
            <a:extLst>
              <a:ext uri="{FF2B5EF4-FFF2-40B4-BE49-F238E27FC236}">
                <a16:creationId xmlns:a16="http://schemas.microsoft.com/office/drawing/2014/main" id="{BCFE0333-4ED0-4F2B-9C1E-30F9F91384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834C041-771D-4A03-B83B-7C31EBCC315D}"/>
              </a:ext>
            </a:extLst>
          </p:cNvPr>
          <p:cNvSpPr>
            <a:spLocks noGrp="1"/>
          </p:cNvSpPr>
          <p:nvPr>
            <p:ph type="sldNum" sz="quarter" idx="12"/>
          </p:nvPr>
        </p:nvSpPr>
        <p:spPr/>
        <p:txBody>
          <a:bodyPr/>
          <a:lstStyle>
            <a:lvl1pPr>
              <a:defRPr/>
            </a:lvl1pPr>
          </a:lstStyle>
          <a:p>
            <a:pPr>
              <a:defRPr/>
            </a:pPr>
            <a:fld id="{F5674325-6A06-438C-8E62-196336EDDB9C}" type="slidenum">
              <a:rPr lang="en-US"/>
              <a:pPr>
                <a:defRPr/>
              </a:pPr>
              <a:t>‹#›</a:t>
            </a:fld>
            <a:endParaRPr lang="en-US"/>
          </a:p>
        </p:txBody>
      </p:sp>
    </p:spTree>
    <p:extLst>
      <p:ext uri="{BB962C8B-B14F-4D97-AF65-F5344CB8AC3E}">
        <p14:creationId xmlns:p14="http://schemas.microsoft.com/office/powerpoint/2010/main" val="2865596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996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Sporty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77D9E9-DD30-40CF-B73C-3776F1E55E5B}"/>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674685B0-DD03-4184-AED9-FC1EC73FCC23}"/>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DA3322D-8868-48DB-8A24-01B729D2C467}"/>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7" name="TextBox 21">
            <a:extLst>
              <a:ext uri="{FF2B5EF4-FFF2-40B4-BE49-F238E27FC236}">
                <a16:creationId xmlns:a16="http://schemas.microsoft.com/office/drawing/2014/main" id="{92ED0333-31E7-4224-820A-AE76A06140C8}"/>
              </a:ext>
            </a:extLst>
          </p:cNvPr>
          <p:cNvSpPr txBox="1">
            <a:spLocks noChangeArrowheads="1"/>
          </p:cNvSpPr>
          <p:nvPr/>
        </p:nvSpPr>
        <p:spPr bwMode="auto">
          <a:xfrm>
            <a:off x="8205788" y="4456113"/>
            <a:ext cx="3789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en-US">
                <a:solidFill>
                  <a:schemeClr val="bg1"/>
                </a:solidFill>
                <a:latin typeface="Calibri" panose="020F0502020204030204" pitchFamily="34" charset="0"/>
              </a:rPr>
              <a:t>Take Part. Get Set For Life.®</a:t>
            </a:r>
          </a:p>
        </p:txBody>
      </p:sp>
      <p:sp>
        <p:nvSpPr>
          <p:cNvPr id="8" name="TextBox 22">
            <a:extLst>
              <a:ext uri="{FF2B5EF4-FFF2-40B4-BE49-F238E27FC236}">
                <a16:creationId xmlns:a16="http://schemas.microsoft.com/office/drawing/2014/main" id="{9681A93F-7594-43BF-A07F-5C28356179C8}"/>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B322712E-14D9-46D4-904A-6142ECD2F42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85315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1/26/2021</a:t>
            </a:fld>
            <a:endParaRPr lang="en-US"/>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a:p>
        </p:txBody>
      </p:sp>
    </p:spTree>
    <p:extLst>
      <p:ext uri="{BB962C8B-B14F-4D97-AF65-F5344CB8AC3E}">
        <p14:creationId xmlns:p14="http://schemas.microsoft.com/office/powerpoint/2010/main" val="2150243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50CC1B8B-606D-4597-9B37-0285C8DF7A44}"/>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376C3E3-384C-4010-B601-709D75578266}"/>
              </a:ext>
            </a:extLst>
          </p:cNvPr>
          <p:cNvSpPr>
            <a:spLocks noGrp="1"/>
          </p:cNvSpPr>
          <p:nvPr>
            <p:ph type="dt" sz="half" idx="10"/>
          </p:nvPr>
        </p:nvSpPr>
        <p:spPr/>
        <p:txBody>
          <a:bodyPr/>
          <a:lstStyle>
            <a:lvl1pPr>
              <a:defRPr/>
            </a:lvl1pPr>
          </a:lstStyle>
          <a:p>
            <a:pPr>
              <a:defRPr/>
            </a:pPr>
            <a:fld id="{2042B0F2-034B-4903-99F4-83E3B3547BEC}" type="datetimeFigureOut">
              <a:rPr lang="en-US"/>
              <a:pPr>
                <a:defRPr/>
              </a:pPr>
              <a:t>1/26/2021</a:t>
            </a:fld>
            <a:endParaRPr lang="en-US"/>
          </a:p>
        </p:txBody>
      </p:sp>
      <p:sp>
        <p:nvSpPr>
          <p:cNvPr id="6" name="Footer Placeholder 4">
            <a:extLst>
              <a:ext uri="{FF2B5EF4-FFF2-40B4-BE49-F238E27FC236}">
                <a16:creationId xmlns:a16="http://schemas.microsoft.com/office/drawing/2014/main" id="{4FF1A17A-FFE2-4335-9D02-12B080F1D00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619227EB-2D2F-42B9-971C-1E0496AEED16}"/>
              </a:ext>
            </a:extLst>
          </p:cNvPr>
          <p:cNvSpPr>
            <a:spLocks noGrp="1"/>
          </p:cNvSpPr>
          <p:nvPr>
            <p:ph type="sldNum" sz="quarter" idx="12"/>
          </p:nvPr>
        </p:nvSpPr>
        <p:spPr/>
        <p:txBody>
          <a:bodyPr/>
          <a:lstStyle>
            <a:lvl1pPr>
              <a:defRPr/>
            </a:lvl1pPr>
          </a:lstStyle>
          <a:p>
            <a:pPr>
              <a:defRPr/>
            </a:pPr>
            <a:fld id="{DDA55FE0-9358-437D-94E9-F3B1257ECA0B}" type="slidenum">
              <a:rPr lang="en-US"/>
              <a:pPr>
                <a:defRPr/>
              </a:pPr>
              <a:t>‹#›</a:t>
            </a:fld>
            <a:endParaRPr lang="en-US"/>
          </a:p>
        </p:txBody>
      </p:sp>
    </p:spTree>
    <p:extLst>
      <p:ext uri="{BB962C8B-B14F-4D97-AF65-F5344CB8AC3E}">
        <p14:creationId xmlns:p14="http://schemas.microsoft.com/office/powerpoint/2010/main" val="2907067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D2B3ECDD-54D2-4613-A71A-6187945B03B2}"/>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CD8EA79-7A39-4504-ACFA-79160D08B5A5}"/>
              </a:ext>
            </a:extLst>
          </p:cNvPr>
          <p:cNvSpPr>
            <a:spLocks noGrp="1"/>
          </p:cNvSpPr>
          <p:nvPr>
            <p:ph type="dt" sz="half" idx="10"/>
          </p:nvPr>
        </p:nvSpPr>
        <p:spPr/>
        <p:txBody>
          <a:bodyPr/>
          <a:lstStyle>
            <a:lvl1pPr>
              <a:defRPr/>
            </a:lvl1pPr>
          </a:lstStyle>
          <a:p>
            <a:pPr>
              <a:defRPr/>
            </a:pPr>
            <a:fld id="{18DA001A-6DB3-4E12-9CCA-6767893F1DBB}" type="datetimeFigureOut">
              <a:rPr lang="en-US"/>
              <a:pPr>
                <a:defRPr/>
              </a:pPr>
              <a:t>1/26/2021</a:t>
            </a:fld>
            <a:endParaRPr lang="en-US"/>
          </a:p>
        </p:txBody>
      </p:sp>
      <p:sp>
        <p:nvSpPr>
          <p:cNvPr id="6" name="Footer Placeholder 4">
            <a:extLst>
              <a:ext uri="{FF2B5EF4-FFF2-40B4-BE49-F238E27FC236}">
                <a16:creationId xmlns:a16="http://schemas.microsoft.com/office/drawing/2014/main" id="{EB8D358D-185E-40DE-9198-3BEA45765A51}"/>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7AEE84D1-6D46-449C-B847-06D75A2453D1}"/>
              </a:ext>
            </a:extLst>
          </p:cNvPr>
          <p:cNvSpPr>
            <a:spLocks noGrp="1"/>
          </p:cNvSpPr>
          <p:nvPr>
            <p:ph type="sldNum" sz="quarter" idx="12"/>
          </p:nvPr>
        </p:nvSpPr>
        <p:spPr/>
        <p:txBody>
          <a:bodyPr/>
          <a:lstStyle>
            <a:lvl1pPr>
              <a:defRPr/>
            </a:lvl1pPr>
          </a:lstStyle>
          <a:p>
            <a:pPr>
              <a:defRPr/>
            </a:pPr>
            <a:fld id="{03F01C01-ED78-4020-9617-86F981BE3A88}" type="slidenum">
              <a:rPr lang="en-US"/>
              <a:pPr>
                <a:defRPr/>
              </a:pPr>
              <a:t>‹#›</a:t>
            </a:fld>
            <a:endParaRPr lang="en-US"/>
          </a:p>
        </p:txBody>
      </p:sp>
    </p:spTree>
    <p:extLst>
      <p:ext uri="{BB962C8B-B14F-4D97-AF65-F5344CB8AC3E}">
        <p14:creationId xmlns:p14="http://schemas.microsoft.com/office/powerpoint/2010/main" val="545833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68D9CC84-BEEC-46F6-880D-296799A7E05A}"/>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BE3D311-2D5F-4952-A30E-57BFE58BFA04}"/>
              </a:ext>
            </a:extLst>
          </p:cNvPr>
          <p:cNvSpPr>
            <a:spLocks noGrp="1"/>
          </p:cNvSpPr>
          <p:nvPr>
            <p:ph type="dt" sz="half" idx="10"/>
          </p:nvPr>
        </p:nvSpPr>
        <p:spPr/>
        <p:txBody>
          <a:bodyPr/>
          <a:lstStyle>
            <a:lvl1pPr>
              <a:defRPr/>
            </a:lvl1pPr>
          </a:lstStyle>
          <a:p>
            <a:pPr>
              <a:defRPr/>
            </a:pPr>
            <a:fld id="{FA5ECE73-BA50-4891-B98B-A3C42A362EEF}" type="datetimeFigureOut">
              <a:rPr lang="en-US"/>
              <a:pPr>
                <a:defRPr/>
              </a:pPr>
              <a:t>1/26/2021</a:t>
            </a:fld>
            <a:endParaRPr lang="en-US"/>
          </a:p>
        </p:txBody>
      </p:sp>
      <p:sp>
        <p:nvSpPr>
          <p:cNvPr id="6" name="Footer Placeholder 4">
            <a:extLst>
              <a:ext uri="{FF2B5EF4-FFF2-40B4-BE49-F238E27FC236}">
                <a16:creationId xmlns:a16="http://schemas.microsoft.com/office/drawing/2014/main" id="{E621CFD6-BEFC-4B5A-8D04-89BEA1D73B66}"/>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88BC9BEA-B6E6-4EA2-8D9C-875CB1E1E5EE}"/>
              </a:ext>
            </a:extLst>
          </p:cNvPr>
          <p:cNvSpPr>
            <a:spLocks noGrp="1"/>
          </p:cNvSpPr>
          <p:nvPr>
            <p:ph type="sldNum" sz="quarter" idx="12"/>
          </p:nvPr>
        </p:nvSpPr>
        <p:spPr/>
        <p:txBody>
          <a:bodyPr/>
          <a:lstStyle>
            <a:lvl1pPr>
              <a:defRPr/>
            </a:lvl1pPr>
          </a:lstStyle>
          <a:p>
            <a:pPr>
              <a:defRPr/>
            </a:pPr>
            <a:fld id="{A4189810-3F9B-42C6-9B1F-32595F550BBD}" type="slidenum">
              <a:rPr lang="en-US"/>
              <a:pPr>
                <a:defRPr/>
              </a:pPr>
              <a:t>‹#›</a:t>
            </a:fld>
            <a:endParaRPr lang="en-US"/>
          </a:p>
        </p:txBody>
      </p:sp>
    </p:spTree>
    <p:extLst>
      <p:ext uri="{BB962C8B-B14F-4D97-AF65-F5344CB8AC3E}">
        <p14:creationId xmlns:p14="http://schemas.microsoft.com/office/powerpoint/2010/main" val="898763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4F8FB3C9-67BB-481A-9B63-F5C1470EBF86}"/>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B312A7C-995D-44ED-A488-052CAE9145B2}"/>
              </a:ext>
            </a:extLst>
          </p:cNvPr>
          <p:cNvSpPr>
            <a:spLocks noGrp="1"/>
          </p:cNvSpPr>
          <p:nvPr>
            <p:ph type="dt" sz="half" idx="10"/>
          </p:nvPr>
        </p:nvSpPr>
        <p:spPr/>
        <p:txBody>
          <a:bodyPr/>
          <a:lstStyle>
            <a:lvl1pPr>
              <a:defRPr/>
            </a:lvl1pPr>
          </a:lstStyle>
          <a:p>
            <a:pPr>
              <a:defRPr/>
            </a:pPr>
            <a:fld id="{E4881DE9-92A4-4BDD-9F7E-95B57D2FE80D}" type="datetimeFigureOut">
              <a:rPr lang="en-US"/>
              <a:pPr>
                <a:defRPr/>
              </a:pPr>
              <a:t>1/26/2021</a:t>
            </a:fld>
            <a:endParaRPr lang="en-US"/>
          </a:p>
        </p:txBody>
      </p:sp>
      <p:sp>
        <p:nvSpPr>
          <p:cNvPr id="6" name="Footer Placeholder 4">
            <a:extLst>
              <a:ext uri="{FF2B5EF4-FFF2-40B4-BE49-F238E27FC236}">
                <a16:creationId xmlns:a16="http://schemas.microsoft.com/office/drawing/2014/main" id="{BF69D448-D1B7-4764-8027-76597F7B068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DB78DF08-4035-4A8B-831A-4E438C137600}"/>
              </a:ext>
            </a:extLst>
          </p:cNvPr>
          <p:cNvSpPr>
            <a:spLocks noGrp="1"/>
          </p:cNvSpPr>
          <p:nvPr>
            <p:ph type="sldNum" sz="quarter" idx="12"/>
          </p:nvPr>
        </p:nvSpPr>
        <p:spPr/>
        <p:txBody>
          <a:bodyPr/>
          <a:lstStyle>
            <a:lvl1pPr>
              <a:defRPr/>
            </a:lvl1pPr>
          </a:lstStyle>
          <a:p>
            <a:pPr>
              <a:defRPr/>
            </a:pPr>
            <a:fld id="{BC065E91-1239-425B-8EF5-15B5A165EA90}" type="slidenum">
              <a:rPr lang="en-US"/>
              <a:pPr>
                <a:defRPr/>
              </a:pPr>
              <a:t>‹#›</a:t>
            </a:fld>
            <a:endParaRPr lang="en-US"/>
          </a:p>
        </p:txBody>
      </p:sp>
    </p:spTree>
    <p:extLst>
      <p:ext uri="{BB962C8B-B14F-4D97-AF65-F5344CB8AC3E}">
        <p14:creationId xmlns:p14="http://schemas.microsoft.com/office/powerpoint/2010/main" val="2974638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30AC8842-8CB8-4985-B07F-C7E8FEC77EEC}"/>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1E2F7B5-7B9C-46E9-AF64-31D7A7049F02}"/>
              </a:ext>
            </a:extLst>
          </p:cNvPr>
          <p:cNvSpPr>
            <a:spLocks noGrp="1"/>
          </p:cNvSpPr>
          <p:nvPr>
            <p:ph type="dt" sz="half" idx="10"/>
          </p:nvPr>
        </p:nvSpPr>
        <p:spPr/>
        <p:txBody>
          <a:bodyPr/>
          <a:lstStyle>
            <a:lvl1pPr>
              <a:defRPr/>
            </a:lvl1pPr>
          </a:lstStyle>
          <a:p>
            <a:pPr>
              <a:defRPr/>
            </a:pPr>
            <a:fld id="{3651F965-1E02-4346-99A2-D93290B4937E}" type="datetimeFigureOut">
              <a:rPr lang="en-US"/>
              <a:pPr>
                <a:defRPr/>
              </a:pPr>
              <a:t>1/26/2021</a:t>
            </a:fld>
            <a:endParaRPr lang="en-US"/>
          </a:p>
        </p:txBody>
      </p:sp>
      <p:sp>
        <p:nvSpPr>
          <p:cNvPr id="6" name="Footer Placeholder 4">
            <a:extLst>
              <a:ext uri="{FF2B5EF4-FFF2-40B4-BE49-F238E27FC236}">
                <a16:creationId xmlns:a16="http://schemas.microsoft.com/office/drawing/2014/main" id="{FBDE3E54-BE16-4AA4-B826-63629EB2D215}"/>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1E8AB7D9-20A4-4A16-8C47-9C41E632F20B}"/>
              </a:ext>
            </a:extLst>
          </p:cNvPr>
          <p:cNvSpPr>
            <a:spLocks noGrp="1"/>
          </p:cNvSpPr>
          <p:nvPr>
            <p:ph type="sldNum" sz="quarter" idx="12"/>
          </p:nvPr>
        </p:nvSpPr>
        <p:spPr/>
        <p:txBody>
          <a:bodyPr/>
          <a:lstStyle>
            <a:lvl1pPr>
              <a:defRPr/>
            </a:lvl1pPr>
          </a:lstStyle>
          <a:p>
            <a:pPr>
              <a:defRPr/>
            </a:pPr>
            <a:fld id="{F9A86AC6-DC08-4557-81C1-AD695608F259}" type="slidenum">
              <a:rPr lang="en-US"/>
              <a:pPr>
                <a:defRPr/>
              </a:pPr>
              <a:t>‹#›</a:t>
            </a:fld>
            <a:endParaRPr lang="en-US"/>
          </a:p>
        </p:txBody>
      </p:sp>
    </p:spTree>
    <p:extLst>
      <p:ext uri="{BB962C8B-B14F-4D97-AF65-F5344CB8AC3E}">
        <p14:creationId xmlns:p14="http://schemas.microsoft.com/office/powerpoint/2010/main" val="1936777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ECB911-7872-4C2E-8096-2091801C8128}"/>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6" descr="Students.jpg">
            <a:extLst>
              <a:ext uri="{FF2B5EF4-FFF2-40B4-BE49-F238E27FC236}">
                <a16:creationId xmlns:a16="http://schemas.microsoft.com/office/drawing/2014/main" id="{514FB2DB-0F72-4310-89CB-B4B32531118C}"/>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C3E3F0D-55C2-4BDE-B865-3D221E297D23}"/>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B1806022-18A4-42AD-B789-B1EAEF9D61B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96711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1/26/2021</a:t>
            </a:fld>
            <a:endParaRPr lang="en-US"/>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037" name="Picture 2">
            <a:extLst>
              <a:ext uri="{FF2B5EF4-FFF2-40B4-BE49-F238E27FC236}">
                <a16:creationId xmlns:a16="http://schemas.microsoft.com/office/drawing/2014/main" id="{22CF2666-6415-4D51-A520-ADB5F5170929}"/>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58788" y="5743575"/>
            <a:ext cx="812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18" r:id="rId1"/>
    <p:sldLayoutId id="2147483819" r:id="rId2"/>
    <p:sldLayoutId id="2147483816"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88842-D099-453D-83E3-38838F32098D}"/>
              </a:ext>
            </a:extLst>
          </p:cNvPr>
          <p:cNvSpPr>
            <a:spLocks noGrp="1"/>
          </p:cNvSpPr>
          <p:nvPr>
            <p:ph type="ctrTitle"/>
          </p:nvPr>
        </p:nvSpPr>
        <p:spPr>
          <a:xfrm>
            <a:off x="609600" y="3092450"/>
            <a:ext cx="11298238" cy="1241425"/>
          </a:xfrm>
        </p:spPr>
        <p:txBody>
          <a:bodyPr/>
          <a:lstStyle/>
          <a:p>
            <a:pPr>
              <a:defRPr/>
            </a:pPr>
            <a:r>
              <a:rPr lang="en-US"/>
              <a:t>The history and importance of title ix</a:t>
            </a:r>
          </a:p>
        </p:txBody>
      </p:sp>
      <p:sp>
        <p:nvSpPr>
          <p:cNvPr id="17411" name="Subtitle 3">
            <a:extLst>
              <a:ext uri="{FF2B5EF4-FFF2-40B4-BE49-F238E27FC236}">
                <a16:creationId xmlns:a16="http://schemas.microsoft.com/office/drawing/2014/main" id="{F1879036-5B9B-4C23-8296-9FF572B9927E}"/>
              </a:ext>
            </a:extLst>
          </p:cNvPr>
          <p:cNvSpPr>
            <a:spLocks noGrp="1" noChangeArrowheads="1"/>
          </p:cNvSpPr>
          <p:nvPr>
            <p:ph type="subTitle" idx="1"/>
          </p:nvPr>
        </p:nvSpPr>
        <p:spPr>
          <a:xfrm>
            <a:off x="2733261" y="5033963"/>
            <a:ext cx="9276177" cy="1709737"/>
          </a:xfrm>
        </p:spPr>
        <p:txBody>
          <a:bodyPr/>
          <a:lstStyle/>
          <a:p>
            <a:pPr algn="ctr"/>
            <a:r>
              <a:rPr lang="en-US" altLang="en-US" b="1" u="sng"/>
              <a:t>Title IX Education Subcommittee</a:t>
            </a:r>
          </a:p>
          <a:p>
            <a:pPr algn="ctr"/>
            <a:endParaRPr lang="en-US" altLang="en-US"/>
          </a:p>
          <a:p>
            <a:pPr algn="ctr"/>
            <a:r>
              <a:rPr lang="en-US" altLang="en-US"/>
              <a:t>Dr. Karissa </a:t>
            </a:r>
            <a:r>
              <a:rPr lang="en-US" altLang="en-US" err="1"/>
              <a:t>Niehoff</a:t>
            </a:r>
            <a:r>
              <a:rPr lang="en-US" altLang="en-US"/>
              <a:t> | Abby </a:t>
            </a:r>
            <a:r>
              <a:rPr lang="en-US" altLang="en-US" err="1"/>
              <a:t>Toppe</a:t>
            </a:r>
            <a:r>
              <a:rPr lang="en-US" altLang="en-US"/>
              <a:t> | Sandy Searcy  </a:t>
            </a:r>
          </a:p>
          <a:p>
            <a:pPr algn="ctr"/>
            <a:r>
              <a:rPr lang="en-US" altLang="en-US"/>
              <a:t>Theresia Wynns | Dan Schuster</a:t>
            </a:r>
          </a:p>
          <a:p>
            <a:endParaRPr lang="en-US"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BAC22E-CF33-B045-9320-5FE93BE7FA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7CBA385-9104-9347-83AC-BF7E06F84992}"/>
              </a:ext>
            </a:extLst>
          </p:cNvPr>
          <p:cNvSpPr txBox="1"/>
          <p:nvPr/>
        </p:nvSpPr>
        <p:spPr>
          <a:xfrm>
            <a:off x="2582779" y="574330"/>
            <a:ext cx="7026442" cy="923330"/>
          </a:xfrm>
          <a:prstGeom prst="rect">
            <a:avLst/>
          </a:prstGeom>
          <a:noFill/>
        </p:spPr>
        <p:txBody>
          <a:bodyPr wrap="square" rtlCol="0">
            <a:spAutoFit/>
          </a:bodyPr>
          <a:lstStyle/>
          <a:p>
            <a:pPr algn="ctr"/>
            <a:r>
              <a:rPr lang="en-US" sz="5400">
                <a:solidFill>
                  <a:schemeClr val="bg1"/>
                </a:solidFill>
                <a:latin typeface="Segoe UI Emoji" panose="020B0502040204020203" pitchFamily="34" charset="0"/>
                <a:ea typeface="Segoe UI Emoji" panose="020B0502040204020203" pitchFamily="34" charset="0"/>
              </a:rPr>
              <a:t>POLL QUESTION</a:t>
            </a:r>
          </a:p>
        </p:txBody>
      </p:sp>
      <p:sp>
        <p:nvSpPr>
          <p:cNvPr id="6" name="TextBox 5">
            <a:extLst>
              <a:ext uri="{FF2B5EF4-FFF2-40B4-BE49-F238E27FC236}">
                <a16:creationId xmlns:a16="http://schemas.microsoft.com/office/drawing/2014/main" id="{D0D1C97D-3047-7A4E-89EF-73DB96CF4E14}"/>
              </a:ext>
            </a:extLst>
          </p:cNvPr>
          <p:cNvSpPr txBox="1"/>
          <p:nvPr/>
        </p:nvSpPr>
        <p:spPr>
          <a:xfrm>
            <a:off x="1548319" y="2905780"/>
            <a:ext cx="9095361" cy="1200329"/>
          </a:xfrm>
          <a:prstGeom prst="rect">
            <a:avLst/>
          </a:prstGeom>
          <a:noFill/>
        </p:spPr>
        <p:txBody>
          <a:bodyPr wrap="square" rtlCol="0">
            <a:spAutoFit/>
          </a:bodyPr>
          <a:lstStyle/>
          <a:p>
            <a:pPr algn="ctr"/>
            <a:r>
              <a:rPr lang="en-US" sz="3600">
                <a:solidFill>
                  <a:schemeClr val="bg1"/>
                </a:solidFill>
              </a:rPr>
              <a:t>Title IX requires schools spend the same amount of money on boys and girls teams</a:t>
            </a:r>
          </a:p>
        </p:txBody>
      </p:sp>
    </p:spTree>
    <p:extLst>
      <p:ext uri="{BB962C8B-B14F-4D97-AF65-F5344CB8AC3E}">
        <p14:creationId xmlns:p14="http://schemas.microsoft.com/office/powerpoint/2010/main" val="889646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F4B7C-E998-044E-AC91-A9D6EA945E7A}"/>
              </a:ext>
            </a:extLst>
          </p:cNvPr>
          <p:cNvSpPr>
            <a:spLocks noGrp="1"/>
          </p:cNvSpPr>
          <p:nvPr>
            <p:ph type="title"/>
          </p:nvPr>
        </p:nvSpPr>
        <p:spPr/>
        <p:txBody>
          <a:bodyPr/>
          <a:lstStyle/>
          <a:p>
            <a:r>
              <a:rPr lang="en-US"/>
              <a:t>Title ix does not require a school to:</a:t>
            </a:r>
          </a:p>
        </p:txBody>
      </p:sp>
      <p:sp>
        <p:nvSpPr>
          <p:cNvPr id="3" name="Content Placeholder 2">
            <a:extLst>
              <a:ext uri="{FF2B5EF4-FFF2-40B4-BE49-F238E27FC236}">
                <a16:creationId xmlns:a16="http://schemas.microsoft.com/office/drawing/2014/main" id="{D7293E9D-CC86-5140-BAFF-952E37DF8055}"/>
              </a:ext>
            </a:extLst>
          </p:cNvPr>
          <p:cNvSpPr>
            <a:spLocks noGrp="1"/>
          </p:cNvSpPr>
          <p:nvPr>
            <p:ph idx="1"/>
          </p:nvPr>
        </p:nvSpPr>
        <p:spPr>
          <a:xfrm>
            <a:off x="1248032" y="1878496"/>
            <a:ext cx="10943968" cy="4449279"/>
          </a:xfrm>
        </p:spPr>
        <p:txBody>
          <a:bodyPr/>
          <a:lstStyle/>
          <a:p>
            <a:r>
              <a:rPr lang="en-US" sz="2400"/>
              <a:t>Offer an athletics/activities program</a:t>
            </a:r>
          </a:p>
          <a:p>
            <a:r>
              <a:rPr lang="en-US" sz="2400"/>
              <a:t>Offer a good athletics/activities program</a:t>
            </a:r>
          </a:p>
          <a:p>
            <a:r>
              <a:rPr lang="en-US" sz="2400"/>
              <a:t>Provide the same funding to the overall girls’ and boys’ programs</a:t>
            </a:r>
          </a:p>
          <a:p>
            <a:r>
              <a:rPr lang="en-US" sz="2400"/>
              <a:t>Provide the same funding to boys’ and girls’ teams in the same sport/activity</a:t>
            </a:r>
          </a:p>
          <a:p>
            <a:r>
              <a:rPr lang="en-US" sz="2400"/>
              <a:t>Provide specific benefits such as equipment, coaching, facilities, or scheduling</a:t>
            </a:r>
          </a:p>
          <a:p>
            <a:r>
              <a:rPr lang="en-US" sz="2400"/>
              <a:t>Provide specific benefits to a specific team</a:t>
            </a:r>
          </a:p>
          <a:p>
            <a:r>
              <a:rPr lang="en-US" sz="2400"/>
              <a:t>Offer a specific number of teams</a:t>
            </a:r>
          </a:p>
          <a:p>
            <a:r>
              <a:rPr lang="en-US" sz="2400"/>
              <a:t>Offer the same number of teams for boys and girls</a:t>
            </a:r>
          </a:p>
          <a:p>
            <a:r>
              <a:rPr lang="en-US" sz="2400"/>
              <a:t>Offer the same sports/activities for boys and girls</a:t>
            </a:r>
          </a:p>
          <a:p>
            <a:r>
              <a:rPr lang="en-US" sz="2400"/>
              <a:t>Provide the same benefits for boys' and girls’ teams in the same sport/activity</a:t>
            </a:r>
          </a:p>
          <a:p>
            <a:r>
              <a:rPr lang="en-US" sz="2400"/>
              <a:t>Compete at a specific competitive level</a:t>
            </a:r>
          </a:p>
          <a:p>
            <a:r>
              <a:rPr lang="en-US" sz="2400"/>
              <a:t>Join a specific conference – local, regional, national or otherwise</a:t>
            </a:r>
          </a:p>
        </p:txBody>
      </p:sp>
      <p:sp>
        <p:nvSpPr>
          <p:cNvPr id="4" name="Footer Placeholder 3">
            <a:extLst>
              <a:ext uri="{FF2B5EF4-FFF2-40B4-BE49-F238E27FC236}">
                <a16:creationId xmlns:a16="http://schemas.microsoft.com/office/drawing/2014/main" id="{E3D42966-A67E-0C48-AB54-48F34D8FD4FA}"/>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165933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012AA-8145-4244-B406-8F1AA06B03C5}"/>
              </a:ext>
            </a:extLst>
          </p:cNvPr>
          <p:cNvSpPr>
            <a:spLocks noGrp="1"/>
          </p:cNvSpPr>
          <p:nvPr>
            <p:ph type="title"/>
          </p:nvPr>
        </p:nvSpPr>
        <p:spPr/>
        <p:txBody>
          <a:bodyPr/>
          <a:lstStyle/>
          <a:p>
            <a:r>
              <a:rPr lang="en-US"/>
              <a:t>Title ix does require a school to:</a:t>
            </a:r>
          </a:p>
        </p:txBody>
      </p:sp>
      <p:sp>
        <p:nvSpPr>
          <p:cNvPr id="3" name="Content Placeholder 2">
            <a:extLst>
              <a:ext uri="{FF2B5EF4-FFF2-40B4-BE49-F238E27FC236}">
                <a16:creationId xmlns:a16="http://schemas.microsoft.com/office/drawing/2014/main" id="{5B8F9B5E-1529-1049-89E6-EE1B337DA24D}"/>
              </a:ext>
            </a:extLst>
          </p:cNvPr>
          <p:cNvSpPr>
            <a:spLocks noGrp="1"/>
          </p:cNvSpPr>
          <p:nvPr>
            <p:ph idx="1"/>
          </p:nvPr>
        </p:nvSpPr>
        <p:spPr>
          <a:xfrm>
            <a:off x="1239521" y="1989138"/>
            <a:ext cx="6471920" cy="4338637"/>
          </a:xfrm>
        </p:spPr>
        <p:txBody>
          <a:bodyPr/>
          <a:lstStyle/>
          <a:p>
            <a:r>
              <a:rPr lang="en-US" sz="2800" b="1"/>
              <a:t>Provide an equal opportunity for female and male students to become interscholastic participants (analyzed by means of the “Three-Prong Test”) and, </a:t>
            </a:r>
          </a:p>
          <a:p>
            <a:endParaRPr lang="en-US" sz="2800" b="1"/>
          </a:p>
          <a:p>
            <a:r>
              <a:rPr lang="en-US" sz="2800" b="1"/>
              <a:t>Provide equivalent treatment of participants in the overall girls’ program as compared to the overall boys’ program.</a:t>
            </a:r>
          </a:p>
        </p:txBody>
      </p:sp>
      <p:sp>
        <p:nvSpPr>
          <p:cNvPr id="4" name="Footer Placeholder 3">
            <a:extLst>
              <a:ext uri="{FF2B5EF4-FFF2-40B4-BE49-F238E27FC236}">
                <a16:creationId xmlns:a16="http://schemas.microsoft.com/office/drawing/2014/main" id="{27B8DF66-A151-E14D-AD87-E3478BA8CDF9}"/>
              </a:ext>
            </a:extLst>
          </p:cNvPr>
          <p:cNvSpPr>
            <a:spLocks noGrp="1"/>
          </p:cNvSpPr>
          <p:nvPr>
            <p:ph type="ftr" sz="quarter" idx="11"/>
          </p:nvPr>
        </p:nvSpPr>
        <p:spPr/>
        <p:txBody>
          <a:bodyPr/>
          <a:lstStyle/>
          <a:p>
            <a:pPr>
              <a:defRPr/>
            </a:pPr>
            <a:r>
              <a:rPr lang="en-US"/>
              <a:t>www.nfhs.org</a:t>
            </a:r>
          </a:p>
        </p:txBody>
      </p:sp>
      <p:pic>
        <p:nvPicPr>
          <p:cNvPr id="6" name="Picture 5" descr="A person playing tennis&#10;&#10;Description automatically generated with medium confidence">
            <a:extLst>
              <a:ext uri="{FF2B5EF4-FFF2-40B4-BE49-F238E27FC236}">
                <a16:creationId xmlns:a16="http://schemas.microsoft.com/office/drawing/2014/main" id="{5B9C47FC-20B3-B247-953A-EBF6B236958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54838" y="81349"/>
            <a:ext cx="8584989" cy="6858000"/>
          </a:xfrm>
          <a:prstGeom prst="rect">
            <a:avLst/>
          </a:prstGeom>
        </p:spPr>
      </p:pic>
    </p:spTree>
    <p:extLst>
      <p:ext uri="{BB962C8B-B14F-4D97-AF65-F5344CB8AC3E}">
        <p14:creationId xmlns:p14="http://schemas.microsoft.com/office/powerpoint/2010/main" val="2562508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A4228FB-56A9-624B-BECA-A53C66E70E52}"/>
              </a:ext>
            </a:extLst>
          </p:cNvPr>
          <p:cNvSpPr>
            <a:spLocks noGrp="1"/>
          </p:cNvSpPr>
          <p:nvPr>
            <p:ph type="title"/>
          </p:nvPr>
        </p:nvSpPr>
        <p:spPr>
          <a:xfrm>
            <a:off x="838200" y="562271"/>
            <a:ext cx="10515600" cy="1128417"/>
          </a:xfrm>
        </p:spPr>
        <p:txBody>
          <a:bodyPr vert="horz" lIns="91440" tIns="45720" rIns="91440" bIns="45720" rtlCol="0" anchor="ctr">
            <a:normAutofit/>
          </a:bodyPr>
          <a:lstStyle/>
          <a:p>
            <a:r>
              <a:rPr lang="en-US" sz="5200"/>
              <a:t>		</a:t>
            </a:r>
            <a:r>
              <a:rPr lang="en-US" sz="5200" b="1"/>
              <a:t>Equality</a:t>
            </a:r>
            <a:r>
              <a:rPr lang="en-US" sz="5200"/>
              <a:t>			   </a:t>
            </a:r>
            <a:r>
              <a:rPr lang="en-US" sz="5200" b="1"/>
              <a:t>Equity</a:t>
            </a:r>
          </a:p>
        </p:txBody>
      </p:sp>
      <p:pic>
        <p:nvPicPr>
          <p:cNvPr id="9" name="Content Placeholder 8" descr="A picture containing grass, photo, colorful, different&#10;&#10;Description automatically generated">
            <a:extLst>
              <a:ext uri="{FF2B5EF4-FFF2-40B4-BE49-F238E27FC236}">
                <a16:creationId xmlns:a16="http://schemas.microsoft.com/office/drawing/2014/main" id="{56461C7E-0E5E-9F4B-8FE8-9A4F6E08F512}"/>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r="-1"/>
          <a:stretch/>
        </p:blipFill>
        <p:spPr>
          <a:xfrm>
            <a:off x="1346200" y="2026048"/>
            <a:ext cx="10512547" cy="4450303"/>
          </a:xfrm>
          <a:prstGeom prst="rect">
            <a:avLst/>
          </a:prstGeom>
        </p:spPr>
      </p:pic>
    </p:spTree>
    <p:extLst>
      <p:ext uri="{BB962C8B-B14F-4D97-AF65-F5344CB8AC3E}">
        <p14:creationId xmlns:p14="http://schemas.microsoft.com/office/powerpoint/2010/main" val="3112237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BCEBB-1D68-6C4A-8186-5ADC195710FC}"/>
              </a:ext>
            </a:extLst>
          </p:cNvPr>
          <p:cNvSpPr>
            <a:spLocks noGrp="1"/>
          </p:cNvSpPr>
          <p:nvPr>
            <p:ph type="title"/>
          </p:nvPr>
        </p:nvSpPr>
        <p:spPr/>
        <p:txBody>
          <a:bodyPr/>
          <a:lstStyle/>
          <a:p>
            <a:r>
              <a:rPr lang="en-US"/>
              <a:t>Title </a:t>
            </a:r>
            <a:r>
              <a:rPr lang="en-US" err="1"/>
              <a:t>iX</a:t>
            </a:r>
            <a:r>
              <a:rPr lang="en-US"/>
              <a:t> athletics compliance framework</a:t>
            </a:r>
          </a:p>
        </p:txBody>
      </p:sp>
      <p:sp>
        <p:nvSpPr>
          <p:cNvPr id="3" name="Content Placeholder 2">
            <a:extLst>
              <a:ext uri="{FF2B5EF4-FFF2-40B4-BE49-F238E27FC236}">
                <a16:creationId xmlns:a16="http://schemas.microsoft.com/office/drawing/2014/main" id="{85D9D6CE-F45F-A949-BF54-1569D6437497}"/>
              </a:ext>
            </a:extLst>
          </p:cNvPr>
          <p:cNvSpPr>
            <a:spLocks noGrp="1"/>
          </p:cNvSpPr>
          <p:nvPr>
            <p:ph idx="1"/>
          </p:nvPr>
        </p:nvSpPr>
        <p:spPr>
          <a:xfrm>
            <a:off x="1249680" y="1989138"/>
            <a:ext cx="10718483" cy="4338637"/>
          </a:xfrm>
        </p:spPr>
        <p:txBody>
          <a:bodyPr/>
          <a:lstStyle/>
          <a:p>
            <a:r>
              <a:rPr lang="en-US"/>
              <a:t>Component I : Effective Accommodation of Athletics Interests &amp; Abilities</a:t>
            </a:r>
          </a:p>
          <a:p>
            <a:pPr lvl="1"/>
            <a:r>
              <a:rPr lang="en-US"/>
              <a:t>Participation Opportunities – The Three-Prong Test</a:t>
            </a:r>
          </a:p>
          <a:p>
            <a:pPr lvl="1"/>
            <a:r>
              <a:rPr lang="en-US"/>
              <a:t>Levels of Competition: The Two-Prong Test</a:t>
            </a:r>
          </a:p>
          <a:p>
            <a:endParaRPr lang="en-US"/>
          </a:p>
          <a:p>
            <a:r>
              <a:rPr lang="en-US"/>
              <a:t>Component II: Athletics Financial Assistance for Student-Athletes</a:t>
            </a:r>
          </a:p>
          <a:p>
            <a:pPr marL="0" indent="0">
              <a:buNone/>
            </a:pPr>
            <a:endParaRPr lang="en-US"/>
          </a:p>
          <a:p>
            <a:r>
              <a:rPr lang="en-US"/>
              <a:t>Component III: Equivalence in Other Athletics Benefits &amp; Opportunities</a:t>
            </a:r>
          </a:p>
        </p:txBody>
      </p:sp>
      <p:sp>
        <p:nvSpPr>
          <p:cNvPr id="4" name="Footer Placeholder 3">
            <a:extLst>
              <a:ext uri="{FF2B5EF4-FFF2-40B4-BE49-F238E27FC236}">
                <a16:creationId xmlns:a16="http://schemas.microsoft.com/office/drawing/2014/main" id="{46564BFE-B94A-1942-9604-25C768260405}"/>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823748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2091C-299F-8140-B45E-3D994A88D9CF}"/>
              </a:ext>
            </a:extLst>
          </p:cNvPr>
          <p:cNvSpPr>
            <a:spLocks noGrp="1"/>
          </p:cNvSpPr>
          <p:nvPr>
            <p:ph type="title"/>
          </p:nvPr>
        </p:nvSpPr>
        <p:spPr/>
        <p:txBody>
          <a:bodyPr/>
          <a:lstStyle/>
          <a:p>
            <a:r>
              <a:rPr lang="en-US"/>
              <a:t>Component I : Effective Accommodation of Athletics Interests &amp; Abilities</a:t>
            </a:r>
          </a:p>
        </p:txBody>
      </p:sp>
      <p:sp>
        <p:nvSpPr>
          <p:cNvPr id="3" name="Content Placeholder 2">
            <a:extLst>
              <a:ext uri="{FF2B5EF4-FFF2-40B4-BE49-F238E27FC236}">
                <a16:creationId xmlns:a16="http://schemas.microsoft.com/office/drawing/2014/main" id="{A1F11241-DCB1-4148-9E0F-5620B49BB2A3}"/>
              </a:ext>
            </a:extLst>
          </p:cNvPr>
          <p:cNvSpPr>
            <a:spLocks noGrp="1"/>
          </p:cNvSpPr>
          <p:nvPr>
            <p:ph idx="1"/>
          </p:nvPr>
        </p:nvSpPr>
        <p:spPr>
          <a:xfrm>
            <a:off x="1492751" y="2014745"/>
            <a:ext cx="10026650" cy="4338637"/>
          </a:xfrm>
        </p:spPr>
        <p:txBody>
          <a:bodyPr/>
          <a:lstStyle/>
          <a:p>
            <a:r>
              <a:rPr lang="en-US" sz="2800" b="1"/>
              <a:t>Participation Opportunities – The Three-Prong Test</a:t>
            </a:r>
          </a:p>
        </p:txBody>
      </p:sp>
      <p:sp>
        <p:nvSpPr>
          <p:cNvPr id="4" name="Footer Placeholder 3">
            <a:extLst>
              <a:ext uri="{FF2B5EF4-FFF2-40B4-BE49-F238E27FC236}">
                <a16:creationId xmlns:a16="http://schemas.microsoft.com/office/drawing/2014/main" id="{5630B181-9D52-FC45-AA04-54DE22D7896D}"/>
              </a:ext>
            </a:extLst>
          </p:cNvPr>
          <p:cNvSpPr>
            <a:spLocks noGrp="1"/>
          </p:cNvSpPr>
          <p:nvPr>
            <p:ph type="ftr" sz="quarter" idx="11"/>
          </p:nvPr>
        </p:nvSpPr>
        <p:spPr/>
        <p:txBody>
          <a:bodyPr/>
          <a:lstStyle/>
          <a:p>
            <a:pPr>
              <a:defRPr/>
            </a:pPr>
            <a:r>
              <a:rPr lang="en-US"/>
              <a:t>www.nfhs.org</a:t>
            </a:r>
          </a:p>
        </p:txBody>
      </p:sp>
      <p:graphicFrame>
        <p:nvGraphicFramePr>
          <p:cNvPr id="5" name="Table 5">
            <a:extLst>
              <a:ext uri="{FF2B5EF4-FFF2-40B4-BE49-F238E27FC236}">
                <a16:creationId xmlns:a16="http://schemas.microsoft.com/office/drawing/2014/main" id="{7700EDB4-27DB-D24B-BD04-D530DAA875CD}"/>
              </a:ext>
            </a:extLst>
          </p:cNvPr>
          <p:cNvGraphicFramePr>
            <a:graphicFrameLocks noGrp="1"/>
          </p:cNvGraphicFramePr>
          <p:nvPr>
            <p:extLst>
              <p:ext uri="{D42A27DB-BD31-4B8C-83A1-F6EECF244321}">
                <p14:modId xmlns:p14="http://schemas.microsoft.com/office/powerpoint/2010/main" val="2180956579"/>
              </p:ext>
            </p:extLst>
          </p:nvPr>
        </p:nvGraphicFramePr>
        <p:xfrm>
          <a:off x="1645841" y="2851853"/>
          <a:ext cx="9720470" cy="3291840"/>
        </p:xfrm>
        <a:graphic>
          <a:graphicData uri="http://schemas.openxmlformats.org/drawingml/2006/table">
            <a:tbl>
              <a:tblPr firstRow="1" bandRow="1">
                <a:tableStyleId>{5940675A-B579-460E-94D1-54222C63F5DA}</a:tableStyleId>
              </a:tblPr>
              <a:tblGrid>
                <a:gridCol w="4860235">
                  <a:extLst>
                    <a:ext uri="{9D8B030D-6E8A-4147-A177-3AD203B41FA5}">
                      <a16:colId xmlns:a16="http://schemas.microsoft.com/office/drawing/2014/main" val="4023321503"/>
                    </a:ext>
                  </a:extLst>
                </a:gridCol>
                <a:gridCol w="4860235">
                  <a:extLst>
                    <a:ext uri="{9D8B030D-6E8A-4147-A177-3AD203B41FA5}">
                      <a16:colId xmlns:a16="http://schemas.microsoft.com/office/drawing/2014/main" val="2080760644"/>
                    </a:ext>
                  </a:extLst>
                </a:gridCol>
              </a:tblGrid>
              <a:tr h="474280">
                <a:tc>
                  <a:txBody>
                    <a:bodyPr/>
                    <a:lstStyle/>
                    <a:p>
                      <a:r>
                        <a:rPr lang="en-US"/>
                        <a:t>Substantial Proportionality</a:t>
                      </a:r>
                    </a:p>
                  </a:txBody>
                  <a:tcPr anchor="ctr"/>
                </a:tc>
                <a:tc>
                  <a:txBody>
                    <a:bodyPr/>
                    <a:lstStyle/>
                    <a:p>
                      <a:r>
                        <a:rPr lang="en-US"/>
                        <a:t>Ratios of male athletic participation and female athletic participation must be “substantially proportional” to ratios of male enrollment and female enrollment OR,</a:t>
                      </a:r>
                    </a:p>
                  </a:txBody>
                  <a:tcPr/>
                </a:tc>
                <a:extLst>
                  <a:ext uri="{0D108BD9-81ED-4DB2-BD59-A6C34878D82A}">
                    <a16:rowId xmlns:a16="http://schemas.microsoft.com/office/drawing/2014/main" val="2072513430"/>
                  </a:ext>
                </a:extLst>
              </a:tr>
              <a:tr h="370840">
                <a:tc>
                  <a:txBody>
                    <a:bodyPr/>
                    <a:lstStyle/>
                    <a:p>
                      <a:br>
                        <a:rPr lang="en-US"/>
                      </a:br>
                      <a:r>
                        <a:rPr lang="en-US"/>
                        <a:t>History and Continuing Practice</a:t>
                      </a:r>
                    </a:p>
                  </a:txBody>
                  <a:tcPr/>
                </a:tc>
                <a:tc>
                  <a:txBody>
                    <a:bodyPr/>
                    <a:lstStyle/>
                    <a:p>
                      <a:r>
                        <a:rPr lang="en-US"/>
                        <a:t>The school must show a continuing practice, in the very recent past, of expanding its girls’ sports offerings OR,</a:t>
                      </a:r>
                    </a:p>
                  </a:txBody>
                  <a:tcPr/>
                </a:tc>
                <a:extLst>
                  <a:ext uri="{0D108BD9-81ED-4DB2-BD59-A6C34878D82A}">
                    <a16:rowId xmlns:a16="http://schemas.microsoft.com/office/drawing/2014/main" val="1804168862"/>
                  </a:ext>
                </a:extLst>
              </a:tr>
              <a:tr h="370840">
                <a:tc>
                  <a:txBody>
                    <a:bodyPr/>
                    <a:lstStyle/>
                    <a:p>
                      <a:endParaRPr lang="en-US"/>
                    </a:p>
                    <a:p>
                      <a:pPr lvl="0">
                        <a:buNone/>
                      </a:pPr>
                      <a:r>
                        <a:rPr lang="en-US"/>
                        <a:t>Full and Effective Accommodation</a:t>
                      </a:r>
                    </a:p>
                  </a:txBody>
                  <a:tcPr/>
                </a:tc>
                <a:tc>
                  <a:txBody>
                    <a:bodyPr/>
                    <a:lstStyle/>
                    <a:p>
                      <a:r>
                        <a:rPr lang="en-US"/>
                        <a:t>The school must show that the athletics interests and athletics abilities of the institutions female enrollment have been fully and effectively accommodated.</a:t>
                      </a:r>
                    </a:p>
                  </a:txBody>
                  <a:tcPr/>
                </a:tc>
                <a:extLst>
                  <a:ext uri="{0D108BD9-81ED-4DB2-BD59-A6C34878D82A}">
                    <a16:rowId xmlns:a16="http://schemas.microsoft.com/office/drawing/2014/main" val="432732381"/>
                  </a:ext>
                </a:extLst>
              </a:tr>
            </a:tbl>
          </a:graphicData>
        </a:graphic>
      </p:graphicFrame>
    </p:spTree>
    <p:extLst>
      <p:ext uri="{BB962C8B-B14F-4D97-AF65-F5344CB8AC3E}">
        <p14:creationId xmlns:p14="http://schemas.microsoft.com/office/powerpoint/2010/main" val="688160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2BEEC-3F2E-F141-B2F0-B545D5B04C89}"/>
              </a:ext>
            </a:extLst>
          </p:cNvPr>
          <p:cNvSpPr>
            <a:spLocks noGrp="1"/>
          </p:cNvSpPr>
          <p:nvPr>
            <p:ph type="title"/>
          </p:nvPr>
        </p:nvSpPr>
        <p:spPr/>
        <p:txBody>
          <a:bodyPr/>
          <a:lstStyle/>
          <a:p>
            <a:r>
              <a:rPr lang="en-US"/>
              <a:t>3-prong test case study</a:t>
            </a:r>
          </a:p>
        </p:txBody>
      </p:sp>
      <p:sp>
        <p:nvSpPr>
          <p:cNvPr id="3" name="Content Placeholder 2">
            <a:extLst>
              <a:ext uri="{FF2B5EF4-FFF2-40B4-BE49-F238E27FC236}">
                <a16:creationId xmlns:a16="http://schemas.microsoft.com/office/drawing/2014/main" id="{F2D5925A-7502-C244-9552-164BDCBE7AE6}"/>
              </a:ext>
            </a:extLst>
          </p:cNvPr>
          <p:cNvSpPr>
            <a:spLocks noGrp="1"/>
          </p:cNvSpPr>
          <p:nvPr>
            <p:ph idx="1"/>
          </p:nvPr>
        </p:nvSpPr>
        <p:spPr>
          <a:xfrm>
            <a:off x="1248032" y="1989138"/>
            <a:ext cx="10720131" cy="4338637"/>
          </a:xfrm>
        </p:spPr>
        <p:txBody>
          <a:bodyPr/>
          <a:lstStyle/>
          <a:p>
            <a:r>
              <a:rPr lang="en-US"/>
              <a:t>A school cut 3 girls programs as part of a budget-cut.</a:t>
            </a:r>
          </a:p>
          <a:p>
            <a:r>
              <a:rPr lang="en-US"/>
              <a:t>Title IX’s “three-prong test” revealed enrollment was 49% female, however only 39% of sports participation opportunities were available to girls. </a:t>
            </a:r>
          </a:p>
          <a:p>
            <a:r>
              <a:rPr lang="en-US"/>
              <a:t>Analysis of Title IX’s “other athletics benefits and opportunities” offered to boys teams as compared to girls teams indicated significant disparities for female student-athletes with regard to uniforms, equipment, supplies, facilities, locker rooms, access to quality coaching, practice times and scheduling methods, game times and scheduling methods, and modes of transportation. </a:t>
            </a:r>
          </a:p>
        </p:txBody>
      </p:sp>
      <p:sp>
        <p:nvSpPr>
          <p:cNvPr id="4" name="Footer Placeholder 3">
            <a:extLst>
              <a:ext uri="{FF2B5EF4-FFF2-40B4-BE49-F238E27FC236}">
                <a16:creationId xmlns:a16="http://schemas.microsoft.com/office/drawing/2014/main" id="{EBECCC62-C4AF-B243-BBFE-2AFD1448D491}"/>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786572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2091C-299F-8140-B45E-3D994A88D9CF}"/>
              </a:ext>
            </a:extLst>
          </p:cNvPr>
          <p:cNvSpPr>
            <a:spLocks noGrp="1"/>
          </p:cNvSpPr>
          <p:nvPr>
            <p:ph type="title"/>
          </p:nvPr>
        </p:nvSpPr>
        <p:spPr/>
        <p:txBody>
          <a:bodyPr/>
          <a:lstStyle/>
          <a:p>
            <a:r>
              <a:rPr lang="en-US"/>
              <a:t>Component I : Effective Accommodation of Athletics Interests &amp; Abilities</a:t>
            </a:r>
          </a:p>
        </p:txBody>
      </p:sp>
      <p:sp>
        <p:nvSpPr>
          <p:cNvPr id="3" name="Content Placeholder 2">
            <a:extLst>
              <a:ext uri="{FF2B5EF4-FFF2-40B4-BE49-F238E27FC236}">
                <a16:creationId xmlns:a16="http://schemas.microsoft.com/office/drawing/2014/main" id="{A1F11241-DCB1-4148-9E0F-5620B49BB2A3}"/>
              </a:ext>
            </a:extLst>
          </p:cNvPr>
          <p:cNvSpPr>
            <a:spLocks noGrp="1"/>
          </p:cNvSpPr>
          <p:nvPr>
            <p:ph idx="1"/>
          </p:nvPr>
        </p:nvSpPr>
        <p:spPr>
          <a:xfrm>
            <a:off x="1492751" y="2014745"/>
            <a:ext cx="10026650" cy="4338637"/>
          </a:xfrm>
        </p:spPr>
        <p:txBody>
          <a:bodyPr/>
          <a:lstStyle/>
          <a:p>
            <a:r>
              <a:rPr lang="en-US" sz="2800" b="1"/>
              <a:t>Levels of Competition – The Two-Prong Test</a:t>
            </a:r>
          </a:p>
        </p:txBody>
      </p:sp>
      <p:sp>
        <p:nvSpPr>
          <p:cNvPr id="4" name="Footer Placeholder 3">
            <a:extLst>
              <a:ext uri="{FF2B5EF4-FFF2-40B4-BE49-F238E27FC236}">
                <a16:creationId xmlns:a16="http://schemas.microsoft.com/office/drawing/2014/main" id="{5630B181-9D52-FC45-AA04-54DE22D7896D}"/>
              </a:ext>
            </a:extLst>
          </p:cNvPr>
          <p:cNvSpPr>
            <a:spLocks noGrp="1"/>
          </p:cNvSpPr>
          <p:nvPr>
            <p:ph type="ftr" sz="quarter" idx="11"/>
          </p:nvPr>
        </p:nvSpPr>
        <p:spPr/>
        <p:txBody>
          <a:bodyPr/>
          <a:lstStyle/>
          <a:p>
            <a:pPr>
              <a:defRPr/>
            </a:pPr>
            <a:r>
              <a:rPr lang="en-US"/>
              <a:t>www.nfhs.org</a:t>
            </a:r>
          </a:p>
        </p:txBody>
      </p:sp>
      <p:graphicFrame>
        <p:nvGraphicFramePr>
          <p:cNvPr id="5" name="Table 5">
            <a:extLst>
              <a:ext uri="{FF2B5EF4-FFF2-40B4-BE49-F238E27FC236}">
                <a16:creationId xmlns:a16="http://schemas.microsoft.com/office/drawing/2014/main" id="{7700EDB4-27DB-D24B-BD04-D530DAA875CD}"/>
              </a:ext>
            </a:extLst>
          </p:cNvPr>
          <p:cNvGraphicFramePr>
            <a:graphicFrameLocks noGrp="1"/>
          </p:cNvGraphicFramePr>
          <p:nvPr>
            <p:extLst>
              <p:ext uri="{D42A27DB-BD31-4B8C-83A1-F6EECF244321}">
                <p14:modId xmlns:p14="http://schemas.microsoft.com/office/powerpoint/2010/main" val="1405509013"/>
              </p:ext>
            </p:extLst>
          </p:nvPr>
        </p:nvGraphicFramePr>
        <p:xfrm>
          <a:off x="1645841" y="2851853"/>
          <a:ext cx="9720470" cy="2103120"/>
        </p:xfrm>
        <a:graphic>
          <a:graphicData uri="http://schemas.openxmlformats.org/drawingml/2006/table">
            <a:tbl>
              <a:tblPr firstRow="1" bandRow="1">
                <a:tableStyleId>{5940675A-B579-460E-94D1-54222C63F5DA}</a:tableStyleId>
              </a:tblPr>
              <a:tblGrid>
                <a:gridCol w="4860235">
                  <a:extLst>
                    <a:ext uri="{9D8B030D-6E8A-4147-A177-3AD203B41FA5}">
                      <a16:colId xmlns:a16="http://schemas.microsoft.com/office/drawing/2014/main" val="4023321503"/>
                    </a:ext>
                  </a:extLst>
                </a:gridCol>
                <a:gridCol w="4860235">
                  <a:extLst>
                    <a:ext uri="{9D8B030D-6E8A-4147-A177-3AD203B41FA5}">
                      <a16:colId xmlns:a16="http://schemas.microsoft.com/office/drawing/2014/main" val="2080760644"/>
                    </a:ext>
                  </a:extLst>
                </a:gridCol>
              </a:tblGrid>
              <a:tr h="474280">
                <a:tc>
                  <a:txBody>
                    <a:bodyPr/>
                    <a:lstStyle/>
                    <a:p>
                      <a:r>
                        <a:rPr lang="en-US"/>
                        <a:t>Equivalently Advanced Competitive Opportunities</a:t>
                      </a:r>
                    </a:p>
                  </a:txBody>
                  <a:tcPr anchor="ctr"/>
                </a:tc>
                <a:tc>
                  <a:txBody>
                    <a:bodyPr/>
                    <a:lstStyle/>
                    <a:p>
                      <a:r>
                        <a:rPr lang="en-US"/>
                        <a:t>Ratios of male athletic participation and female athletic participation must be “substantially proportional” to ratios of male enrollment and female enrollment OR,</a:t>
                      </a:r>
                    </a:p>
                  </a:txBody>
                  <a:tcPr/>
                </a:tc>
                <a:extLst>
                  <a:ext uri="{0D108BD9-81ED-4DB2-BD59-A6C34878D82A}">
                    <a16:rowId xmlns:a16="http://schemas.microsoft.com/office/drawing/2014/main" val="2072513430"/>
                  </a:ext>
                </a:extLst>
              </a:tr>
              <a:tr h="370840">
                <a:tc>
                  <a:txBody>
                    <a:bodyPr/>
                    <a:lstStyle/>
                    <a:p>
                      <a:r>
                        <a:rPr lang="en-US"/>
                        <a:t>History and Continuing Practice</a:t>
                      </a:r>
                    </a:p>
                  </a:txBody>
                  <a:tcPr/>
                </a:tc>
                <a:tc>
                  <a:txBody>
                    <a:bodyPr/>
                    <a:lstStyle/>
                    <a:p>
                      <a:r>
                        <a:rPr lang="en-US"/>
                        <a:t>The school must show a continuing practice, in the very recent past, of expanding its girls’ sports offerings.</a:t>
                      </a:r>
                    </a:p>
                  </a:txBody>
                  <a:tcPr/>
                </a:tc>
                <a:extLst>
                  <a:ext uri="{0D108BD9-81ED-4DB2-BD59-A6C34878D82A}">
                    <a16:rowId xmlns:a16="http://schemas.microsoft.com/office/drawing/2014/main" val="1804168862"/>
                  </a:ext>
                </a:extLst>
              </a:tr>
            </a:tbl>
          </a:graphicData>
        </a:graphic>
      </p:graphicFrame>
    </p:spTree>
    <p:extLst>
      <p:ext uri="{BB962C8B-B14F-4D97-AF65-F5344CB8AC3E}">
        <p14:creationId xmlns:p14="http://schemas.microsoft.com/office/powerpoint/2010/main" val="495091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9871F-0497-9D48-91CD-E7A528629E5F}"/>
              </a:ext>
            </a:extLst>
          </p:cNvPr>
          <p:cNvSpPr>
            <a:spLocks noGrp="1"/>
          </p:cNvSpPr>
          <p:nvPr>
            <p:ph type="title"/>
          </p:nvPr>
        </p:nvSpPr>
        <p:spPr/>
        <p:txBody>
          <a:bodyPr/>
          <a:lstStyle/>
          <a:p>
            <a:r>
              <a:rPr lang="en-US"/>
              <a:t>Component II: financial assistance </a:t>
            </a:r>
          </a:p>
        </p:txBody>
      </p:sp>
      <p:sp>
        <p:nvSpPr>
          <p:cNvPr id="3" name="Content Placeholder 2">
            <a:extLst>
              <a:ext uri="{FF2B5EF4-FFF2-40B4-BE49-F238E27FC236}">
                <a16:creationId xmlns:a16="http://schemas.microsoft.com/office/drawing/2014/main" id="{9CE86C8B-4FB9-5045-9A02-128750F6C0BB}"/>
              </a:ext>
            </a:extLst>
          </p:cNvPr>
          <p:cNvSpPr>
            <a:spLocks noGrp="1"/>
          </p:cNvSpPr>
          <p:nvPr>
            <p:ph idx="1"/>
          </p:nvPr>
        </p:nvSpPr>
        <p:spPr>
          <a:xfrm>
            <a:off x="1229423" y="2070711"/>
            <a:ext cx="5198076" cy="4338637"/>
          </a:xfrm>
        </p:spPr>
        <p:txBody>
          <a:bodyPr/>
          <a:lstStyle/>
          <a:p>
            <a:r>
              <a:rPr lang="en-US"/>
              <a:t>Equity in the allocation of athletics scholarships is rarely an issue at the interscholastic sports level. It is relevant only for those coeducational private schools which award financial aid or which administer work-study programs. </a:t>
            </a:r>
          </a:p>
        </p:txBody>
      </p:sp>
      <p:sp>
        <p:nvSpPr>
          <p:cNvPr id="4" name="Footer Placeholder 3">
            <a:extLst>
              <a:ext uri="{FF2B5EF4-FFF2-40B4-BE49-F238E27FC236}">
                <a16:creationId xmlns:a16="http://schemas.microsoft.com/office/drawing/2014/main" id="{DA344BAA-0696-184C-93CA-D4F91E3FFB38}"/>
              </a:ext>
            </a:extLst>
          </p:cNvPr>
          <p:cNvSpPr>
            <a:spLocks noGrp="1"/>
          </p:cNvSpPr>
          <p:nvPr>
            <p:ph type="ftr" sz="quarter" idx="11"/>
          </p:nvPr>
        </p:nvSpPr>
        <p:spPr/>
        <p:txBody>
          <a:bodyPr/>
          <a:lstStyle/>
          <a:p>
            <a:pPr>
              <a:defRPr/>
            </a:pPr>
            <a:r>
              <a:rPr lang="en-US"/>
              <a:t>www.nfhs.org</a:t>
            </a:r>
          </a:p>
        </p:txBody>
      </p:sp>
      <p:pic>
        <p:nvPicPr>
          <p:cNvPr id="7" name="Picture 6" descr="A picture containing person, player, posing, male&#10;&#10;Description automatically generated">
            <a:extLst>
              <a:ext uri="{FF2B5EF4-FFF2-40B4-BE49-F238E27FC236}">
                <a16:creationId xmlns:a16="http://schemas.microsoft.com/office/drawing/2014/main" id="{8480EDDB-E348-084A-830E-33F856D2D3D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8476" r="17091"/>
          <a:stretch/>
        </p:blipFill>
        <p:spPr>
          <a:xfrm>
            <a:off x="6096000" y="448652"/>
            <a:ext cx="5198076" cy="6409348"/>
          </a:xfrm>
          <a:prstGeom prst="rect">
            <a:avLst/>
          </a:prstGeom>
        </p:spPr>
      </p:pic>
    </p:spTree>
    <p:extLst>
      <p:ext uri="{BB962C8B-B14F-4D97-AF65-F5344CB8AC3E}">
        <p14:creationId xmlns:p14="http://schemas.microsoft.com/office/powerpoint/2010/main" val="314350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758BC-56ED-9E4B-9649-E21BA925E80E}"/>
              </a:ext>
            </a:extLst>
          </p:cNvPr>
          <p:cNvSpPr>
            <a:spLocks noGrp="1"/>
          </p:cNvSpPr>
          <p:nvPr>
            <p:ph type="title"/>
          </p:nvPr>
        </p:nvSpPr>
        <p:spPr/>
        <p:txBody>
          <a:bodyPr/>
          <a:lstStyle/>
          <a:p>
            <a:r>
              <a:rPr lang="en-US"/>
              <a:t>Component III: equivalence in other benefits and opportunities</a:t>
            </a:r>
          </a:p>
        </p:txBody>
      </p:sp>
      <p:sp>
        <p:nvSpPr>
          <p:cNvPr id="3" name="Content Placeholder 2">
            <a:extLst>
              <a:ext uri="{FF2B5EF4-FFF2-40B4-BE49-F238E27FC236}">
                <a16:creationId xmlns:a16="http://schemas.microsoft.com/office/drawing/2014/main" id="{C6D5AE60-C380-B34D-964D-1FE1F6967AC0}"/>
              </a:ext>
            </a:extLst>
          </p:cNvPr>
          <p:cNvSpPr>
            <a:spLocks noGrp="1"/>
          </p:cNvSpPr>
          <p:nvPr>
            <p:ph idx="1"/>
          </p:nvPr>
        </p:nvSpPr>
        <p:spPr>
          <a:xfrm>
            <a:off x="6096000" y="1989138"/>
            <a:ext cx="5872163" cy="4338637"/>
          </a:xfrm>
        </p:spPr>
        <p:txBody>
          <a:bodyPr/>
          <a:lstStyle/>
          <a:p>
            <a:r>
              <a:rPr lang="en-US"/>
              <a:t>The third broad component of Title IX compliance deals with the issue as to whether, in an overall sense, evaluating a school's athletics programs as a whole, boys and girls have comparable access to all of the "perks" of athletic participation. In order to measure compliance, the OCR will examine the following eleven areas of </a:t>
            </a:r>
            <a:r>
              <a:rPr lang="en-US" i="1"/>
              <a:t>"other athletics benefits and opportunities."</a:t>
            </a:r>
            <a:endParaRPr lang="en-US"/>
          </a:p>
          <a:p>
            <a:endParaRPr lang="en-US"/>
          </a:p>
        </p:txBody>
      </p:sp>
      <p:sp>
        <p:nvSpPr>
          <p:cNvPr id="4" name="Footer Placeholder 3">
            <a:extLst>
              <a:ext uri="{FF2B5EF4-FFF2-40B4-BE49-F238E27FC236}">
                <a16:creationId xmlns:a16="http://schemas.microsoft.com/office/drawing/2014/main" id="{F69787EF-E939-7241-A24A-D144EBB1CD97}"/>
              </a:ext>
            </a:extLst>
          </p:cNvPr>
          <p:cNvSpPr>
            <a:spLocks noGrp="1"/>
          </p:cNvSpPr>
          <p:nvPr>
            <p:ph type="ftr" sz="quarter" idx="11"/>
          </p:nvPr>
        </p:nvSpPr>
        <p:spPr/>
        <p:txBody>
          <a:bodyPr/>
          <a:lstStyle/>
          <a:p>
            <a:pPr>
              <a:defRPr/>
            </a:pPr>
            <a:r>
              <a:rPr lang="en-US"/>
              <a:t>www.nfhs.org</a:t>
            </a:r>
          </a:p>
        </p:txBody>
      </p:sp>
      <p:pic>
        <p:nvPicPr>
          <p:cNvPr id="6" name="Picture 5" descr="A picture containing person, player, sport&#10;&#10;Description automatically generated">
            <a:extLst>
              <a:ext uri="{FF2B5EF4-FFF2-40B4-BE49-F238E27FC236}">
                <a16:creationId xmlns:a16="http://schemas.microsoft.com/office/drawing/2014/main" id="{2F7D48F4-AE5A-7E4C-BEB4-4F9FB9A8CCE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359111" y="525463"/>
            <a:ext cx="9498806" cy="6332537"/>
          </a:xfrm>
          <a:prstGeom prst="rect">
            <a:avLst/>
          </a:prstGeom>
        </p:spPr>
      </p:pic>
    </p:spTree>
    <p:extLst>
      <p:ext uri="{BB962C8B-B14F-4D97-AF65-F5344CB8AC3E}">
        <p14:creationId xmlns:p14="http://schemas.microsoft.com/office/powerpoint/2010/main" val="2882240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042A1F9-A499-414C-94FC-68D33375776B}"/>
              </a:ext>
            </a:extLst>
          </p:cNvPr>
          <p:cNvSpPr>
            <a:spLocks noGrp="1"/>
          </p:cNvSpPr>
          <p:nvPr>
            <p:ph type="title"/>
          </p:nvPr>
        </p:nvSpPr>
        <p:spPr/>
        <p:txBody>
          <a:bodyPr/>
          <a:lstStyle/>
          <a:p>
            <a:r>
              <a:rPr lang="en-US"/>
              <a:t>Content acknowledgement</a:t>
            </a:r>
          </a:p>
        </p:txBody>
      </p:sp>
      <p:sp>
        <p:nvSpPr>
          <p:cNvPr id="8" name="Content Placeholder 7">
            <a:extLst>
              <a:ext uri="{FF2B5EF4-FFF2-40B4-BE49-F238E27FC236}">
                <a16:creationId xmlns:a16="http://schemas.microsoft.com/office/drawing/2014/main" id="{2D777D55-0457-3244-ADE2-A7DFC21A86A7}"/>
              </a:ext>
            </a:extLst>
          </p:cNvPr>
          <p:cNvSpPr>
            <a:spLocks noGrp="1"/>
          </p:cNvSpPr>
          <p:nvPr>
            <p:ph sz="half" idx="2"/>
          </p:nvPr>
        </p:nvSpPr>
        <p:spPr>
          <a:xfrm>
            <a:off x="6583363" y="2823146"/>
            <a:ext cx="5384800" cy="3591389"/>
          </a:xfrm>
        </p:spPr>
        <p:txBody>
          <a:bodyPr/>
          <a:lstStyle/>
          <a:p>
            <a:r>
              <a:rPr lang="en-US"/>
              <a:t>Current Title IX Compliance and Education Consultant</a:t>
            </a:r>
          </a:p>
          <a:p>
            <a:r>
              <a:rPr lang="en-US"/>
              <a:t>High School Today Committee Member</a:t>
            </a:r>
          </a:p>
          <a:p>
            <a:r>
              <a:rPr lang="en-US"/>
              <a:t>Retired Assistant Principal and Athletic Director</a:t>
            </a:r>
          </a:p>
          <a:p>
            <a:r>
              <a:rPr lang="en-US"/>
              <a:t>2020 NIAAA Thomas E. Frederick Award of Excellence recipient</a:t>
            </a:r>
          </a:p>
          <a:p>
            <a:endParaRPr lang="en-US"/>
          </a:p>
        </p:txBody>
      </p:sp>
      <p:pic>
        <p:nvPicPr>
          <p:cNvPr id="9" name="Content Placeholder 9">
            <a:extLst>
              <a:ext uri="{FF2B5EF4-FFF2-40B4-BE49-F238E27FC236}">
                <a16:creationId xmlns:a16="http://schemas.microsoft.com/office/drawing/2014/main" id="{6491ADAF-A36D-BD40-A428-7C1DC8F14568}"/>
              </a:ext>
            </a:extLst>
          </p:cNvPr>
          <p:cNvPicPr>
            <a:picLocks noGrp="1" noChangeAspect="1"/>
          </p:cNvPicPr>
          <p:nvPr>
            <p:ph sz="half" idx="1"/>
          </p:nvPr>
        </p:nvPicPr>
        <p:blipFill>
          <a:blip r:embed="rId3"/>
          <a:stretch>
            <a:fillRect/>
          </a:stretch>
        </p:blipFill>
        <p:spPr>
          <a:xfrm>
            <a:off x="2367843" y="2730885"/>
            <a:ext cx="2740912" cy="3673387"/>
          </a:xfrm>
        </p:spPr>
      </p:pic>
      <p:sp>
        <p:nvSpPr>
          <p:cNvPr id="10" name="Text Placeholder 4">
            <a:extLst>
              <a:ext uri="{FF2B5EF4-FFF2-40B4-BE49-F238E27FC236}">
                <a16:creationId xmlns:a16="http://schemas.microsoft.com/office/drawing/2014/main" id="{14F491EA-7B9E-B040-A578-D8C1A91CA02D}"/>
              </a:ext>
            </a:extLst>
          </p:cNvPr>
          <p:cNvSpPr txBox="1">
            <a:spLocks/>
          </p:cNvSpPr>
          <p:nvPr/>
        </p:nvSpPr>
        <p:spPr bwMode="auto">
          <a:xfrm>
            <a:off x="2367843" y="1906973"/>
            <a:ext cx="8966201"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0000" lnSpcReduction="20000"/>
          </a:bodyPr>
          <a:lstStyle>
            <a:lvl1pPr marL="342900" indent="-342900" algn="l" rtl="0" eaLnBrk="1" fontAlgn="base" hangingPunct="1">
              <a:spcBef>
                <a:spcPct val="0"/>
              </a:spcBef>
              <a:spcAft>
                <a:spcPct val="0"/>
              </a:spcAft>
              <a:buFont typeface="Wingdings" panose="05000000000000000000" pitchFamily="2" charset="2"/>
              <a:buChar char="§"/>
              <a:defRPr sz="28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18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ctr"/>
            <a:endParaRPr lang="en-US"/>
          </a:p>
          <a:p>
            <a:pPr marL="0" indent="0" algn="ctr">
              <a:buNone/>
            </a:pPr>
            <a:r>
              <a:rPr lang="en-US" sz="5700" b="1"/>
              <a:t>Peg </a:t>
            </a:r>
            <a:r>
              <a:rPr lang="en-US" sz="5700" b="1" err="1"/>
              <a:t>Pennepacker</a:t>
            </a:r>
            <a:r>
              <a:rPr lang="en-US" sz="5700" b="1"/>
              <a:t>, CAA</a:t>
            </a:r>
          </a:p>
          <a:p>
            <a:pPr algn="ctr"/>
            <a:endParaRPr lang="en-US"/>
          </a:p>
        </p:txBody>
      </p:sp>
    </p:spTree>
    <p:extLst>
      <p:ext uri="{BB962C8B-B14F-4D97-AF65-F5344CB8AC3E}">
        <p14:creationId xmlns:p14="http://schemas.microsoft.com/office/powerpoint/2010/main" val="3873950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758BC-56ED-9E4B-9649-E21BA925E80E}"/>
              </a:ext>
            </a:extLst>
          </p:cNvPr>
          <p:cNvSpPr>
            <a:spLocks noGrp="1"/>
          </p:cNvSpPr>
          <p:nvPr>
            <p:ph type="title"/>
          </p:nvPr>
        </p:nvSpPr>
        <p:spPr/>
        <p:txBody>
          <a:bodyPr/>
          <a:lstStyle/>
          <a:p>
            <a:r>
              <a:rPr lang="en-US"/>
              <a:t>Component III: equivalence in other benefits and opportunities</a:t>
            </a:r>
          </a:p>
        </p:txBody>
      </p:sp>
      <p:sp>
        <p:nvSpPr>
          <p:cNvPr id="3" name="Content Placeholder 2">
            <a:extLst>
              <a:ext uri="{FF2B5EF4-FFF2-40B4-BE49-F238E27FC236}">
                <a16:creationId xmlns:a16="http://schemas.microsoft.com/office/drawing/2014/main" id="{C6D5AE60-C380-B34D-964D-1FE1F6967AC0}"/>
              </a:ext>
            </a:extLst>
          </p:cNvPr>
          <p:cNvSpPr>
            <a:spLocks noGrp="1"/>
          </p:cNvSpPr>
          <p:nvPr>
            <p:ph idx="1"/>
          </p:nvPr>
        </p:nvSpPr>
        <p:spPr>
          <a:xfrm>
            <a:off x="1603022" y="1989138"/>
            <a:ext cx="10365141" cy="4338637"/>
          </a:xfrm>
        </p:spPr>
        <p:txBody>
          <a:bodyPr/>
          <a:lstStyle/>
          <a:p>
            <a:pPr lvl="0"/>
            <a:r>
              <a:rPr lang="en-US"/>
              <a:t>Protective athletic equipment and other athletic supplies</a:t>
            </a:r>
          </a:p>
          <a:p>
            <a:pPr lvl="0"/>
            <a:r>
              <a:rPr lang="en-US"/>
              <a:t>Locker rooms and practice and competition facilities</a:t>
            </a:r>
          </a:p>
          <a:p>
            <a:pPr lvl="0"/>
            <a:r>
              <a:rPr lang="en-US"/>
              <a:t>Allocation of travel and transportation benefits and per diem allowances </a:t>
            </a:r>
          </a:p>
          <a:p>
            <a:pPr lvl="0"/>
            <a:r>
              <a:rPr lang="en-US"/>
              <a:t>Years of experience, quality, compensation, and assignment of coaches </a:t>
            </a:r>
          </a:p>
          <a:p>
            <a:pPr lvl="0"/>
            <a:r>
              <a:rPr lang="en-US"/>
              <a:t>Institutional housing and dining facilities and related services</a:t>
            </a:r>
          </a:p>
          <a:p>
            <a:pPr lvl="0"/>
            <a:r>
              <a:rPr lang="en-US"/>
              <a:t>Nature of publicity-marketing-media services for athletic programs </a:t>
            </a:r>
          </a:p>
          <a:p>
            <a:pPr lvl="0"/>
            <a:r>
              <a:rPr lang="en-US"/>
              <a:t>Game and practice times and scheduling</a:t>
            </a:r>
          </a:p>
          <a:p>
            <a:pPr lvl="0"/>
            <a:r>
              <a:rPr lang="en-US"/>
              <a:t>Facilities for and access to athletic training benefits and medical services</a:t>
            </a:r>
          </a:p>
          <a:p>
            <a:pPr lvl="0"/>
            <a:r>
              <a:rPr lang="en-US"/>
              <a:t>Academic tutoring services for student-athletes</a:t>
            </a:r>
          </a:p>
          <a:p>
            <a:pPr lvl="0"/>
            <a:r>
              <a:rPr lang="en-US"/>
              <a:t>Institutional support services for athletic programs</a:t>
            </a:r>
          </a:p>
          <a:p>
            <a:pPr lvl="0"/>
            <a:r>
              <a:rPr lang="en-US"/>
              <a:t>Recruiting resources provided to athletic programs</a:t>
            </a:r>
          </a:p>
          <a:p>
            <a:endParaRPr lang="en-US"/>
          </a:p>
        </p:txBody>
      </p:sp>
      <p:sp>
        <p:nvSpPr>
          <p:cNvPr id="4" name="Footer Placeholder 3">
            <a:extLst>
              <a:ext uri="{FF2B5EF4-FFF2-40B4-BE49-F238E27FC236}">
                <a16:creationId xmlns:a16="http://schemas.microsoft.com/office/drawing/2014/main" id="{F69787EF-E939-7241-A24A-D144EBB1CD97}"/>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449005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E5E96F-1418-CA43-824B-2384C408FC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229D611-3F6B-2A47-B446-5518A50A890F}"/>
              </a:ext>
            </a:extLst>
          </p:cNvPr>
          <p:cNvSpPr txBox="1"/>
          <p:nvPr/>
        </p:nvSpPr>
        <p:spPr>
          <a:xfrm>
            <a:off x="2582779" y="486782"/>
            <a:ext cx="7026442" cy="923330"/>
          </a:xfrm>
          <a:prstGeom prst="rect">
            <a:avLst/>
          </a:prstGeom>
          <a:noFill/>
        </p:spPr>
        <p:txBody>
          <a:bodyPr wrap="square" rtlCol="0">
            <a:spAutoFit/>
          </a:bodyPr>
          <a:lstStyle/>
          <a:p>
            <a:pPr algn="ctr"/>
            <a:r>
              <a:rPr lang="en-US" sz="5400">
                <a:solidFill>
                  <a:schemeClr val="bg1"/>
                </a:solidFill>
                <a:latin typeface="Segoe UI Emoji" panose="020B0502040204020203" pitchFamily="34" charset="0"/>
                <a:ea typeface="Segoe UI Emoji" panose="020B0502040204020203" pitchFamily="34" charset="0"/>
              </a:rPr>
              <a:t>POLL QUESTION</a:t>
            </a:r>
          </a:p>
        </p:txBody>
      </p:sp>
      <p:sp>
        <p:nvSpPr>
          <p:cNvPr id="7" name="TextBox 6">
            <a:extLst>
              <a:ext uri="{FF2B5EF4-FFF2-40B4-BE49-F238E27FC236}">
                <a16:creationId xmlns:a16="http://schemas.microsoft.com/office/drawing/2014/main" id="{50391026-5B0F-AB45-B15F-FD7790982D12}"/>
              </a:ext>
            </a:extLst>
          </p:cNvPr>
          <p:cNvSpPr txBox="1"/>
          <p:nvPr/>
        </p:nvSpPr>
        <p:spPr>
          <a:xfrm>
            <a:off x="1548319" y="2905780"/>
            <a:ext cx="9095361" cy="1200329"/>
          </a:xfrm>
          <a:prstGeom prst="rect">
            <a:avLst/>
          </a:prstGeom>
          <a:noFill/>
        </p:spPr>
        <p:txBody>
          <a:bodyPr wrap="square" rtlCol="0">
            <a:spAutoFit/>
          </a:bodyPr>
          <a:lstStyle/>
          <a:p>
            <a:pPr algn="ctr"/>
            <a:r>
              <a:rPr lang="en-US" sz="3600">
                <a:solidFill>
                  <a:schemeClr val="bg1"/>
                </a:solidFill>
              </a:rPr>
              <a:t>What year were the last updates </a:t>
            </a:r>
          </a:p>
          <a:p>
            <a:pPr algn="ctr"/>
            <a:r>
              <a:rPr lang="en-US" sz="3600">
                <a:solidFill>
                  <a:schemeClr val="bg1"/>
                </a:solidFill>
              </a:rPr>
              <a:t>made to Title IX?</a:t>
            </a:r>
          </a:p>
        </p:txBody>
      </p:sp>
    </p:spTree>
    <p:extLst>
      <p:ext uri="{BB962C8B-B14F-4D97-AF65-F5344CB8AC3E}">
        <p14:creationId xmlns:p14="http://schemas.microsoft.com/office/powerpoint/2010/main" val="783433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7178A-F823-EC4A-94EC-FE50EE73AED0}"/>
              </a:ext>
            </a:extLst>
          </p:cNvPr>
          <p:cNvSpPr>
            <a:spLocks noGrp="1"/>
          </p:cNvSpPr>
          <p:nvPr>
            <p:ph type="title"/>
          </p:nvPr>
        </p:nvSpPr>
        <p:spPr/>
        <p:txBody>
          <a:bodyPr/>
          <a:lstStyle/>
          <a:p>
            <a:r>
              <a:rPr lang="en-US"/>
              <a:t>New 2020 title ix regulations</a:t>
            </a:r>
          </a:p>
        </p:txBody>
      </p:sp>
      <p:sp>
        <p:nvSpPr>
          <p:cNvPr id="3" name="Content Placeholder 2">
            <a:extLst>
              <a:ext uri="{FF2B5EF4-FFF2-40B4-BE49-F238E27FC236}">
                <a16:creationId xmlns:a16="http://schemas.microsoft.com/office/drawing/2014/main" id="{1D950681-5A25-1F48-ACC0-67387F561347}"/>
              </a:ext>
            </a:extLst>
          </p:cNvPr>
          <p:cNvSpPr>
            <a:spLocks noGrp="1"/>
          </p:cNvSpPr>
          <p:nvPr>
            <p:ph idx="1"/>
          </p:nvPr>
        </p:nvSpPr>
        <p:spPr>
          <a:xfrm>
            <a:off x="1248032" y="1993900"/>
            <a:ext cx="7013103" cy="4338637"/>
          </a:xfrm>
        </p:spPr>
        <p:txBody>
          <a:bodyPr/>
          <a:lstStyle/>
          <a:p>
            <a:r>
              <a:rPr lang="en-US"/>
              <a:t>New Title IX regulations on May 6, 2020 and implementation on September 20, 2020, there is increased focus on Title IX for K-12 schools, specifically sexual harassment. </a:t>
            </a:r>
          </a:p>
          <a:p>
            <a:r>
              <a:rPr lang="en-US"/>
              <a:t>The new regulations require K-12 schools to have in place specific procedures, policies and protocols with regard to handling sexual harassment complaints. The responsibility for ensuring that these new regulations are followed and carried out falls to the school district’s Title IX coordinator.</a:t>
            </a:r>
          </a:p>
          <a:p>
            <a:endParaRPr lang="en-US"/>
          </a:p>
        </p:txBody>
      </p:sp>
      <p:pic>
        <p:nvPicPr>
          <p:cNvPr id="8" name="Picture 7" descr="A picture containing person, player, sport, arm&#10;&#10;Description automatically generated">
            <a:extLst>
              <a:ext uri="{FF2B5EF4-FFF2-40B4-BE49-F238E27FC236}">
                <a16:creationId xmlns:a16="http://schemas.microsoft.com/office/drawing/2014/main" id="{23ED0FA9-4CD6-7A4B-A490-C658D3CAF65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261135" y="0"/>
            <a:ext cx="5136716" cy="6858000"/>
          </a:xfrm>
          <a:prstGeom prst="rect">
            <a:avLst/>
          </a:prstGeom>
        </p:spPr>
      </p:pic>
    </p:spTree>
    <p:extLst>
      <p:ext uri="{BB962C8B-B14F-4D97-AF65-F5344CB8AC3E}">
        <p14:creationId xmlns:p14="http://schemas.microsoft.com/office/powerpoint/2010/main" val="1407676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E9390-69B4-8549-9C76-B70432D3ACC8}"/>
              </a:ext>
            </a:extLst>
          </p:cNvPr>
          <p:cNvSpPr>
            <a:spLocks noGrp="1"/>
          </p:cNvSpPr>
          <p:nvPr>
            <p:ph type="title"/>
          </p:nvPr>
        </p:nvSpPr>
        <p:spPr/>
        <p:txBody>
          <a:bodyPr/>
          <a:lstStyle/>
          <a:p>
            <a:r>
              <a:rPr lang="en-US"/>
              <a:t>New 2020 title ix regulations</a:t>
            </a:r>
          </a:p>
        </p:txBody>
      </p:sp>
      <p:sp>
        <p:nvSpPr>
          <p:cNvPr id="3" name="Content Placeholder 2">
            <a:extLst>
              <a:ext uri="{FF2B5EF4-FFF2-40B4-BE49-F238E27FC236}">
                <a16:creationId xmlns:a16="http://schemas.microsoft.com/office/drawing/2014/main" id="{6B978E61-C6A5-6C4F-96B8-826E11866055}"/>
              </a:ext>
            </a:extLst>
          </p:cNvPr>
          <p:cNvSpPr>
            <a:spLocks noGrp="1"/>
          </p:cNvSpPr>
          <p:nvPr>
            <p:ph idx="1"/>
          </p:nvPr>
        </p:nvSpPr>
        <p:spPr>
          <a:xfrm>
            <a:off x="4164227" y="1989138"/>
            <a:ext cx="7803936" cy="4338637"/>
          </a:xfrm>
        </p:spPr>
        <p:txBody>
          <a:bodyPr/>
          <a:lstStyle/>
          <a:p>
            <a:r>
              <a:rPr lang="en-US"/>
              <a:t>The new regulations require schools to develop a “Title IX Team” in order to adequately address sexual harassment complaints. The athletic director should be a part of the district’s “Title IX Team” and fully participate in the trainings provided by the school district.</a:t>
            </a:r>
          </a:p>
          <a:p>
            <a:r>
              <a:rPr lang="en-US"/>
              <a:t>The athletic director and Title IX coordinator must work together to provide equitable opportunities for all students. They must be the experts of Title IX and its application to athletics and beyond. </a:t>
            </a:r>
          </a:p>
        </p:txBody>
      </p:sp>
      <p:sp>
        <p:nvSpPr>
          <p:cNvPr id="4" name="Footer Placeholder 3">
            <a:extLst>
              <a:ext uri="{FF2B5EF4-FFF2-40B4-BE49-F238E27FC236}">
                <a16:creationId xmlns:a16="http://schemas.microsoft.com/office/drawing/2014/main" id="{C7E0C88F-1FA3-ED4A-AC49-C95A2F75D928}"/>
              </a:ext>
            </a:extLst>
          </p:cNvPr>
          <p:cNvSpPr>
            <a:spLocks noGrp="1"/>
          </p:cNvSpPr>
          <p:nvPr>
            <p:ph type="ftr" sz="quarter" idx="11"/>
          </p:nvPr>
        </p:nvSpPr>
        <p:spPr/>
        <p:txBody>
          <a:bodyPr/>
          <a:lstStyle/>
          <a:p>
            <a:pPr>
              <a:defRPr/>
            </a:pPr>
            <a:r>
              <a:rPr lang="en-US"/>
              <a:t>www.nfhs.org</a:t>
            </a:r>
          </a:p>
        </p:txBody>
      </p:sp>
      <p:pic>
        <p:nvPicPr>
          <p:cNvPr id="11" name="Picture 10" descr="A picture containing person, player, outdoor, ball&#10;&#10;Description automatically generated">
            <a:extLst>
              <a:ext uri="{FF2B5EF4-FFF2-40B4-BE49-F238E27FC236}">
                <a16:creationId xmlns:a16="http://schemas.microsoft.com/office/drawing/2014/main" id="{58E9DA6A-1CC7-7B4A-B659-E092BE4242C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8465" y="1248032"/>
            <a:ext cx="3981519" cy="5609968"/>
          </a:xfrm>
          <a:prstGeom prst="rect">
            <a:avLst/>
          </a:prstGeom>
        </p:spPr>
      </p:pic>
    </p:spTree>
    <p:extLst>
      <p:ext uri="{BB962C8B-B14F-4D97-AF65-F5344CB8AC3E}">
        <p14:creationId xmlns:p14="http://schemas.microsoft.com/office/powerpoint/2010/main" val="16692997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FC0A6-E11B-394C-B112-1FDBD781E7D0}"/>
              </a:ext>
            </a:extLst>
          </p:cNvPr>
          <p:cNvSpPr>
            <a:spLocks noGrp="1"/>
          </p:cNvSpPr>
          <p:nvPr>
            <p:ph type="title"/>
          </p:nvPr>
        </p:nvSpPr>
        <p:spPr/>
        <p:txBody>
          <a:bodyPr/>
          <a:lstStyle/>
          <a:p>
            <a:r>
              <a:rPr lang="en-US"/>
              <a:t>The impact of title ix</a:t>
            </a:r>
          </a:p>
        </p:txBody>
      </p:sp>
      <p:sp>
        <p:nvSpPr>
          <p:cNvPr id="3" name="Content Placeholder 2">
            <a:extLst>
              <a:ext uri="{FF2B5EF4-FFF2-40B4-BE49-F238E27FC236}">
                <a16:creationId xmlns:a16="http://schemas.microsoft.com/office/drawing/2014/main" id="{42A4875B-F60A-514B-B815-FC3E7DCBDA8B}"/>
              </a:ext>
            </a:extLst>
          </p:cNvPr>
          <p:cNvSpPr>
            <a:spLocks noGrp="1"/>
          </p:cNvSpPr>
          <p:nvPr>
            <p:ph idx="1"/>
          </p:nvPr>
        </p:nvSpPr>
        <p:spPr>
          <a:xfrm>
            <a:off x="1245705" y="1989138"/>
            <a:ext cx="6692348" cy="4338637"/>
          </a:xfrm>
        </p:spPr>
        <p:txBody>
          <a:bodyPr/>
          <a:lstStyle/>
          <a:p>
            <a:r>
              <a:rPr lang="en-US"/>
              <a:t>The first Title IX regulations were not available until 1974 and appeared to </a:t>
            </a:r>
            <a:r>
              <a:rPr lang="en-US" b="1" i="1"/>
              <a:t>not</a:t>
            </a:r>
            <a:r>
              <a:rPr lang="en-US"/>
              <a:t> require boys and girls teams to be separate!</a:t>
            </a:r>
          </a:p>
          <a:p>
            <a:r>
              <a:rPr lang="en-US"/>
              <a:t>NFHS and States lobbied to be able to legally have both boys and girls teams and prevailed.</a:t>
            </a:r>
          </a:p>
          <a:p>
            <a:r>
              <a:rPr lang="en-US"/>
              <a:t>Imagine if boys and girls would have been forced to play on the same teams. Participation would have been limited, especially for girls. </a:t>
            </a:r>
          </a:p>
          <a:p>
            <a:endParaRPr lang="en-US"/>
          </a:p>
        </p:txBody>
      </p:sp>
      <p:sp>
        <p:nvSpPr>
          <p:cNvPr id="4" name="Footer Placeholder 3">
            <a:extLst>
              <a:ext uri="{FF2B5EF4-FFF2-40B4-BE49-F238E27FC236}">
                <a16:creationId xmlns:a16="http://schemas.microsoft.com/office/drawing/2014/main" id="{61B2390D-9926-DA4F-AC8D-54F54D891EFA}"/>
              </a:ext>
            </a:extLst>
          </p:cNvPr>
          <p:cNvSpPr>
            <a:spLocks noGrp="1"/>
          </p:cNvSpPr>
          <p:nvPr>
            <p:ph type="ftr" sz="quarter" idx="11"/>
          </p:nvPr>
        </p:nvSpPr>
        <p:spPr/>
        <p:txBody>
          <a:bodyPr/>
          <a:lstStyle/>
          <a:p>
            <a:pPr>
              <a:defRPr/>
            </a:pPr>
            <a:r>
              <a:rPr lang="en-US"/>
              <a:t>www.nfhs.org</a:t>
            </a:r>
          </a:p>
        </p:txBody>
      </p:sp>
      <p:pic>
        <p:nvPicPr>
          <p:cNvPr id="6" name="Picture 5" descr="A person swinging a tennis racket&#10;&#10;Description automatically generated">
            <a:extLst>
              <a:ext uri="{FF2B5EF4-FFF2-40B4-BE49-F238E27FC236}">
                <a16:creationId xmlns:a16="http://schemas.microsoft.com/office/drawing/2014/main" id="{AE637E11-0765-0045-AE89-BE4E098F200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9172" t="24144" r="20514" b="13194"/>
          <a:stretch/>
        </p:blipFill>
        <p:spPr>
          <a:xfrm>
            <a:off x="7587579" y="176070"/>
            <a:ext cx="4380584" cy="6831603"/>
          </a:xfrm>
          <a:prstGeom prst="rect">
            <a:avLst/>
          </a:prstGeom>
        </p:spPr>
      </p:pic>
    </p:spTree>
    <p:extLst>
      <p:ext uri="{BB962C8B-B14F-4D97-AF65-F5344CB8AC3E}">
        <p14:creationId xmlns:p14="http://schemas.microsoft.com/office/powerpoint/2010/main" val="346162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BAC22E-CF33-B045-9320-5FE93BE7FA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7CBA385-9104-9347-83AC-BF7E06F84992}"/>
              </a:ext>
            </a:extLst>
          </p:cNvPr>
          <p:cNvSpPr txBox="1"/>
          <p:nvPr/>
        </p:nvSpPr>
        <p:spPr>
          <a:xfrm>
            <a:off x="2582779" y="574330"/>
            <a:ext cx="7026442" cy="923330"/>
          </a:xfrm>
          <a:prstGeom prst="rect">
            <a:avLst/>
          </a:prstGeom>
          <a:noFill/>
        </p:spPr>
        <p:txBody>
          <a:bodyPr wrap="square" rtlCol="0">
            <a:spAutoFit/>
          </a:bodyPr>
          <a:lstStyle/>
          <a:p>
            <a:pPr algn="ctr"/>
            <a:r>
              <a:rPr lang="en-US" sz="5400">
                <a:solidFill>
                  <a:schemeClr val="bg1"/>
                </a:solidFill>
                <a:latin typeface="Segoe UI Emoji" panose="020B0502040204020203" pitchFamily="34" charset="0"/>
                <a:ea typeface="Segoe UI Emoji" panose="020B0502040204020203" pitchFamily="34" charset="0"/>
              </a:rPr>
              <a:t>POLL QUESTION</a:t>
            </a:r>
          </a:p>
        </p:txBody>
      </p:sp>
      <p:sp>
        <p:nvSpPr>
          <p:cNvPr id="6" name="TextBox 5">
            <a:extLst>
              <a:ext uri="{FF2B5EF4-FFF2-40B4-BE49-F238E27FC236}">
                <a16:creationId xmlns:a16="http://schemas.microsoft.com/office/drawing/2014/main" id="{D0D1C97D-3047-7A4E-89EF-73DB96CF4E14}"/>
              </a:ext>
            </a:extLst>
          </p:cNvPr>
          <p:cNvSpPr txBox="1"/>
          <p:nvPr/>
        </p:nvSpPr>
        <p:spPr>
          <a:xfrm>
            <a:off x="1548319" y="2905780"/>
            <a:ext cx="9095361" cy="1200329"/>
          </a:xfrm>
          <a:prstGeom prst="rect">
            <a:avLst/>
          </a:prstGeom>
          <a:noFill/>
        </p:spPr>
        <p:txBody>
          <a:bodyPr wrap="square" rtlCol="0">
            <a:spAutoFit/>
          </a:bodyPr>
          <a:lstStyle/>
          <a:p>
            <a:pPr algn="ctr"/>
            <a:r>
              <a:rPr lang="en-US" sz="3600">
                <a:solidFill>
                  <a:schemeClr val="bg1"/>
                </a:solidFill>
              </a:rPr>
              <a:t>294,000 girls participated in 1971-72. </a:t>
            </a:r>
          </a:p>
          <a:p>
            <a:pPr algn="ctr"/>
            <a:r>
              <a:rPr lang="en-US" sz="3600">
                <a:solidFill>
                  <a:schemeClr val="bg1"/>
                </a:solidFill>
              </a:rPr>
              <a:t>How many girls participated in 2018-19?</a:t>
            </a:r>
          </a:p>
        </p:txBody>
      </p:sp>
    </p:spTree>
    <p:extLst>
      <p:ext uri="{BB962C8B-B14F-4D97-AF65-F5344CB8AC3E}">
        <p14:creationId xmlns:p14="http://schemas.microsoft.com/office/powerpoint/2010/main" val="32787243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E892E-AA5F-7D4F-AC2D-AC835ACB5E73}"/>
              </a:ext>
            </a:extLst>
          </p:cNvPr>
          <p:cNvSpPr>
            <a:spLocks noGrp="1"/>
          </p:cNvSpPr>
          <p:nvPr>
            <p:ph type="title"/>
          </p:nvPr>
        </p:nvSpPr>
        <p:spPr/>
        <p:txBody>
          <a:bodyPr/>
          <a:lstStyle/>
          <a:p>
            <a:r>
              <a:rPr lang="en-US"/>
              <a:t>The impact of title ix</a:t>
            </a:r>
          </a:p>
        </p:txBody>
      </p:sp>
      <p:sp>
        <p:nvSpPr>
          <p:cNvPr id="3" name="Content Placeholder 2">
            <a:extLst>
              <a:ext uri="{FF2B5EF4-FFF2-40B4-BE49-F238E27FC236}">
                <a16:creationId xmlns:a16="http://schemas.microsoft.com/office/drawing/2014/main" id="{C2573AA6-AA2A-094C-A7E8-E47017CA0023}"/>
              </a:ext>
            </a:extLst>
          </p:cNvPr>
          <p:cNvSpPr>
            <a:spLocks noGrp="1"/>
          </p:cNvSpPr>
          <p:nvPr>
            <p:ph idx="1"/>
          </p:nvPr>
        </p:nvSpPr>
        <p:spPr>
          <a:xfrm>
            <a:off x="4226011" y="1993900"/>
            <a:ext cx="7644536" cy="4338637"/>
          </a:xfrm>
        </p:spPr>
        <p:txBody>
          <a:bodyPr/>
          <a:lstStyle/>
          <a:p>
            <a:r>
              <a:rPr lang="en-US"/>
              <a:t>Title IX has provided opportunities for millions of girls to participate in school programs</a:t>
            </a:r>
          </a:p>
          <a:p>
            <a:endParaRPr lang="en-US"/>
          </a:p>
          <a:p>
            <a:r>
              <a:rPr lang="en-US" sz="2800"/>
              <a:t>1971-72 - </a:t>
            </a:r>
            <a:r>
              <a:rPr lang="en-US" sz="2800" b="1" u="sng"/>
              <a:t>294K girls </a:t>
            </a:r>
            <a:r>
              <a:rPr lang="en-US" sz="2800"/>
              <a:t>(3.6 million boys) </a:t>
            </a:r>
          </a:p>
          <a:p>
            <a:r>
              <a:rPr lang="en-US" sz="2800"/>
              <a:t>1981-82 - </a:t>
            </a:r>
            <a:r>
              <a:rPr lang="en-US" sz="2800" b="1" u="sng"/>
              <a:t>1.8M girls </a:t>
            </a:r>
            <a:r>
              <a:rPr lang="en-US" sz="2800"/>
              <a:t>(3.4 million boys)</a:t>
            </a:r>
          </a:p>
          <a:p>
            <a:r>
              <a:rPr lang="en-US" sz="2800"/>
              <a:t>1991-92 - </a:t>
            </a:r>
            <a:r>
              <a:rPr lang="en-US" sz="2800" b="1" u="sng"/>
              <a:t>1.9M girls </a:t>
            </a:r>
            <a:r>
              <a:rPr lang="en-US" sz="2800"/>
              <a:t>(3.4 million boys)</a:t>
            </a:r>
          </a:p>
          <a:p>
            <a:r>
              <a:rPr lang="en-US" sz="2800"/>
              <a:t>2001-02 - </a:t>
            </a:r>
            <a:r>
              <a:rPr lang="en-US" sz="2800" b="1" u="sng"/>
              <a:t>2.8M girls</a:t>
            </a:r>
            <a:r>
              <a:rPr lang="en-US" sz="2800"/>
              <a:t> (3.9 million boys)</a:t>
            </a:r>
          </a:p>
          <a:p>
            <a:r>
              <a:rPr lang="en-US" sz="2800"/>
              <a:t>2011-12 - </a:t>
            </a:r>
            <a:r>
              <a:rPr lang="en-US" sz="2800" b="1" u="sng"/>
              <a:t>3.2M girls</a:t>
            </a:r>
            <a:r>
              <a:rPr lang="en-US" sz="2800"/>
              <a:t> (4.4 million boys)</a:t>
            </a:r>
          </a:p>
          <a:p>
            <a:r>
              <a:rPr lang="en-US" sz="2800"/>
              <a:t>2018-19 - </a:t>
            </a:r>
            <a:r>
              <a:rPr lang="en-US" sz="2800" b="1" u="sng"/>
              <a:t>3.4M girls</a:t>
            </a:r>
            <a:r>
              <a:rPr lang="en-US" sz="2800"/>
              <a:t> (4.5 million boys)</a:t>
            </a:r>
          </a:p>
          <a:p>
            <a:endParaRPr lang="en-US"/>
          </a:p>
        </p:txBody>
      </p:sp>
      <p:sp>
        <p:nvSpPr>
          <p:cNvPr id="4" name="Footer Placeholder 3">
            <a:extLst>
              <a:ext uri="{FF2B5EF4-FFF2-40B4-BE49-F238E27FC236}">
                <a16:creationId xmlns:a16="http://schemas.microsoft.com/office/drawing/2014/main" id="{B8D6F2A8-8F8B-5E47-8718-89B0F59B21FB}"/>
              </a:ext>
            </a:extLst>
          </p:cNvPr>
          <p:cNvSpPr>
            <a:spLocks noGrp="1"/>
          </p:cNvSpPr>
          <p:nvPr>
            <p:ph type="ftr" sz="quarter" idx="11"/>
          </p:nvPr>
        </p:nvSpPr>
        <p:spPr/>
        <p:txBody>
          <a:bodyPr/>
          <a:lstStyle/>
          <a:p>
            <a:pPr>
              <a:defRPr/>
            </a:pPr>
            <a:r>
              <a:rPr lang="en-US"/>
              <a:t>www.nfhs.org</a:t>
            </a:r>
          </a:p>
        </p:txBody>
      </p:sp>
      <p:pic>
        <p:nvPicPr>
          <p:cNvPr id="10" name="Picture 9" descr="A person holding a basketball&#10;&#10;Description automatically generated with medium confidence">
            <a:extLst>
              <a:ext uri="{FF2B5EF4-FFF2-40B4-BE49-F238E27FC236}">
                <a16:creationId xmlns:a16="http://schemas.microsoft.com/office/drawing/2014/main" id="{6E65AAD2-6969-E445-973A-C733E1300AE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23838" y="210064"/>
            <a:ext cx="4264906" cy="6647935"/>
          </a:xfrm>
          <a:prstGeom prst="rect">
            <a:avLst/>
          </a:prstGeom>
        </p:spPr>
      </p:pic>
    </p:spTree>
    <p:extLst>
      <p:ext uri="{BB962C8B-B14F-4D97-AF65-F5344CB8AC3E}">
        <p14:creationId xmlns:p14="http://schemas.microsoft.com/office/powerpoint/2010/main" val="35900098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3532E-4F5F-2940-A1F1-D67E3C117715}"/>
              </a:ext>
            </a:extLst>
          </p:cNvPr>
          <p:cNvSpPr>
            <a:spLocks noGrp="1"/>
          </p:cNvSpPr>
          <p:nvPr>
            <p:ph type="title"/>
          </p:nvPr>
        </p:nvSpPr>
        <p:spPr/>
        <p:txBody>
          <a:bodyPr/>
          <a:lstStyle/>
          <a:p>
            <a:r>
              <a:rPr lang="en-US"/>
              <a:t>The future of title ix and role of the </a:t>
            </a:r>
            <a:r>
              <a:rPr lang="en-US" err="1"/>
              <a:t>nfhs</a:t>
            </a:r>
            <a:endParaRPr lang="en-US"/>
          </a:p>
        </p:txBody>
      </p:sp>
      <p:sp>
        <p:nvSpPr>
          <p:cNvPr id="3" name="Content Placeholder 2">
            <a:extLst>
              <a:ext uri="{FF2B5EF4-FFF2-40B4-BE49-F238E27FC236}">
                <a16:creationId xmlns:a16="http://schemas.microsoft.com/office/drawing/2014/main" id="{F2C612E2-C5DC-EE4B-B9BA-37BED1B1A550}"/>
              </a:ext>
            </a:extLst>
          </p:cNvPr>
          <p:cNvSpPr>
            <a:spLocks noGrp="1"/>
          </p:cNvSpPr>
          <p:nvPr>
            <p:ph idx="1"/>
          </p:nvPr>
        </p:nvSpPr>
        <p:spPr>
          <a:xfrm>
            <a:off x="1235677" y="1989138"/>
            <a:ext cx="6709284" cy="4338637"/>
          </a:xfrm>
        </p:spPr>
        <p:txBody>
          <a:bodyPr/>
          <a:lstStyle/>
          <a:p>
            <a:r>
              <a:rPr lang="en-US"/>
              <a:t>Education and awareness</a:t>
            </a:r>
          </a:p>
          <a:p>
            <a:r>
              <a:rPr lang="en-US"/>
              <a:t>Celebration of Title IX and all its impact on schools, communities and girls across the United States</a:t>
            </a:r>
          </a:p>
          <a:p>
            <a:r>
              <a:rPr lang="en-US"/>
              <a:t>Continue to improve pipeline issues and continue to provide more opportunities for girls and minorities</a:t>
            </a:r>
          </a:p>
          <a:p>
            <a:r>
              <a:rPr lang="en-US"/>
              <a:t>More Equity</a:t>
            </a:r>
          </a:p>
          <a:p>
            <a:pPr marL="0" indent="0">
              <a:buNone/>
            </a:pPr>
            <a:endParaRPr lang="en-US"/>
          </a:p>
        </p:txBody>
      </p:sp>
      <p:sp>
        <p:nvSpPr>
          <p:cNvPr id="4" name="Footer Placeholder 3">
            <a:extLst>
              <a:ext uri="{FF2B5EF4-FFF2-40B4-BE49-F238E27FC236}">
                <a16:creationId xmlns:a16="http://schemas.microsoft.com/office/drawing/2014/main" id="{B080E000-08B1-7E44-9D03-623CE7AEE91F}"/>
              </a:ext>
            </a:extLst>
          </p:cNvPr>
          <p:cNvSpPr>
            <a:spLocks noGrp="1"/>
          </p:cNvSpPr>
          <p:nvPr>
            <p:ph type="ftr" sz="quarter" idx="11"/>
          </p:nvPr>
        </p:nvSpPr>
        <p:spPr/>
        <p:txBody>
          <a:bodyPr/>
          <a:lstStyle/>
          <a:p>
            <a:pPr>
              <a:defRPr/>
            </a:pPr>
            <a:r>
              <a:rPr lang="en-US"/>
              <a:t>www.nfhs.org</a:t>
            </a:r>
          </a:p>
        </p:txBody>
      </p:sp>
      <p:pic>
        <p:nvPicPr>
          <p:cNvPr id="7" name="Picture 6" descr="A picture containing person, player, person, sport&#10;&#10;Description automatically generated">
            <a:extLst>
              <a:ext uri="{FF2B5EF4-FFF2-40B4-BE49-F238E27FC236}">
                <a16:creationId xmlns:a16="http://schemas.microsoft.com/office/drawing/2014/main" id="{8FD5EC1A-E6C6-8E47-917E-5AF665CA236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39910" y="492281"/>
            <a:ext cx="4609072" cy="6921780"/>
          </a:xfrm>
          <a:prstGeom prst="rect">
            <a:avLst/>
          </a:prstGeom>
        </p:spPr>
      </p:pic>
    </p:spTree>
    <p:extLst>
      <p:ext uri="{BB962C8B-B14F-4D97-AF65-F5344CB8AC3E}">
        <p14:creationId xmlns:p14="http://schemas.microsoft.com/office/powerpoint/2010/main" val="3890977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E5E96F-1418-CA43-824B-2384C408FC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229D611-3F6B-2A47-B446-5518A50A890F}"/>
              </a:ext>
            </a:extLst>
          </p:cNvPr>
          <p:cNvSpPr txBox="1"/>
          <p:nvPr/>
        </p:nvSpPr>
        <p:spPr>
          <a:xfrm>
            <a:off x="2582779" y="486782"/>
            <a:ext cx="7026442" cy="923330"/>
          </a:xfrm>
          <a:prstGeom prst="rect">
            <a:avLst/>
          </a:prstGeom>
          <a:noFill/>
        </p:spPr>
        <p:txBody>
          <a:bodyPr wrap="square" lIns="91440" tIns="45720" rIns="91440" bIns="45720" rtlCol="0" anchor="t">
            <a:spAutoFit/>
          </a:bodyPr>
          <a:lstStyle/>
          <a:p>
            <a:pPr algn="ctr"/>
            <a:r>
              <a:rPr lang="en-US" sz="5400">
                <a:solidFill>
                  <a:schemeClr val="bg1"/>
                </a:solidFill>
                <a:latin typeface="Segoe UI Emoji" panose="020B0502040204020203" pitchFamily="34" charset="0"/>
                <a:ea typeface="Segoe UI Emoji" panose="020B0502040204020203" pitchFamily="34" charset="0"/>
              </a:rPr>
              <a:t>POLL QUESTION</a:t>
            </a:r>
          </a:p>
        </p:txBody>
      </p:sp>
      <p:sp>
        <p:nvSpPr>
          <p:cNvPr id="7" name="TextBox 6">
            <a:extLst>
              <a:ext uri="{FF2B5EF4-FFF2-40B4-BE49-F238E27FC236}">
                <a16:creationId xmlns:a16="http://schemas.microsoft.com/office/drawing/2014/main" id="{50391026-5B0F-AB45-B15F-FD7790982D12}"/>
              </a:ext>
            </a:extLst>
          </p:cNvPr>
          <p:cNvSpPr txBox="1"/>
          <p:nvPr/>
        </p:nvSpPr>
        <p:spPr>
          <a:xfrm>
            <a:off x="1548319" y="2905780"/>
            <a:ext cx="9095361" cy="646331"/>
          </a:xfrm>
          <a:prstGeom prst="rect">
            <a:avLst/>
          </a:prstGeom>
          <a:noFill/>
        </p:spPr>
        <p:txBody>
          <a:bodyPr wrap="square" rtlCol="0">
            <a:spAutoFit/>
          </a:bodyPr>
          <a:lstStyle/>
          <a:p>
            <a:pPr algn="ctr"/>
            <a:r>
              <a:rPr lang="en-US" sz="3600">
                <a:solidFill>
                  <a:schemeClr val="bg1"/>
                </a:solidFill>
              </a:rPr>
              <a:t>What year was Title IX passed?</a:t>
            </a:r>
          </a:p>
        </p:txBody>
      </p:sp>
    </p:spTree>
    <p:extLst>
      <p:ext uri="{BB962C8B-B14F-4D97-AF65-F5344CB8AC3E}">
        <p14:creationId xmlns:p14="http://schemas.microsoft.com/office/powerpoint/2010/main" val="3398271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8D184-D68B-0640-B70F-CE7338E062AB}"/>
              </a:ext>
            </a:extLst>
          </p:cNvPr>
          <p:cNvSpPr>
            <a:spLocks noGrp="1"/>
          </p:cNvSpPr>
          <p:nvPr>
            <p:ph type="title"/>
          </p:nvPr>
        </p:nvSpPr>
        <p:spPr/>
        <p:txBody>
          <a:bodyPr/>
          <a:lstStyle/>
          <a:p>
            <a:r>
              <a:rPr lang="en-US"/>
              <a:t>What is title </a:t>
            </a:r>
            <a:r>
              <a:rPr lang="en-US" err="1"/>
              <a:t>iX</a:t>
            </a:r>
            <a:r>
              <a:rPr lang="en-US"/>
              <a:t>?</a:t>
            </a:r>
          </a:p>
        </p:txBody>
      </p:sp>
      <p:sp>
        <p:nvSpPr>
          <p:cNvPr id="3" name="Content Placeholder 2">
            <a:extLst>
              <a:ext uri="{FF2B5EF4-FFF2-40B4-BE49-F238E27FC236}">
                <a16:creationId xmlns:a16="http://schemas.microsoft.com/office/drawing/2014/main" id="{DD88B709-7B8C-6C45-A44F-2354D0AF2A68}"/>
              </a:ext>
            </a:extLst>
          </p:cNvPr>
          <p:cNvSpPr>
            <a:spLocks noGrp="1"/>
          </p:cNvSpPr>
          <p:nvPr>
            <p:ph idx="1"/>
          </p:nvPr>
        </p:nvSpPr>
        <p:spPr>
          <a:xfrm>
            <a:off x="1235675" y="1977352"/>
            <a:ext cx="5894173" cy="4449279"/>
          </a:xfrm>
        </p:spPr>
        <p:txBody>
          <a:bodyPr/>
          <a:lstStyle/>
          <a:p>
            <a:r>
              <a:rPr lang="en-US"/>
              <a:t>On June 23, 1972, President Richard Nixon signed Title IX of the Education amendments of 1972 into law.</a:t>
            </a:r>
          </a:p>
          <a:p>
            <a:endParaRPr lang="en-US" sz="1050"/>
          </a:p>
          <a:p>
            <a:r>
              <a:rPr lang="en-US"/>
              <a:t>It is a comprehensive </a:t>
            </a:r>
            <a:r>
              <a:rPr lang="en-US" b="1" u="sng"/>
              <a:t>federal law </a:t>
            </a:r>
            <a:r>
              <a:rPr lang="en-US"/>
              <a:t>that prohibits sex discrimination in education programs (ALL aspects of a school’s educational programs) that receive federal funds.  </a:t>
            </a:r>
          </a:p>
        </p:txBody>
      </p:sp>
      <p:pic>
        <p:nvPicPr>
          <p:cNvPr id="9" name="Picture 8" descr="A picture containing person, music, clarinet&#10;&#10;Description automatically generated">
            <a:extLst>
              <a:ext uri="{FF2B5EF4-FFF2-40B4-BE49-F238E27FC236}">
                <a16:creationId xmlns:a16="http://schemas.microsoft.com/office/drawing/2014/main" id="{EFB3D6F6-DA6B-DA40-BE49-DCF6B58771B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91909" y="12357"/>
            <a:ext cx="4572000" cy="6858000"/>
          </a:xfrm>
          <a:prstGeom prst="rect">
            <a:avLst/>
          </a:prstGeom>
        </p:spPr>
      </p:pic>
    </p:spTree>
    <p:extLst>
      <p:ext uri="{BB962C8B-B14F-4D97-AF65-F5344CB8AC3E}">
        <p14:creationId xmlns:p14="http://schemas.microsoft.com/office/powerpoint/2010/main" val="2403376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7E21C-1AD5-9B41-AB3D-6115570A8F11}"/>
              </a:ext>
            </a:extLst>
          </p:cNvPr>
          <p:cNvSpPr>
            <a:spLocks noGrp="1"/>
          </p:cNvSpPr>
          <p:nvPr>
            <p:ph type="title"/>
          </p:nvPr>
        </p:nvSpPr>
        <p:spPr/>
        <p:txBody>
          <a:bodyPr/>
          <a:lstStyle/>
          <a:p>
            <a:r>
              <a:rPr lang="en-US"/>
              <a:t>Title ix language</a:t>
            </a:r>
          </a:p>
        </p:txBody>
      </p:sp>
      <p:sp>
        <p:nvSpPr>
          <p:cNvPr id="3" name="Content Placeholder 2">
            <a:extLst>
              <a:ext uri="{FF2B5EF4-FFF2-40B4-BE49-F238E27FC236}">
                <a16:creationId xmlns:a16="http://schemas.microsoft.com/office/drawing/2014/main" id="{9386B069-2419-E44B-85BB-450FEFB1A5DD}"/>
              </a:ext>
            </a:extLst>
          </p:cNvPr>
          <p:cNvSpPr>
            <a:spLocks noGrp="1"/>
          </p:cNvSpPr>
          <p:nvPr>
            <p:ph idx="1"/>
          </p:nvPr>
        </p:nvSpPr>
        <p:spPr>
          <a:xfrm>
            <a:off x="873761" y="1989138"/>
            <a:ext cx="11115040" cy="4338637"/>
          </a:xfrm>
        </p:spPr>
        <p:txBody>
          <a:bodyPr/>
          <a:lstStyle/>
          <a:p>
            <a:pPr marL="0" indent="0" algn="ctr">
              <a:buNone/>
            </a:pPr>
            <a:r>
              <a:rPr lang="en-US" sz="4400" i="1"/>
              <a:t>“No person in the United States shall, on the basis of sex, be excluded from participation in, be denied the benefits of, or be subjected to discrimination under any education program or activity receiving Federal financial assistance.”  </a:t>
            </a:r>
          </a:p>
          <a:p>
            <a:pPr marL="0" indent="0" algn="ctr">
              <a:buNone/>
            </a:pPr>
            <a:r>
              <a:rPr lang="en-US" sz="1800"/>
              <a:t>[Original 37-word statute]</a:t>
            </a:r>
          </a:p>
          <a:p>
            <a:endParaRPr lang="en-US"/>
          </a:p>
        </p:txBody>
      </p:sp>
      <p:sp>
        <p:nvSpPr>
          <p:cNvPr id="4" name="Footer Placeholder 3">
            <a:extLst>
              <a:ext uri="{FF2B5EF4-FFF2-40B4-BE49-F238E27FC236}">
                <a16:creationId xmlns:a16="http://schemas.microsoft.com/office/drawing/2014/main" id="{7BEB837C-0A33-D740-BE5A-8FF10287D2E5}"/>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822446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2AC46-4C89-404F-8824-EB8DE92BC132}"/>
              </a:ext>
            </a:extLst>
          </p:cNvPr>
          <p:cNvSpPr>
            <a:spLocks noGrp="1"/>
          </p:cNvSpPr>
          <p:nvPr>
            <p:ph type="title"/>
          </p:nvPr>
        </p:nvSpPr>
        <p:spPr/>
        <p:txBody>
          <a:bodyPr/>
          <a:lstStyle/>
          <a:p>
            <a:r>
              <a:rPr lang="en-US"/>
              <a:t>Remembering birch </a:t>
            </a:r>
            <a:r>
              <a:rPr lang="en-US" err="1"/>
              <a:t>bayh</a:t>
            </a:r>
            <a:endParaRPr lang="en-US"/>
          </a:p>
        </p:txBody>
      </p:sp>
      <p:sp>
        <p:nvSpPr>
          <p:cNvPr id="3" name="Content Placeholder 2">
            <a:extLst>
              <a:ext uri="{FF2B5EF4-FFF2-40B4-BE49-F238E27FC236}">
                <a16:creationId xmlns:a16="http://schemas.microsoft.com/office/drawing/2014/main" id="{C6408593-B3F1-E646-AD89-E56693037477}"/>
              </a:ext>
            </a:extLst>
          </p:cNvPr>
          <p:cNvSpPr>
            <a:spLocks noGrp="1"/>
          </p:cNvSpPr>
          <p:nvPr>
            <p:ph idx="1"/>
          </p:nvPr>
        </p:nvSpPr>
        <p:spPr>
          <a:xfrm>
            <a:off x="4028303" y="1989138"/>
            <a:ext cx="7939860" cy="4338637"/>
          </a:xfrm>
        </p:spPr>
        <p:txBody>
          <a:bodyPr/>
          <a:lstStyle/>
          <a:p>
            <a:r>
              <a:rPr lang="en-US"/>
              <a:t>“One of the great failings of the American educational system is the continuation of corrosive and unjustified discrimination against women. It is clear to me that sex discrimination reaches into all facets of education — admissions, scholarship programs, faculty hiring and promotion, professional staffing and pay scales.”</a:t>
            </a:r>
          </a:p>
          <a:p>
            <a:endParaRPr lang="en-US"/>
          </a:p>
          <a:p>
            <a:pPr>
              <a:buFontTx/>
              <a:buChar char="-"/>
            </a:pPr>
            <a:r>
              <a:rPr lang="en-US"/>
              <a:t>Birch Bayh, Indiana Senator 1963-1981</a:t>
            </a:r>
          </a:p>
          <a:p>
            <a:pPr>
              <a:buFontTx/>
              <a:buChar char="-"/>
            </a:pPr>
            <a:r>
              <a:rPr lang="en-US"/>
              <a:t>Championed Title IX language</a:t>
            </a:r>
          </a:p>
        </p:txBody>
      </p:sp>
      <p:sp>
        <p:nvSpPr>
          <p:cNvPr id="4" name="Footer Placeholder 3">
            <a:extLst>
              <a:ext uri="{FF2B5EF4-FFF2-40B4-BE49-F238E27FC236}">
                <a16:creationId xmlns:a16="http://schemas.microsoft.com/office/drawing/2014/main" id="{5A89D5AE-7295-DB41-9040-3FF3EEC64E44}"/>
              </a:ext>
            </a:extLst>
          </p:cNvPr>
          <p:cNvSpPr>
            <a:spLocks noGrp="1"/>
          </p:cNvSpPr>
          <p:nvPr>
            <p:ph type="ftr" sz="quarter" idx="11"/>
          </p:nvPr>
        </p:nvSpPr>
        <p:spPr/>
        <p:txBody>
          <a:bodyPr/>
          <a:lstStyle/>
          <a:p>
            <a:pPr>
              <a:defRPr/>
            </a:pPr>
            <a:r>
              <a:rPr lang="en-US"/>
              <a:t>www.nfhs.org</a:t>
            </a:r>
          </a:p>
        </p:txBody>
      </p:sp>
      <p:pic>
        <p:nvPicPr>
          <p:cNvPr id="1026" name="Picture 2" descr="Birch Bayh - Wikipedia">
            <a:extLst>
              <a:ext uri="{FF2B5EF4-FFF2-40B4-BE49-F238E27FC236}">
                <a16:creationId xmlns:a16="http://schemas.microsoft.com/office/drawing/2014/main" id="{A11F446E-B3DB-704A-A5C0-EA5CC46E6BE6}"/>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1099751" y="2116618"/>
            <a:ext cx="2735734" cy="34068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E0DD9D2-17AA-114B-AA5C-C19996435621}"/>
              </a:ext>
            </a:extLst>
          </p:cNvPr>
          <p:cNvSpPr txBox="1"/>
          <p:nvPr/>
        </p:nvSpPr>
        <p:spPr>
          <a:xfrm>
            <a:off x="1099751" y="5523470"/>
            <a:ext cx="2735734" cy="400110"/>
          </a:xfrm>
          <a:prstGeom prst="rect">
            <a:avLst/>
          </a:prstGeom>
          <a:noFill/>
        </p:spPr>
        <p:txBody>
          <a:bodyPr wrap="square" rtlCol="0">
            <a:spAutoFit/>
          </a:bodyPr>
          <a:lstStyle/>
          <a:p>
            <a:pPr algn="ctr"/>
            <a:r>
              <a:rPr lang="en-US" sz="2000" b="1"/>
              <a:t>1928-2019</a:t>
            </a:r>
          </a:p>
        </p:txBody>
      </p:sp>
    </p:spTree>
    <p:extLst>
      <p:ext uri="{BB962C8B-B14F-4D97-AF65-F5344CB8AC3E}">
        <p14:creationId xmlns:p14="http://schemas.microsoft.com/office/powerpoint/2010/main" val="1255381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0A252-CFC5-8E4C-859B-7147DEFEA559}"/>
              </a:ext>
            </a:extLst>
          </p:cNvPr>
          <p:cNvSpPr>
            <a:spLocks noGrp="1"/>
          </p:cNvSpPr>
          <p:nvPr>
            <p:ph type="title"/>
          </p:nvPr>
        </p:nvSpPr>
        <p:spPr/>
        <p:txBody>
          <a:bodyPr/>
          <a:lstStyle/>
          <a:p>
            <a:r>
              <a:rPr lang="en-US"/>
              <a:t>General title ix concepts</a:t>
            </a:r>
          </a:p>
        </p:txBody>
      </p:sp>
      <p:sp>
        <p:nvSpPr>
          <p:cNvPr id="3" name="Content Placeholder 2">
            <a:extLst>
              <a:ext uri="{FF2B5EF4-FFF2-40B4-BE49-F238E27FC236}">
                <a16:creationId xmlns:a16="http://schemas.microsoft.com/office/drawing/2014/main" id="{50910975-5977-8B41-93A4-B80E5838BF7E}"/>
              </a:ext>
            </a:extLst>
          </p:cNvPr>
          <p:cNvSpPr>
            <a:spLocks noGrp="1"/>
          </p:cNvSpPr>
          <p:nvPr>
            <p:ph idx="1"/>
          </p:nvPr>
        </p:nvSpPr>
        <p:spPr>
          <a:xfrm>
            <a:off x="869244" y="1797225"/>
            <a:ext cx="7594036" cy="4338637"/>
          </a:xfrm>
        </p:spPr>
        <p:txBody>
          <a:bodyPr/>
          <a:lstStyle/>
          <a:p>
            <a:pPr marL="457200" indent="-457200" algn="just"/>
            <a:r>
              <a:rPr lang="en-US" sz="2400">
                <a:ea typeface="Tahoma" panose="020B0604030504040204" pitchFamily="34" charset="0"/>
                <a:cs typeface="Tahoma" panose="020B0604030504040204" pitchFamily="34" charset="0"/>
              </a:rPr>
              <a:t>Title IX does not only pertain to sports.  </a:t>
            </a:r>
          </a:p>
          <a:p>
            <a:pPr marL="457200" indent="-457200" algn="just"/>
            <a:r>
              <a:rPr lang="en-US" sz="2400">
                <a:ea typeface="Tahoma" panose="020B0604030504040204" pitchFamily="34" charset="0"/>
                <a:cs typeface="Tahoma" panose="020B0604030504040204" pitchFamily="34" charset="0"/>
              </a:rPr>
              <a:t>Title IX is the first comprehensive federal law that prohibits sex discrimination in education programs and activities that receive Federal financial assistance.</a:t>
            </a:r>
          </a:p>
          <a:p>
            <a:pPr marL="457200" indent="-457200" algn="just"/>
            <a:r>
              <a:rPr lang="en-US" sz="2400">
                <a:ea typeface="Tahoma" panose="020B0604030504040204" pitchFamily="34" charset="0"/>
                <a:cs typeface="Tahoma" panose="020B0604030504040204" pitchFamily="34" charset="0"/>
              </a:rPr>
              <a:t>Title IX does not only protect females. </a:t>
            </a:r>
          </a:p>
          <a:p>
            <a:pPr marL="457200" indent="-457200" algn="just"/>
            <a:r>
              <a:rPr lang="en-US" sz="2400" b="1" i="1">
                <a:ea typeface="Tahoma" panose="020B0604030504040204" pitchFamily="34" charset="0"/>
                <a:cs typeface="Tahoma" panose="020B0604030504040204" pitchFamily="34" charset="0"/>
              </a:rPr>
              <a:t>Title IX covers sexual harassment/sexual assault in schools. </a:t>
            </a:r>
            <a:r>
              <a:rPr lang="en-US" sz="2400">
                <a:ea typeface="Tahoma" panose="020B0604030504040204" pitchFamily="34" charset="0"/>
                <a:cs typeface="Tahoma" panose="020B0604030504040204" pitchFamily="34" charset="0"/>
              </a:rPr>
              <a:t>(5-6-2020 New Regulations)</a:t>
            </a:r>
          </a:p>
          <a:p>
            <a:pPr marL="457200" indent="-457200" algn="just"/>
            <a:r>
              <a:rPr lang="en-US" sz="2400" b="1">
                <a:ea typeface="Tahoma" panose="020B0604030504040204" pitchFamily="34" charset="0"/>
                <a:cs typeface="Tahoma" panose="020B0604030504040204" pitchFamily="34" charset="0"/>
              </a:rPr>
              <a:t>Title IX requires schools to maintain </a:t>
            </a:r>
            <a:r>
              <a:rPr lang="en-US" sz="2400" b="1" u="sng">
                <a:ea typeface="Tahoma" panose="020B0604030504040204" pitchFamily="34" charset="0"/>
                <a:cs typeface="Tahoma" panose="020B0604030504040204" pitchFamily="34" charset="0"/>
              </a:rPr>
              <a:t>policies</a:t>
            </a:r>
            <a:r>
              <a:rPr lang="en-US" sz="2400" b="1">
                <a:ea typeface="Tahoma" panose="020B0604030504040204" pitchFamily="34" charset="0"/>
                <a:cs typeface="Tahoma" panose="020B0604030504040204" pitchFamily="34" charset="0"/>
              </a:rPr>
              <a:t>, </a:t>
            </a:r>
            <a:r>
              <a:rPr lang="en-US" sz="2400" b="1" u="sng">
                <a:ea typeface="Tahoma" panose="020B0604030504040204" pitchFamily="34" charset="0"/>
                <a:cs typeface="Tahoma" panose="020B0604030504040204" pitchFamily="34" charset="0"/>
              </a:rPr>
              <a:t>practices</a:t>
            </a:r>
            <a:r>
              <a:rPr lang="en-US" sz="2400" b="1">
                <a:ea typeface="Tahoma" panose="020B0604030504040204" pitchFamily="34" charset="0"/>
                <a:cs typeface="Tahoma" panose="020B0604030504040204" pitchFamily="34" charset="0"/>
              </a:rPr>
              <a:t> and </a:t>
            </a:r>
            <a:r>
              <a:rPr lang="en-US" sz="2400" b="1" u="sng">
                <a:ea typeface="Tahoma" panose="020B0604030504040204" pitchFamily="34" charset="0"/>
                <a:cs typeface="Tahoma" panose="020B0604030504040204" pitchFamily="34" charset="0"/>
              </a:rPr>
              <a:t>programs</a:t>
            </a:r>
            <a:r>
              <a:rPr lang="en-US" sz="2400" b="1">
                <a:ea typeface="Tahoma" panose="020B0604030504040204" pitchFamily="34" charset="0"/>
                <a:cs typeface="Tahoma" panose="020B0604030504040204" pitchFamily="34" charset="0"/>
              </a:rPr>
              <a:t> that do not discriminate against anyone based on sex.</a:t>
            </a:r>
          </a:p>
          <a:p>
            <a:pPr marL="457200" indent="-457200" algn="just"/>
            <a:r>
              <a:rPr lang="en-US" sz="2400" i="1">
                <a:ea typeface="Tahoma" panose="020B0604030504040204" pitchFamily="34" charset="0"/>
                <a:cs typeface="Tahoma" panose="020B0604030504040204" pitchFamily="34" charset="0"/>
              </a:rPr>
              <a:t>Title IX is at the heart of efforts to create gender </a:t>
            </a:r>
            <a:r>
              <a:rPr lang="en-US" sz="2400" b="1" i="1" u="sng">
                <a:ea typeface="Tahoma" panose="020B0604030504040204" pitchFamily="34" charset="0"/>
                <a:cs typeface="Tahoma" panose="020B0604030504040204" pitchFamily="34" charset="0"/>
              </a:rPr>
              <a:t>equitable</a:t>
            </a:r>
            <a:r>
              <a:rPr lang="en-US" sz="2400" i="1">
                <a:ea typeface="Tahoma" panose="020B0604030504040204" pitchFamily="34" charset="0"/>
                <a:cs typeface="Tahoma" panose="020B0604030504040204" pitchFamily="34" charset="0"/>
              </a:rPr>
              <a:t> schools.  </a:t>
            </a:r>
            <a:endParaRPr lang="en-US"/>
          </a:p>
        </p:txBody>
      </p:sp>
      <p:sp>
        <p:nvSpPr>
          <p:cNvPr id="4" name="Footer Placeholder 3">
            <a:extLst>
              <a:ext uri="{FF2B5EF4-FFF2-40B4-BE49-F238E27FC236}">
                <a16:creationId xmlns:a16="http://schemas.microsoft.com/office/drawing/2014/main" id="{B5F25D52-B627-3B42-9255-F08DED2AA115}"/>
              </a:ext>
            </a:extLst>
          </p:cNvPr>
          <p:cNvSpPr>
            <a:spLocks noGrp="1"/>
          </p:cNvSpPr>
          <p:nvPr>
            <p:ph type="ftr" sz="quarter" idx="11"/>
          </p:nvPr>
        </p:nvSpPr>
        <p:spPr/>
        <p:txBody>
          <a:bodyPr/>
          <a:lstStyle/>
          <a:p>
            <a:pPr>
              <a:defRPr/>
            </a:pPr>
            <a:r>
              <a:rPr lang="en-US"/>
              <a:t>www.nfhs.org</a:t>
            </a:r>
          </a:p>
        </p:txBody>
      </p:sp>
      <p:pic>
        <p:nvPicPr>
          <p:cNvPr id="7" name="Picture 6" descr="A person in a red uniform holding a tennis racket&#10;&#10;Description automatically generated with medium confidence">
            <a:extLst>
              <a:ext uri="{FF2B5EF4-FFF2-40B4-BE49-F238E27FC236}">
                <a16:creationId xmlns:a16="http://schemas.microsoft.com/office/drawing/2014/main" id="{0FC18044-A48E-8243-84EE-B44DF193CEC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47221" y="0"/>
            <a:ext cx="4572000" cy="6858000"/>
          </a:xfrm>
          <a:prstGeom prst="rect">
            <a:avLst/>
          </a:prstGeom>
        </p:spPr>
      </p:pic>
    </p:spTree>
    <p:extLst>
      <p:ext uri="{BB962C8B-B14F-4D97-AF65-F5344CB8AC3E}">
        <p14:creationId xmlns:p14="http://schemas.microsoft.com/office/powerpoint/2010/main" val="3142671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AB428-1D1F-434B-BFAD-FBCEF15A33A7}"/>
              </a:ext>
            </a:extLst>
          </p:cNvPr>
          <p:cNvSpPr>
            <a:spLocks noGrp="1"/>
          </p:cNvSpPr>
          <p:nvPr>
            <p:ph type="title"/>
          </p:nvPr>
        </p:nvSpPr>
        <p:spPr/>
        <p:txBody>
          <a:bodyPr/>
          <a:lstStyle/>
          <a:p>
            <a:r>
              <a:rPr lang="en-US"/>
              <a:t>Title ix coordinator</a:t>
            </a:r>
          </a:p>
        </p:txBody>
      </p:sp>
      <p:sp>
        <p:nvSpPr>
          <p:cNvPr id="3" name="Content Placeholder 2">
            <a:extLst>
              <a:ext uri="{FF2B5EF4-FFF2-40B4-BE49-F238E27FC236}">
                <a16:creationId xmlns:a16="http://schemas.microsoft.com/office/drawing/2014/main" id="{23FA4CD9-28B6-6A45-8828-52D5B9A416B0}"/>
              </a:ext>
            </a:extLst>
          </p:cNvPr>
          <p:cNvSpPr>
            <a:spLocks noGrp="1"/>
          </p:cNvSpPr>
          <p:nvPr>
            <p:ph idx="1"/>
          </p:nvPr>
        </p:nvSpPr>
        <p:spPr>
          <a:xfrm>
            <a:off x="5016843" y="2093207"/>
            <a:ext cx="6593779" cy="4239330"/>
          </a:xfrm>
        </p:spPr>
        <p:txBody>
          <a:bodyPr/>
          <a:lstStyle/>
          <a:p>
            <a:r>
              <a:rPr lang="en-US"/>
              <a:t>Title IX Coordinators are a school district’s primary resource for identifying sex discrimination, including sexual harassment.  Having a Title IX Coordinator in place is not only </a:t>
            </a:r>
            <a:r>
              <a:rPr lang="en-US" b="1" u="sng"/>
              <a:t>required law</a:t>
            </a:r>
            <a:r>
              <a:rPr lang="en-US"/>
              <a:t>, but also essential for helping schools fulfill their mission of providing students with the best possible education.</a:t>
            </a:r>
          </a:p>
          <a:p>
            <a:pPr marL="0" indent="0">
              <a:buNone/>
            </a:pPr>
            <a:endParaRPr lang="en-US"/>
          </a:p>
        </p:txBody>
      </p:sp>
      <p:sp>
        <p:nvSpPr>
          <p:cNvPr id="4" name="Footer Placeholder 3">
            <a:extLst>
              <a:ext uri="{FF2B5EF4-FFF2-40B4-BE49-F238E27FC236}">
                <a16:creationId xmlns:a16="http://schemas.microsoft.com/office/drawing/2014/main" id="{69733094-4254-0540-9B53-7B037F6EE644}"/>
              </a:ext>
            </a:extLst>
          </p:cNvPr>
          <p:cNvSpPr>
            <a:spLocks noGrp="1"/>
          </p:cNvSpPr>
          <p:nvPr>
            <p:ph type="ftr" sz="quarter" idx="11"/>
          </p:nvPr>
        </p:nvSpPr>
        <p:spPr/>
        <p:txBody>
          <a:bodyPr/>
          <a:lstStyle/>
          <a:p>
            <a:pPr>
              <a:defRPr/>
            </a:pPr>
            <a:r>
              <a:rPr lang="en-US"/>
              <a:t>www.nfhs.org</a:t>
            </a:r>
          </a:p>
        </p:txBody>
      </p:sp>
      <p:pic>
        <p:nvPicPr>
          <p:cNvPr id="6" name="Picture 5" descr="A hockey player holding a stick&#10;&#10;Description automatically generated with medium confidence">
            <a:extLst>
              <a:ext uri="{FF2B5EF4-FFF2-40B4-BE49-F238E27FC236}">
                <a16:creationId xmlns:a16="http://schemas.microsoft.com/office/drawing/2014/main" id="{491FFF04-289F-6146-BD17-8CC0AB28DD4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99"/>
          <a:stretch/>
        </p:blipFill>
        <p:spPr>
          <a:xfrm>
            <a:off x="28502" y="784741"/>
            <a:ext cx="4827708" cy="7237001"/>
          </a:xfrm>
          <a:prstGeom prst="rect">
            <a:avLst/>
          </a:prstGeom>
        </p:spPr>
      </p:pic>
    </p:spTree>
    <p:extLst>
      <p:ext uri="{BB962C8B-B14F-4D97-AF65-F5344CB8AC3E}">
        <p14:creationId xmlns:p14="http://schemas.microsoft.com/office/powerpoint/2010/main" val="1070556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8AE99-F96C-F942-A7A8-8B49412CB0F2}"/>
              </a:ext>
            </a:extLst>
          </p:cNvPr>
          <p:cNvSpPr>
            <a:spLocks noGrp="1"/>
          </p:cNvSpPr>
          <p:nvPr>
            <p:ph type="title"/>
          </p:nvPr>
        </p:nvSpPr>
        <p:spPr>
          <a:xfrm>
            <a:off x="1804086" y="525463"/>
            <a:ext cx="10387914" cy="1204912"/>
          </a:xfrm>
        </p:spPr>
        <p:txBody>
          <a:bodyPr/>
          <a:lstStyle/>
          <a:p>
            <a:r>
              <a:rPr lang="en-US"/>
              <a:t>2018 Government accountability </a:t>
            </a:r>
            <a:br>
              <a:rPr lang="en-US"/>
            </a:br>
            <a:r>
              <a:rPr lang="en-US"/>
              <a:t>office (GAO) report</a:t>
            </a:r>
          </a:p>
        </p:txBody>
      </p:sp>
      <p:sp>
        <p:nvSpPr>
          <p:cNvPr id="3" name="Content Placeholder 2">
            <a:extLst>
              <a:ext uri="{FF2B5EF4-FFF2-40B4-BE49-F238E27FC236}">
                <a16:creationId xmlns:a16="http://schemas.microsoft.com/office/drawing/2014/main" id="{46411261-E04B-EC4A-ACDD-185061F80ED4}"/>
              </a:ext>
            </a:extLst>
          </p:cNvPr>
          <p:cNvSpPr>
            <a:spLocks noGrp="1"/>
          </p:cNvSpPr>
          <p:nvPr>
            <p:ph idx="1"/>
          </p:nvPr>
        </p:nvSpPr>
        <p:spPr>
          <a:xfrm>
            <a:off x="1248033" y="1989138"/>
            <a:ext cx="6326660" cy="4338637"/>
          </a:xfrm>
        </p:spPr>
        <p:txBody>
          <a:bodyPr/>
          <a:lstStyle/>
          <a:p>
            <a:r>
              <a:rPr lang="en-US"/>
              <a:t>Purpose of report was to examine how public high schools encouraged equal opportunities for students</a:t>
            </a:r>
          </a:p>
          <a:p>
            <a:r>
              <a:rPr lang="en-US"/>
              <a:t>GAO estimated 40 percent of athletic directors surveyed were unaware of a Title IX coordinator in their school district and that an additional 12 percent were aware of their Title IX coordinator but received little to no support from the individual.</a:t>
            </a:r>
          </a:p>
          <a:p>
            <a:r>
              <a:rPr lang="en-US"/>
              <a:t>Title IX is still a work in progress! </a:t>
            </a:r>
          </a:p>
        </p:txBody>
      </p:sp>
      <p:sp>
        <p:nvSpPr>
          <p:cNvPr id="4" name="Footer Placeholder 3">
            <a:extLst>
              <a:ext uri="{FF2B5EF4-FFF2-40B4-BE49-F238E27FC236}">
                <a16:creationId xmlns:a16="http://schemas.microsoft.com/office/drawing/2014/main" id="{9468F518-C4AE-3941-A99B-D32537DB2CA9}"/>
              </a:ext>
            </a:extLst>
          </p:cNvPr>
          <p:cNvSpPr>
            <a:spLocks noGrp="1"/>
          </p:cNvSpPr>
          <p:nvPr>
            <p:ph type="ftr" sz="quarter" idx="11"/>
          </p:nvPr>
        </p:nvSpPr>
        <p:spPr/>
        <p:txBody>
          <a:bodyPr/>
          <a:lstStyle/>
          <a:p>
            <a:pPr>
              <a:defRPr/>
            </a:pPr>
            <a:r>
              <a:rPr lang="en-US"/>
              <a:t>www.nfhs.org</a:t>
            </a:r>
          </a:p>
        </p:txBody>
      </p:sp>
      <p:pic>
        <p:nvPicPr>
          <p:cNvPr id="6" name="Picture 5" descr="A person holding a tennis racket&#10;&#10;Description automatically generated with medium confidence">
            <a:extLst>
              <a:ext uri="{FF2B5EF4-FFF2-40B4-BE49-F238E27FC236}">
                <a16:creationId xmlns:a16="http://schemas.microsoft.com/office/drawing/2014/main" id="{2B9C937A-58F4-7D45-B379-8F23BC6BA7A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02835" y="-1029"/>
            <a:ext cx="10276318" cy="6858000"/>
          </a:xfrm>
          <a:prstGeom prst="rect">
            <a:avLst/>
          </a:prstGeom>
        </p:spPr>
      </p:pic>
    </p:spTree>
    <p:extLst>
      <p:ext uri="{BB962C8B-B14F-4D97-AF65-F5344CB8AC3E}">
        <p14:creationId xmlns:p14="http://schemas.microsoft.com/office/powerpoint/2010/main" val="1749149664"/>
      </p:ext>
    </p:extLst>
  </p:cSld>
  <p:clrMapOvr>
    <a:masterClrMapping/>
  </p:clrMapOvr>
</p:sld>
</file>

<file path=ppt/theme/theme1.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0-21 NFHS Stock PowerPoint Slides_Wide Format" id="{AFB6AFDB-9441-4101-A010-325E7393A86D}" vid="{6EEE9F5D-7D94-405F-ADC3-CE551A4F89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2C36A34F339A54D85C37DD81207F966" ma:contentTypeVersion="13" ma:contentTypeDescription="Create a new document." ma:contentTypeScope="" ma:versionID="b1d60f096ce905ea2c8f4b546515be3e">
  <xsd:schema xmlns:xsd="http://www.w3.org/2001/XMLSchema" xmlns:xs="http://www.w3.org/2001/XMLSchema" xmlns:p="http://schemas.microsoft.com/office/2006/metadata/properties" xmlns:ns3="3bb8d7d1-06b8-47b8-a0de-bad91f18ef42" xmlns:ns4="ffc60a71-4a50-4afc-be20-b1cf64734936" targetNamespace="http://schemas.microsoft.com/office/2006/metadata/properties" ma:root="true" ma:fieldsID="5dfcda41ff764e825aef5537df9b60fd" ns3:_="" ns4:_="">
    <xsd:import namespace="3bb8d7d1-06b8-47b8-a0de-bad91f18ef42"/>
    <xsd:import namespace="ffc60a71-4a50-4afc-be20-b1cf6473493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b8d7d1-06b8-47b8-a0de-bad91f18ef4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fc60a71-4a50-4afc-be20-b1cf6473493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277D50-A8F4-41EA-8AAF-2B8EFD1D1E78}">
  <ds:schemaRefs>
    <ds:schemaRef ds:uri="3bb8d7d1-06b8-47b8-a0de-bad91f18ef42"/>
    <ds:schemaRef ds:uri="ffc60a71-4a50-4afc-be20-b1cf6473493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401EAF0-8FCF-4DFB-8448-7D367C74A0FE}">
  <ds:schemaRefs>
    <ds:schemaRef ds:uri="http://schemas.microsoft.com/sharepoint/v3/contenttype/forms"/>
  </ds:schemaRefs>
</ds:datastoreItem>
</file>

<file path=customXml/itemProps3.xml><?xml version="1.0" encoding="utf-8"?>
<ds:datastoreItem xmlns:ds="http://schemas.openxmlformats.org/officeDocument/2006/customXml" ds:itemID="{33B75652-BDDA-4D9D-B291-71910975C7F3}">
  <ds:schemaRefs>
    <ds:schemaRef ds:uri="3bb8d7d1-06b8-47b8-a0de-bad91f18ef42"/>
    <ds:schemaRef ds:uri="ffc60a71-4a50-4afc-be20-b1cf6473493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3829</Words>
  <Application>Microsoft Office PowerPoint</Application>
  <PresentationFormat>Widescreen</PresentationFormat>
  <Paragraphs>372</Paragraphs>
  <Slides>27</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Courier New</vt:lpstr>
      <vt:lpstr>Segoe UI Emoji</vt:lpstr>
      <vt:lpstr>Wingdings</vt:lpstr>
      <vt:lpstr>Office Theme</vt:lpstr>
      <vt:lpstr>The history and importance of title ix</vt:lpstr>
      <vt:lpstr>Content acknowledgement</vt:lpstr>
      <vt:lpstr>PowerPoint Presentation</vt:lpstr>
      <vt:lpstr>What is title iX?</vt:lpstr>
      <vt:lpstr>Title ix language</vt:lpstr>
      <vt:lpstr>Remembering birch bayh</vt:lpstr>
      <vt:lpstr>General title ix concepts</vt:lpstr>
      <vt:lpstr>Title ix coordinator</vt:lpstr>
      <vt:lpstr>2018 Government accountability  office (GAO) report</vt:lpstr>
      <vt:lpstr>PowerPoint Presentation</vt:lpstr>
      <vt:lpstr>Title ix does not require a school to:</vt:lpstr>
      <vt:lpstr>Title ix does require a school to:</vt:lpstr>
      <vt:lpstr>  Equality      Equity</vt:lpstr>
      <vt:lpstr>Title iX athletics compliance framework</vt:lpstr>
      <vt:lpstr>Component I : Effective Accommodation of Athletics Interests &amp; Abilities</vt:lpstr>
      <vt:lpstr>3-prong test case study</vt:lpstr>
      <vt:lpstr>Component I : Effective Accommodation of Athletics Interests &amp; Abilities</vt:lpstr>
      <vt:lpstr>Component II: financial assistance </vt:lpstr>
      <vt:lpstr>Component III: equivalence in other benefits and opportunities</vt:lpstr>
      <vt:lpstr>Component III: equivalence in other benefits and opportunities</vt:lpstr>
      <vt:lpstr>PowerPoint Presentation</vt:lpstr>
      <vt:lpstr>New 2020 title ix regulations</vt:lpstr>
      <vt:lpstr>New 2020 title ix regulations</vt:lpstr>
      <vt:lpstr>The impact of title ix</vt:lpstr>
      <vt:lpstr>PowerPoint Presentation</vt:lpstr>
      <vt:lpstr>The impact of title ix</vt:lpstr>
      <vt:lpstr>The future of title ix and role of the nfhs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2020-21 NFHS Sport Rules PowerPoint</dc:title>
  <dc:creator>Dan Schuster</dc:creator>
  <cp:lastModifiedBy>Julie Cochran</cp:lastModifiedBy>
  <cp:revision>2</cp:revision>
  <cp:lastPrinted>2020-02-10T18:46:21Z</cp:lastPrinted>
  <dcterms:created xsi:type="dcterms:W3CDTF">2020-12-02T16:35:07Z</dcterms:created>
  <dcterms:modified xsi:type="dcterms:W3CDTF">2021-01-26T13:31:28Z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0x01010052C36A34F339A54D85C37DD81207F966</vt:lpwstr>
  </property>
</Properties>
</file>