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
  </p:notesMasterIdLst>
  <p:sldIdLst>
    <p:sldId id="256" r:id="rId2"/>
    <p:sldId id="259" r:id="rId3"/>
    <p:sldId id="257" r:id="rId4"/>
    <p:sldId id="263" r:id="rId5"/>
    <p:sldId id="258" r:id="rId6"/>
    <p:sldId id="260" r:id="rId7"/>
    <p:sldId id="261"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84"/>
    <p:restoredTop sz="75453"/>
  </p:normalViewPr>
  <p:slideViewPr>
    <p:cSldViewPr snapToGrid="0" snapToObjects="1">
      <p:cViewPr varScale="1">
        <p:scale>
          <a:sx n="68" d="100"/>
          <a:sy n="68" d="100"/>
        </p:scale>
        <p:origin x="232" y="22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71" d="100"/>
          <a:sy n="71" d="100"/>
        </p:scale>
        <p:origin x="3592"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462221-0F22-A949-BF3F-4B4AFB946236}" type="datetimeFigureOut">
              <a:rPr lang="en-US" smtClean="0"/>
              <a:t>9/16/21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EAC4DB-16F7-F748-9971-DEF40E01ABC4}" type="slidenum">
              <a:rPr lang="en-US" smtClean="0"/>
              <a:t>‹#›</a:t>
            </a:fld>
            <a:endParaRPr lang="en-US"/>
          </a:p>
        </p:txBody>
      </p:sp>
    </p:spTree>
    <p:extLst>
      <p:ext uri="{BB962C8B-B14F-4D97-AF65-F5344CB8AC3E}">
        <p14:creationId xmlns:p14="http://schemas.microsoft.com/office/powerpoint/2010/main" val="986285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Introduce. I’m responsible for all of our fine art events, including Speech, Visual Arts, Journalism, Debate, Theatre, Student Council, and Music. </a:t>
            </a:r>
          </a:p>
          <a:p>
            <a:r>
              <a:rPr lang="en-US" dirty="0"/>
              <a:t>For every activity I run, I also have corresponding advisory committees.   NEXT</a:t>
            </a:r>
          </a:p>
        </p:txBody>
      </p:sp>
      <p:sp>
        <p:nvSpPr>
          <p:cNvPr id="4" name="Slide Number Placeholder 3"/>
          <p:cNvSpPr>
            <a:spLocks noGrp="1"/>
          </p:cNvSpPr>
          <p:nvPr>
            <p:ph type="sldNum" sz="quarter" idx="5"/>
          </p:nvPr>
        </p:nvSpPr>
        <p:spPr/>
        <p:txBody>
          <a:bodyPr/>
          <a:lstStyle/>
          <a:p>
            <a:fld id="{42EAC4DB-16F7-F748-9971-DEF40E01ABC4}" type="slidenum">
              <a:rPr lang="en-US" smtClean="0"/>
              <a:t>1</a:t>
            </a:fld>
            <a:endParaRPr lang="en-US"/>
          </a:p>
        </p:txBody>
      </p:sp>
    </p:spTree>
    <p:extLst>
      <p:ext uri="{BB962C8B-B14F-4D97-AF65-F5344CB8AC3E}">
        <p14:creationId xmlns:p14="http://schemas.microsoft.com/office/powerpoint/2010/main" val="3106527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an advisory committee is helpful in many ways. They are the experts and have first-hand knowledge in their field. </a:t>
            </a:r>
          </a:p>
          <a:p>
            <a:endParaRPr lang="en-US" dirty="0"/>
          </a:p>
          <a:p>
            <a:r>
              <a:rPr lang="en-US" dirty="0"/>
              <a:t>*They help guide decisions that are made for policy changes for music activities. </a:t>
            </a:r>
          </a:p>
          <a:p>
            <a:endParaRPr lang="en-US" dirty="0"/>
          </a:p>
          <a:p>
            <a:r>
              <a:rPr lang="en-US" dirty="0"/>
              <a:t>*Sometimes, as administrators, we want to make quick decisions, but that doesn’t always work out as well as we would like. Having multiple people guiding decisions is beneficial to ensuring that the decisions that are made are beneficial to schools. </a:t>
            </a:r>
          </a:p>
          <a:p>
            <a:endParaRPr lang="en-US" dirty="0"/>
          </a:p>
          <a:p>
            <a:r>
              <a:rPr lang="en-US" dirty="0"/>
              <a:t>*My committee members save me from having to field a lot of calls and emails. </a:t>
            </a:r>
          </a:p>
          <a:p>
            <a:endParaRPr lang="en-US" dirty="0"/>
          </a:p>
          <a:p>
            <a:r>
              <a:rPr lang="en-US" dirty="0"/>
              <a:t>*They reach out to member schools and get input on discussion topics. </a:t>
            </a:r>
          </a:p>
          <a:p>
            <a:r>
              <a:rPr lang="en-US" dirty="0"/>
              <a:t>*They report to the committee and the committee takes everything into consideration when making decisions. Once the committee of experts makes decisions on issues, I report their recommendations to our board of directors and the board relies on those recommendations for making their final decisions. </a:t>
            </a:r>
          </a:p>
          <a:p>
            <a:endParaRPr lang="en-US" dirty="0"/>
          </a:p>
          <a:p>
            <a:r>
              <a:rPr lang="en-US" dirty="0"/>
              <a:t>Now let’s talk about the representative positions on my music advisory committee.     NEXT</a:t>
            </a:r>
          </a:p>
        </p:txBody>
      </p:sp>
      <p:sp>
        <p:nvSpPr>
          <p:cNvPr id="4" name="Slide Number Placeholder 3"/>
          <p:cNvSpPr>
            <a:spLocks noGrp="1"/>
          </p:cNvSpPr>
          <p:nvPr>
            <p:ph type="sldNum" sz="quarter" idx="5"/>
          </p:nvPr>
        </p:nvSpPr>
        <p:spPr/>
        <p:txBody>
          <a:bodyPr/>
          <a:lstStyle/>
          <a:p>
            <a:fld id="{42EAC4DB-16F7-F748-9971-DEF40E01ABC4}" type="slidenum">
              <a:rPr lang="en-US" smtClean="0"/>
              <a:t>2</a:t>
            </a:fld>
            <a:endParaRPr lang="en-US"/>
          </a:p>
        </p:txBody>
      </p:sp>
    </p:spTree>
    <p:extLst>
      <p:ext uri="{BB962C8B-B14F-4D97-AF65-F5344CB8AC3E}">
        <p14:creationId xmlns:p14="http://schemas.microsoft.com/office/powerpoint/2010/main" val="3302944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plenty of directors interested in serving on the music advisory committee. Let me tell you about out committee election process.  NEXT</a:t>
            </a:r>
          </a:p>
        </p:txBody>
      </p:sp>
      <p:sp>
        <p:nvSpPr>
          <p:cNvPr id="4" name="Slide Number Placeholder 3"/>
          <p:cNvSpPr>
            <a:spLocks noGrp="1"/>
          </p:cNvSpPr>
          <p:nvPr>
            <p:ph type="sldNum" sz="quarter" idx="5"/>
          </p:nvPr>
        </p:nvSpPr>
        <p:spPr/>
        <p:txBody>
          <a:bodyPr/>
          <a:lstStyle/>
          <a:p>
            <a:fld id="{42EAC4DB-16F7-F748-9971-DEF40E01ABC4}" type="slidenum">
              <a:rPr lang="en-US" smtClean="0"/>
              <a:t>3</a:t>
            </a:fld>
            <a:endParaRPr lang="en-US"/>
          </a:p>
        </p:txBody>
      </p:sp>
    </p:spTree>
    <p:extLst>
      <p:ext uri="{BB962C8B-B14F-4D97-AF65-F5344CB8AC3E}">
        <p14:creationId xmlns:p14="http://schemas.microsoft.com/office/powerpoint/2010/main" val="1500261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position becomes vacant, I email all directors and ADs for nominations. </a:t>
            </a:r>
          </a:p>
          <a:p>
            <a:endParaRPr lang="en-US" dirty="0"/>
          </a:p>
          <a:p>
            <a:r>
              <a:rPr lang="en-US" dirty="0"/>
              <a:t>I explain what position is open and who can be nominated as well as the job description</a:t>
            </a:r>
          </a:p>
          <a:p>
            <a:endParaRPr lang="en-US" dirty="0"/>
          </a:p>
          <a:p>
            <a:r>
              <a:rPr lang="en-US" dirty="0"/>
              <a:t>Directors can nominate themselves or others. </a:t>
            </a:r>
          </a:p>
          <a:p>
            <a:endParaRPr lang="en-US" dirty="0"/>
          </a:p>
          <a:p>
            <a:r>
              <a:rPr lang="en-US" dirty="0"/>
              <a:t>All nominations have to be approved by school admin. </a:t>
            </a:r>
          </a:p>
          <a:p>
            <a:endParaRPr lang="en-US" dirty="0"/>
          </a:p>
          <a:p>
            <a:r>
              <a:rPr lang="en-US" dirty="0"/>
              <a:t>I make a point to personally inform the winners over the phone. It is important to make it clear right away that they need to represent their respective area and may have to put aside their own feelings on a topic.</a:t>
            </a:r>
          </a:p>
          <a:p>
            <a:endParaRPr lang="en-US" dirty="0"/>
          </a:p>
          <a:p>
            <a:endParaRPr lang="en-US" dirty="0"/>
          </a:p>
        </p:txBody>
      </p:sp>
      <p:sp>
        <p:nvSpPr>
          <p:cNvPr id="4" name="Slide Number Placeholder 3"/>
          <p:cNvSpPr>
            <a:spLocks noGrp="1"/>
          </p:cNvSpPr>
          <p:nvPr>
            <p:ph type="sldNum" sz="quarter" idx="5"/>
          </p:nvPr>
        </p:nvSpPr>
        <p:spPr/>
        <p:txBody>
          <a:bodyPr/>
          <a:lstStyle/>
          <a:p>
            <a:fld id="{42EAC4DB-16F7-F748-9971-DEF40E01ABC4}" type="slidenum">
              <a:rPr lang="en-US" smtClean="0"/>
              <a:t>4</a:t>
            </a:fld>
            <a:endParaRPr lang="en-US"/>
          </a:p>
        </p:txBody>
      </p:sp>
    </p:spTree>
    <p:extLst>
      <p:ext uri="{BB962C8B-B14F-4D97-AF65-F5344CB8AC3E}">
        <p14:creationId xmlns:p14="http://schemas.microsoft.com/office/powerpoint/2010/main" val="1824978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over bullet points</a:t>
            </a:r>
          </a:p>
          <a:p>
            <a:endParaRPr lang="en-US" dirty="0"/>
          </a:p>
          <a:p>
            <a:r>
              <a:rPr lang="en-US" dirty="0"/>
              <a:t>Now I would like to walk you through the 2020-21 school year and explain how my advisory committee stepped up to help us make some very tough decisions.   NEXT</a:t>
            </a:r>
          </a:p>
        </p:txBody>
      </p:sp>
      <p:sp>
        <p:nvSpPr>
          <p:cNvPr id="4" name="Slide Number Placeholder 3"/>
          <p:cNvSpPr>
            <a:spLocks noGrp="1"/>
          </p:cNvSpPr>
          <p:nvPr>
            <p:ph type="sldNum" sz="quarter" idx="5"/>
          </p:nvPr>
        </p:nvSpPr>
        <p:spPr/>
        <p:txBody>
          <a:bodyPr/>
          <a:lstStyle/>
          <a:p>
            <a:fld id="{42EAC4DB-16F7-F748-9971-DEF40E01ABC4}" type="slidenum">
              <a:rPr lang="en-US" smtClean="0"/>
              <a:t>5</a:t>
            </a:fld>
            <a:endParaRPr lang="en-US"/>
          </a:p>
        </p:txBody>
      </p:sp>
    </p:spTree>
    <p:extLst>
      <p:ext uri="{BB962C8B-B14F-4D97-AF65-F5344CB8AC3E}">
        <p14:creationId xmlns:p14="http://schemas.microsoft.com/office/powerpoint/2010/main" val="2152692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all-state music events</a:t>
            </a:r>
          </a:p>
          <a:p>
            <a:endParaRPr lang="en-US" dirty="0"/>
          </a:p>
          <a:p>
            <a:r>
              <a:rPr lang="en-US" dirty="0"/>
              <a:t>When COVID hit, our staff and board made the decision to cancel all-state band. Also cancelled all other fine art and athletic activities for the rest of the school year. </a:t>
            </a:r>
          </a:p>
          <a:p>
            <a:endParaRPr lang="en-US" dirty="0"/>
          </a:p>
          <a:p>
            <a:r>
              <a:rPr lang="en-US" dirty="0"/>
              <a:t>We didn’t have time to go through the advisory process when we cancelled all-state band. </a:t>
            </a:r>
          </a:p>
          <a:p>
            <a:endParaRPr lang="en-US" dirty="0"/>
          </a:p>
          <a:p>
            <a:r>
              <a:rPr lang="en-US" dirty="0"/>
              <a:t>I started working with my committee in July of 2020 to start thinking about recommendations for our 2020-21 music events. I surveyed schools and we collected statements from directors, parents, students, and administrators. After reviewing all of the data, the committee voted and board approved postponement of chorus &amp; orchestra, as well as pushing back the 1</a:t>
            </a:r>
            <a:r>
              <a:rPr lang="en-US" baseline="30000" dirty="0"/>
              <a:t>st</a:t>
            </a:r>
            <a:r>
              <a:rPr lang="en-US" dirty="0"/>
              <a:t> All-State Show Choir until 2022.</a:t>
            </a:r>
          </a:p>
          <a:p>
            <a:endParaRPr lang="en-US" dirty="0"/>
          </a:p>
          <a:p>
            <a:r>
              <a:rPr lang="en-US" dirty="0"/>
              <a:t>Using our advisory process allowed us to hear different perspectives and make decisions based on data collected from the majority of our member schools. This took a lot of heat off of the SDHSAA staff and board because we allowed everyone to give their opinions and offer options before decisions were made.</a:t>
            </a:r>
          </a:p>
          <a:p>
            <a:endParaRPr lang="en-US" dirty="0"/>
          </a:p>
          <a:p>
            <a:r>
              <a:rPr lang="en-US" dirty="0"/>
              <a:t>I met with my music advisory committee 7 times (officially) last year. There were plenty of unofficial phone calls and emails in between! </a:t>
            </a:r>
          </a:p>
          <a:p>
            <a:endParaRPr lang="en-US" dirty="0"/>
          </a:p>
          <a:p>
            <a:r>
              <a:rPr lang="en-US" dirty="0"/>
              <a:t>One of the most difficult things we did was to modify our All-State Band format in a way that allowed us to have a live event while adhering to the recommendations that came from the NFHS aerosol study. Here’s what we did.    NEXT</a:t>
            </a:r>
          </a:p>
        </p:txBody>
      </p:sp>
      <p:sp>
        <p:nvSpPr>
          <p:cNvPr id="4" name="Slide Number Placeholder 3"/>
          <p:cNvSpPr>
            <a:spLocks noGrp="1"/>
          </p:cNvSpPr>
          <p:nvPr>
            <p:ph type="sldNum" sz="quarter" idx="5"/>
          </p:nvPr>
        </p:nvSpPr>
        <p:spPr/>
        <p:txBody>
          <a:bodyPr/>
          <a:lstStyle/>
          <a:p>
            <a:fld id="{42EAC4DB-16F7-F748-9971-DEF40E01ABC4}" type="slidenum">
              <a:rPr lang="en-US" smtClean="0"/>
              <a:t>6</a:t>
            </a:fld>
            <a:endParaRPr lang="en-US"/>
          </a:p>
        </p:txBody>
      </p:sp>
    </p:spTree>
    <p:extLst>
      <p:ext uri="{BB962C8B-B14F-4D97-AF65-F5344CB8AC3E}">
        <p14:creationId xmlns:p14="http://schemas.microsoft.com/office/powerpoint/2010/main" val="1370040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EAC4DB-16F7-F748-9971-DEF40E01ABC4}" type="slidenum">
              <a:rPr lang="en-US" smtClean="0"/>
              <a:t>7</a:t>
            </a:fld>
            <a:endParaRPr lang="en-US"/>
          </a:p>
        </p:txBody>
      </p:sp>
    </p:spTree>
    <p:extLst>
      <p:ext uri="{BB962C8B-B14F-4D97-AF65-F5344CB8AC3E}">
        <p14:creationId xmlns:p14="http://schemas.microsoft.com/office/powerpoint/2010/main" val="2483153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over bullet points</a:t>
            </a:r>
          </a:p>
          <a:p>
            <a:endParaRPr lang="en-US" dirty="0"/>
          </a:p>
          <a:p>
            <a:r>
              <a:rPr lang="en-US" dirty="0"/>
              <a:t>In conclusion, advisory committees are very beneficial to the rule change process. Engaging the committee can be frustrating at times due to the amount of time it takes to get decisions made, but the advisory process has proven itself to be helpful time and time again. The most important thing I have found in dealing with individual committee members is to remind them often that they are representing their respective areas and they may need to put aside their personal feelings in order to accurately represent the membership. It would be very easy for a committee member to vote for rule changes that would help their program, but be unhelpful to the majority of other programs. I do my best to remind all of my committee members that they are representing their respective areas and need to take ALL perspectives into consideration when making decisions. If you are in charge of advisory committees, I recommend that you make it a point to remind your committee members of their responsibilities and to check in on each of them from time to time. Thanks for your time today. I’ll open it up for any questions.</a:t>
            </a:r>
          </a:p>
        </p:txBody>
      </p:sp>
      <p:sp>
        <p:nvSpPr>
          <p:cNvPr id="4" name="Slide Number Placeholder 3"/>
          <p:cNvSpPr>
            <a:spLocks noGrp="1"/>
          </p:cNvSpPr>
          <p:nvPr>
            <p:ph type="sldNum" sz="quarter" idx="5"/>
          </p:nvPr>
        </p:nvSpPr>
        <p:spPr/>
        <p:txBody>
          <a:bodyPr/>
          <a:lstStyle/>
          <a:p>
            <a:fld id="{42EAC4DB-16F7-F748-9971-DEF40E01ABC4}" type="slidenum">
              <a:rPr lang="en-US" smtClean="0"/>
              <a:t>8</a:t>
            </a:fld>
            <a:endParaRPr lang="en-US"/>
          </a:p>
        </p:txBody>
      </p:sp>
    </p:spTree>
    <p:extLst>
      <p:ext uri="{BB962C8B-B14F-4D97-AF65-F5344CB8AC3E}">
        <p14:creationId xmlns:p14="http://schemas.microsoft.com/office/powerpoint/2010/main" val="1713552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9/16/21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9/16/21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9/16/21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9/16/21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79628-1B42-574E-A1D2-824A00A9F355}"/>
              </a:ext>
            </a:extLst>
          </p:cNvPr>
          <p:cNvSpPr>
            <a:spLocks noGrp="1"/>
          </p:cNvSpPr>
          <p:nvPr>
            <p:ph type="ctrTitle"/>
          </p:nvPr>
        </p:nvSpPr>
        <p:spPr>
          <a:xfrm>
            <a:off x="2715875" y="1362456"/>
            <a:ext cx="8915399" cy="1788987"/>
          </a:xfrm>
        </p:spPr>
        <p:txBody>
          <a:bodyPr>
            <a:normAutofit fontScale="90000"/>
          </a:bodyPr>
          <a:lstStyle/>
          <a:p>
            <a:r>
              <a:rPr lang="en-US" i="1" dirty="0"/>
              <a:t>Engaging Your State’s Music Advisory Committee</a:t>
            </a:r>
            <a:endParaRPr lang="en-US" dirty="0"/>
          </a:p>
        </p:txBody>
      </p:sp>
      <p:sp>
        <p:nvSpPr>
          <p:cNvPr id="3" name="Subtitle 2">
            <a:extLst>
              <a:ext uri="{FF2B5EF4-FFF2-40B4-BE49-F238E27FC236}">
                <a16:creationId xmlns:a16="http://schemas.microsoft.com/office/drawing/2014/main" id="{BAB12AF9-D503-7F4C-9516-6C0625540220}"/>
              </a:ext>
            </a:extLst>
          </p:cNvPr>
          <p:cNvSpPr>
            <a:spLocks noGrp="1"/>
          </p:cNvSpPr>
          <p:nvPr>
            <p:ph type="subTitle" idx="1"/>
          </p:nvPr>
        </p:nvSpPr>
        <p:spPr>
          <a:xfrm>
            <a:off x="2715875" y="3564952"/>
            <a:ext cx="8915399" cy="1126283"/>
          </a:xfrm>
        </p:spPr>
        <p:txBody>
          <a:bodyPr>
            <a:normAutofit/>
          </a:bodyPr>
          <a:lstStyle/>
          <a:p>
            <a:r>
              <a:rPr lang="en-US" dirty="0"/>
              <a:t>Brooks Bowman</a:t>
            </a:r>
          </a:p>
          <a:p>
            <a:r>
              <a:rPr lang="en-US" dirty="0"/>
              <a:t>Assistant Executive Director</a:t>
            </a:r>
          </a:p>
        </p:txBody>
      </p:sp>
      <p:pic>
        <p:nvPicPr>
          <p:cNvPr id="5" name="Picture 4">
            <a:extLst>
              <a:ext uri="{FF2B5EF4-FFF2-40B4-BE49-F238E27FC236}">
                <a16:creationId xmlns:a16="http://schemas.microsoft.com/office/drawing/2014/main" id="{2B273E37-71C2-EB42-BBEB-09DA3B12D861}"/>
              </a:ext>
            </a:extLst>
          </p:cNvPr>
          <p:cNvPicPr>
            <a:picLocks noChangeAspect="1"/>
          </p:cNvPicPr>
          <p:nvPr/>
        </p:nvPicPr>
        <p:blipFill>
          <a:blip r:embed="rId3"/>
          <a:stretch>
            <a:fillRect/>
          </a:stretch>
        </p:blipFill>
        <p:spPr>
          <a:xfrm>
            <a:off x="4794070" y="4691235"/>
            <a:ext cx="4361703" cy="1764851"/>
          </a:xfrm>
          <a:prstGeom prst="rect">
            <a:avLst/>
          </a:prstGeom>
        </p:spPr>
      </p:pic>
    </p:spTree>
    <p:extLst>
      <p:ext uri="{BB962C8B-B14F-4D97-AF65-F5344CB8AC3E}">
        <p14:creationId xmlns:p14="http://schemas.microsoft.com/office/powerpoint/2010/main" val="4176522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0DEED-A20E-024E-A190-483B33BC9ECB}"/>
              </a:ext>
            </a:extLst>
          </p:cNvPr>
          <p:cNvSpPr>
            <a:spLocks noGrp="1"/>
          </p:cNvSpPr>
          <p:nvPr>
            <p:ph type="title"/>
          </p:nvPr>
        </p:nvSpPr>
        <p:spPr/>
        <p:txBody>
          <a:bodyPr/>
          <a:lstStyle/>
          <a:p>
            <a:r>
              <a:rPr lang="en-US" dirty="0"/>
              <a:t>Why Do We Need Advisory Committees?</a:t>
            </a:r>
          </a:p>
        </p:txBody>
      </p:sp>
      <p:sp>
        <p:nvSpPr>
          <p:cNvPr id="3" name="Content Placeholder 2">
            <a:extLst>
              <a:ext uri="{FF2B5EF4-FFF2-40B4-BE49-F238E27FC236}">
                <a16:creationId xmlns:a16="http://schemas.microsoft.com/office/drawing/2014/main" id="{EB7FF79B-2FD2-AE4D-BC6D-F4E942158142}"/>
              </a:ext>
            </a:extLst>
          </p:cNvPr>
          <p:cNvSpPr>
            <a:spLocks noGrp="1"/>
          </p:cNvSpPr>
          <p:nvPr>
            <p:ph idx="1"/>
          </p:nvPr>
        </p:nvSpPr>
        <p:spPr>
          <a:xfrm>
            <a:off x="2589212" y="2133600"/>
            <a:ext cx="9602788" cy="4374776"/>
          </a:xfrm>
        </p:spPr>
        <p:txBody>
          <a:bodyPr/>
          <a:lstStyle/>
          <a:p>
            <a:r>
              <a:rPr lang="en-US" sz="2400" dirty="0"/>
              <a:t>Give advice on events, policies, issues</a:t>
            </a:r>
          </a:p>
          <a:p>
            <a:r>
              <a:rPr lang="en-US" sz="2400" dirty="0"/>
              <a:t>It’s always good to have more than one person guiding decisions</a:t>
            </a:r>
          </a:p>
          <a:p>
            <a:r>
              <a:rPr lang="en-US" sz="2400" dirty="0"/>
              <a:t>Committee members serve as liaisons between the association and the membership</a:t>
            </a:r>
          </a:p>
          <a:p>
            <a:r>
              <a:rPr lang="en-US" sz="2400" dirty="0"/>
              <a:t>Their perspectives, as participating members of the groups we are making decisions for, are beneficial</a:t>
            </a:r>
          </a:p>
          <a:p>
            <a:r>
              <a:rPr lang="en-US" sz="2400" dirty="0"/>
              <a:t>The board of directors relies on recommendations from music experts to help guide their decisions on policy changes</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1781688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83EEA-235B-484F-9EF0-67B43A79F772}"/>
              </a:ext>
            </a:extLst>
          </p:cNvPr>
          <p:cNvSpPr>
            <a:spLocks noGrp="1"/>
          </p:cNvSpPr>
          <p:nvPr>
            <p:ph type="title"/>
          </p:nvPr>
        </p:nvSpPr>
        <p:spPr>
          <a:xfrm>
            <a:off x="2589212" y="166910"/>
            <a:ext cx="8911687" cy="1280890"/>
          </a:xfrm>
        </p:spPr>
        <p:txBody>
          <a:bodyPr/>
          <a:lstStyle/>
          <a:p>
            <a:r>
              <a:rPr lang="en-US" dirty="0"/>
              <a:t>SDHSAA Music Advisory Committee Representation	</a:t>
            </a:r>
          </a:p>
        </p:txBody>
      </p:sp>
      <p:sp>
        <p:nvSpPr>
          <p:cNvPr id="3" name="Content Placeholder 2">
            <a:extLst>
              <a:ext uri="{FF2B5EF4-FFF2-40B4-BE49-F238E27FC236}">
                <a16:creationId xmlns:a16="http://schemas.microsoft.com/office/drawing/2014/main" id="{51DEABC7-B3A9-854E-969D-A6508CE11D03}"/>
              </a:ext>
            </a:extLst>
          </p:cNvPr>
          <p:cNvSpPr>
            <a:spLocks noGrp="1"/>
          </p:cNvSpPr>
          <p:nvPr>
            <p:ph idx="1"/>
          </p:nvPr>
        </p:nvSpPr>
        <p:spPr>
          <a:xfrm>
            <a:off x="1695450" y="1810512"/>
            <a:ext cx="10496550" cy="5047488"/>
          </a:xfrm>
        </p:spPr>
        <p:txBody>
          <a:bodyPr>
            <a:normAutofit fontScale="77500" lnSpcReduction="20000"/>
          </a:bodyPr>
          <a:lstStyle/>
          <a:p>
            <a:r>
              <a:rPr lang="en-US" sz="2600" dirty="0"/>
              <a:t>3 school classifications based on Average Daily Membership: AA, A, B</a:t>
            </a:r>
          </a:p>
          <a:p>
            <a:r>
              <a:rPr lang="en-US" sz="2600" dirty="0"/>
              <a:t>4 Main music areas: Band, Vocal, Show Choir and Orchestra </a:t>
            </a:r>
          </a:p>
          <a:p>
            <a:r>
              <a:rPr lang="en-US" sz="2600" dirty="0"/>
              <a:t>Orchestra rep. – no term limit. Also serves as the state chair for All-State Orchestra</a:t>
            </a:r>
          </a:p>
          <a:p>
            <a:r>
              <a:rPr lang="en-US" sz="2600" dirty="0"/>
              <a:t>AA Band rep. – 3 year term. Rotates between east river &amp; west river schools</a:t>
            </a:r>
          </a:p>
          <a:p>
            <a:r>
              <a:rPr lang="en-US" sz="2600" dirty="0"/>
              <a:t>AA Vocal rep. - 3 year term. Rotates between east river &amp; west river schools</a:t>
            </a:r>
          </a:p>
          <a:p>
            <a:r>
              <a:rPr lang="en-US" sz="2600" dirty="0"/>
              <a:t>A/B Band rep. - 3 year term. Rotates between east river &amp; west river schools</a:t>
            </a:r>
          </a:p>
          <a:p>
            <a:r>
              <a:rPr lang="en-US" sz="2600" dirty="0"/>
              <a:t>A/B Vocal rep. - 3 year term. Rotates between east river &amp; west river schools</a:t>
            </a:r>
          </a:p>
          <a:p>
            <a:r>
              <a:rPr lang="en-US" sz="2600" dirty="0"/>
              <a:t>Administrator rep. – 3 year term. Can be Supt., Principal, or AD</a:t>
            </a:r>
          </a:p>
          <a:p>
            <a:r>
              <a:rPr lang="en-US" sz="2600" dirty="0"/>
              <a:t>Show Choir rep. – no term limit. Also serves as the state chair for All-State Show Choir</a:t>
            </a:r>
          </a:p>
          <a:p>
            <a:endParaRPr lang="en-US" dirty="0"/>
          </a:p>
          <a:p>
            <a:pPr marL="0" indent="0">
              <a:buNone/>
            </a:pPr>
            <a:r>
              <a:rPr lang="en-US" dirty="0"/>
              <a:t>          </a:t>
            </a:r>
          </a:p>
        </p:txBody>
      </p:sp>
    </p:spTree>
    <p:extLst>
      <p:ext uri="{BB962C8B-B14F-4D97-AF65-F5344CB8AC3E}">
        <p14:creationId xmlns:p14="http://schemas.microsoft.com/office/powerpoint/2010/main" val="1038826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AA4C1-0ED4-EB4C-B913-6AFAC1F1DFF5}"/>
              </a:ext>
            </a:extLst>
          </p:cNvPr>
          <p:cNvSpPr>
            <a:spLocks noGrp="1"/>
          </p:cNvSpPr>
          <p:nvPr>
            <p:ph type="title"/>
          </p:nvPr>
        </p:nvSpPr>
        <p:spPr/>
        <p:txBody>
          <a:bodyPr/>
          <a:lstStyle/>
          <a:p>
            <a:pPr algn="ctr"/>
            <a:r>
              <a:rPr lang="en-US" dirty="0"/>
              <a:t>Committee Election Process</a:t>
            </a:r>
          </a:p>
        </p:txBody>
      </p:sp>
      <p:sp>
        <p:nvSpPr>
          <p:cNvPr id="3" name="Content Placeholder 2">
            <a:extLst>
              <a:ext uri="{FF2B5EF4-FFF2-40B4-BE49-F238E27FC236}">
                <a16:creationId xmlns:a16="http://schemas.microsoft.com/office/drawing/2014/main" id="{B26BD578-25AB-744E-BA5C-F2A24AFC3B9A}"/>
              </a:ext>
            </a:extLst>
          </p:cNvPr>
          <p:cNvSpPr>
            <a:spLocks noGrp="1"/>
          </p:cNvSpPr>
          <p:nvPr>
            <p:ph idx="1"/>
          </p:nvPr>
        </p:nvSpPr>
        <p:spPr>
          <a:xfrm>
            <a:off x="2589212" y="1447800"/>
            <a:ext cx="8915400" cy="4463422"/>
          </a:xfrm>
        </p:spPr>
        <p:txBody>
          <a:bodyPr/>
          <a:lstStyle/>
          <a:p>
            <a:r>
              <a:rPr lang="en-US" sz="2400" dirty="0"/>
              <a:t>Collect nominations via email</a:t>
            </a:r>
          </a:p>
          <a:p>
            <a:r>
              <a:rPr lang="en-US" sz="2400" dirty="0"/>
              <a:t>Allow 2 weeks for nominations</a:t>
            </a:r>
          </a:p>
          <a:p>
            <a:r>
              <a:rPr lang="en-US" sz="2400" dirty="0"/>
              <a:t>All nominees are placed on a ballot (Google Form)</a:t>
            </a:r>
          </a:p>
          <a:p>
            <a:r>
              <a:rPr lang="en-US" sz="2400" dirty="0"/>
              <a:t>Allow 1 week for voting</a:t>
            </a:r>
          </a:p>
          <a:p>
            <a:r>
              <a:rPr lang="en-US" sz="2400" dirty="0"/>
              <a:t>Contact school admin for final approval before announcing results</a:t>
            </a:r>
          </a:p>
          <a:p>
            <a:r>
              <a:rPr lang="en-US" sz="2400" dirty="0"/>
              <a:t>I call new committee members to congratulate them and give instructions</a:t>
            </a:r>
          </a:p>
          <a:p>
            <a:endParaRPr lang="en-US" dirty="0"/>
          </a:p>
          <a:p>
            <a:endParaRPr lang="en-US" dirty="0"/>
          </a:p>
        </p:txBody>
      </p:sp>
    </p:spTree>
    <p:extLst>
      <p:ext uri="{BB962C8B-B14F-4D97-AF65-F5344CB8AC3E}">
        <p14:creationId xmlns:p14="http://schemas.microsoft.com/office/powerpoint/2010/main" val="3694662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B3935-6718-6B45-A926-5196CC92D2A7}"/>
              </a:ext>
            </a:extLst>
          </p:cNvPr>
          <p:cNvSpPr>
            <a:spLocks noGrp="1"/>
          </p:cNvSpPr>
          <p:nvPr>
            <p:ph type="title"/>
          </p:nvPr>
        </p:nvSpPr>
        <p:spPr>
          <a:xfrm>
            <a:off x="2589212" y="319309"/>
            <a:ext cx="8911687" cy="1509491"/>
          </a:xfrm>
        </p:spPr>
        <p:txBody>
          <a:bodyPr>
            <a:normAutofit/>
          </a:bodyPr>
          <a:lstStyle/>
          <a:p>
            <a:pPr algn="ctr"/>
            <a:r>
              <a:rPr lang="en-US" dirty="0"/>
              <a:t>Meetings</a:t>
            </a:r>
            <a:br>
              <a:rPr lang="en-US" dirty="0"/>
            </a:br>
            <a:endParaRPr lang="en-US" dirty="0"/>
          </a:p>
        </p:txBody>
      </p:sp>
      <p:sp>
        <p:nvSpPr>
          <p:cNvPr id="10" name="TextBox 9">
            <a:extLst>
              <a:ext uri="{FF2B5EF4-FFF2-40B4-BE49-F238E27FC236}">
                <a16:creationId xmlns:a16="http://schemas.microsoft.com/office/drawing/2014/main" id="{788F15BE-029A-9D4E-9456-1B18FDB0A90E}"/>
              </a:ext>
            </a:extLst>
          </p:cNvPr>
          <p:cNvSpPr txBox="1"/>
          <p:nvPr/>
        </p:nvSpPr>
        <p:spPr>
          <a:xfrm>
            <a:off x="2205318" y="1290918"/>
            <a:ext cx="9295581" cy="4708981"/>
          </a:xfrm>
          <a:prstGeom prst="rect">
            <a:avLst/>
          </a:prstGeom>
          <a:noFill/>
        </p:spPr>
        <p:txBody>
          <a:bodyPr wrap="square" rtlCol="0">
            <a:spAutoFit/>
          </a:bodyPr>
          <a:lstStyle/>
          <a:p>
            <a:pPr marL="285750" indent="-285750">
              <a:buFont typeface="Wingdings" pitchFamily="2" charset="2"/>
              <a:buChar char="v"/>
            </a:pPr>
            <a:r>
              <a:rPr lang="en-US" sz="2000" dirty="0"/>
              <a:t>Typically meet once per year, after most music events have concluded (April)</a:t>
            </a:r>
          </a:p>
          <a:p>
            <a:endParaRPr lang="en-US" sz="2000" dirty="0"/>
          </a:p>
          <a:p>
            <a:pPr marL="285750" indent="-285750">
              <a:buFont typeface="Wingdings" pitchFamily="2" charset="2"/>
              <a:buChar char="v"/>
            </a:pPr>
            <a:r>
              <a:rPr lang="en-US" sz="2000" dirty="0"/>
              <a:t>“Follow” Robert’s Rules of Order</a:t>
            </a:r>
          </a:p>
          <a:p>
            <a:pPr marL="285750" indent="-285750">
              <a:buFont typeface="Wingdings" pitchFamily="2" charset="2"/>
              <a:buChar char="v"/>
            </a:pPr>
            <a:endParaRPr lang="en-US" sz="2000" dirty="0"/>
          </a:p>
          <a:p>
            <a:pPr marL="285750" indent="-285750">
              <a:buFont typeface="Wingdings" pitchFamily="2" charset="2"/>
              <a:buChar char="v"/>
            </a:pPr>
            <a:r>
              <a:rPr lang="en-US" sz="2000" dirty="0"/>
              <a:t>Proposed agenda is sent out at least 2 weeks prior to meeting</a:t>
            </a:r>
          </a:p>
          <a:p>
            <a:pPr marL="285750" indent="-285750">
              <a:buFont typeface="Wingdings" pitchFamily="2" charset="2"/>
              <a:buChar char="v"/>
            </a:pPr>
            <a:endParaRPr lang="en-US" sz="2000" dirty="0"/>
          </a:p>
          <a:p>
            <a:pPr marL="285750" indent="-285750">
              <a:buFont typeface="Wingdings" pitchFamily="2" charset="2"/>
              <a:buChar char="v"/>
            </a:pPr>
            <a:r>
              <a:rPr lang="en-US" sz="2000" dirty="0"/>
              <a:t>Discussion items are submitted throughout the year from directors and administrators</a:t>
            </a:r>
          </a:p>
          <a:p>
            <a:pPr marL="285750" indent="-285750">
              <a:buFont typeface="Wingdings" pitchFamily="2" charset="2"/>
              <a:buChar char="v"/>
            </a:pPr>
            <a:endParaRPr lang="en-US" sz="2000" dirty="0"/>
          </a:p>
          <a:p>
            <a:pPr marL="285750" indent="-285750">
              <a:buFont typeface="Wingdings" pitchFamily="2" charset="2"/>
              <a:buChar char="v"/>
            </a:pPr>
            <a:r>
              <a:rPr lang="en-US" sz="2000" dirty="0"/>
              <a:t>Open meeting laws: agenda posted 24 hours prior to the meeting, official minutes are taken, audience members are welcome, minutes are posted within 10 business days after the meeting</a:t>
            </a:r>
          </a:p>
          <a:p>
            <a:pPr marL="285750" indent="-285750">
              <a:buFont typeface="Wingdings" pitchFamily="2" charset="2"/>
              <a:buChar char="v"/>
            </a:pPr>
            <a:endParaRPr lang="en-US" sz="2000" dirty="0"/>
          </a:p>
          <a:p>
            <a:pPr marL="285750" indent="-285750">
              <a:buFont typeface="Wingdings" pitchFamily="2" charset="2"/>
              <a:buChar char="v"/>
            </a:pPr>
            <a:r>
              <a:rPr lang="en-US" sz="2000" dirty="0"/>
              <a:t>Future meetings will likely be held via Zoom</a:t>
            </a:r>
          </a:p>
        </p:txBody>
      </p:sp>
    </p:spTree>
    <p:extLst>
      <p:ext uri="{BB962C8B-B14F-4D97-AF65-F5344CB8AC3E}">
        <p14:creationId xmlns:p14="http://schemas.microsoft.com/office/powerpoint/2010/main" val="487072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226DC-80A9-164A-9E03-F741CE9B385B}"/>
              </a:ext>
            </a:extLst>
          </p:cNvPr>
          <p:cNvSpPr>
            <a:spLocks noGrp="1"/>
          </p:cNvSpPr>
          <p:nvPr>
            <p:ph type="title"/>
          </p:nvPr>
        </p:nvSpPr>
        <p:spPr>
          <a:xfrm>
            <a:off x="1308100" y="700422"/>
            <a:ext cx="5487462" cy="1915777"/>
          </a:xfrm>
        </p:spPr>
        <p:txBody>
          <a:bodyPr>
            <a:normAutofit fontScale="90000"/>
          </a:bodyPr>
          <a:lstStyle/>
          <a:p>
            <a:pPr algn="ctr"/>
            <a:r>
              <a:rPr lang="en-US" dirty="0"/>
              <a:t>2020-2021</a:t>
            </a:r>
            <a:br>
              <a:rPr lang="en-US" dirty="0"/>
            </a:br>
            <a:r>
              <a:rPr lang="en-US" dirty="0"/>
              <a:t>How My Advisory Committee Helped</a:t>
            </a:r>
            <a:br>
              <a:rPr lang="en-US" dirty="0"/>
            </a:br>
            <a:endParaRPr lang="en-US" dirty="0"/>
          </a:p>
        </p:txBody>
      </p:sp>
      <p:sp>
        <p:nvSpPr>
          <p:cNvPr id="3" name="Content Placeholder 2">
            <a:extLst>
              <a:ext uri="{FF2B5EF4-FFF2-40B4-BE49-F238E27FC236}">
                <a16:creationId xmlns:a16="http://schemas.microsoft.com/office/drawing/2014/main" id="{1A206721-602F-E043-AFDA-A29C4C7936D6}"/>
              </a:ext>
            </a:extLst>
          </p:cNvPr>
          <p:cNvSpPr>
            <a:spLocks noGrp="1"/>
          </p:cNvSpPr>
          <p:nvPr>
            <p:ph idx="1"/>
          </p:nvPr>
        </p:nvSpPr>
        <p:spPr>
          <a:xfrm>
            <a:off x="1308100" y="3340100"/>
            <a:ext cx="10974925" cy="3257176"/>
          </a:xfrm>
        </p:spPr>
        <p:txBody>
          <a:bodyPr>
            <a:normAutofit fontScale="92500" lnSpcReduction="20000"/>
          </a:bodyPr>
          <a:lstStyle/>
          <a:p>
            <a:r>
              <a:rPr lang="en-US" sz="2800" dirty="0"/>
              <a:t>SDHSAA sponsors 3 all-state music events: Chorus &amp; Orchestra, Band, and Jazz Band &amp; Show Choir</a:t>
            </a:r>
          </a:p>
          <a:p>
            <a:r>
              <a:rPr lang="en-US" sz="2800" dirty="0"/>
              <a:t>In March 2020, All-State Band was cancelled – staff/board decision</a:t>
            </a:r>
          </a:p>
          <a:p>
            <a:r>
              <a:rPr lang="en-US" sz="2800" dirty="0"/>
              <a:t>In August 2020, we voted to postpone Chorus &amp; Orchestra until April 2021- advisory/board decision</a:t>
            </a:r>
          </a:p>
          <a:p>
            <a:r>
              <a:rPr lang="en-US" sz="2800" dirty="0"/>
              <a:t>All auditions were done virtually</a:t>
            </a:r>
          </a:p>
          <a:p>
            <a:r>
              <a:rPr lang="en-US" sz="2800" dirty="0"/>
              <a:t>1</a:t>
            </a:r>
            <a:r>
              <a:rPr lang="en-US" sz="2800" baseline="30000" dirty="0"/>
              <a:t>st</a:t>
            </a:r>
            <a:r>
              <a:rPr lang="en-US" sz="2800" dirty="0"/>
              <a:t> annual All-State Show Choir was pushed back to 2022</a:t>
            </a:r>
          </a:p>
          <a:p>
            <a:endParaRPr lang="en-US" dirty="0"/>
          </a:p>
        </p:txBody>
      </p:sp>
      <p:pic>
        <p:nvPicPr>
          <p:cNvPr id="5" name="Picture 4">
            <a:extLst>
              <a:ext uri="{FF2B5EF4-FFF2-40B4-BE49-F238E27FC236}">
                <a16:creationId xmlns:a16="http://schemas.microsoft.com/office/drawing/2014/main" id="{FBE2CA03-6555-4747-A18E-724FF8EDCC47}"/>
              </a:ext>
            </a:extLst>
          </p:cNvPr>
          <p:cNvPicPr>
            <a:picLocks noChangeAspect="1"/>
          </p:cNvPicPr>
          <p:nvPr/>
        </p:nvPicPr>
        <p:blipFill>
          <a:blip r:embed="rId3"/>
          <a:stretch>
            <a:fillRect/>
          </a:stretch>
        </p:blipFill>
        <p:spPr>
          <a:xfrm>
            <a:off x="6972845" y="246396"/>
            <a:ext cx="4610617" cy="2979404"/>
          </a:xfrm>
          <a:prstGeom prst="rect">
            <a:avLst/>
          </a:prstGeom>
        </p:spPr>
      </p:pic>
    </p:spTree>
    <p:extLst>
      <p:ext uri="{BB962C8B-B14F-4D97-AF65-F5344CB8AC3E}">
        <p14:creationId xmlns:p14="http://schemas.microsoft.com/office/powerpoint/2010/main" val="2217860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065C5-98AD-F846-9E7F-773AABC7BAC1}"/>
              </a:ext>
            </a:extLst>
          </p:cNvPr>
          <p:cNvSpPr>
            <a:spLocks noGrp="1"/>
          </p:cNvSpPr>
          <p:nvPr>
            <p:ph type="title"/>
          </p:nvPr>
        </p:nvSpPr>
        <p:spPr/>
        <p:txBody>
          <a:bodyPr/>
          <a:lstStyle/>
          <a:p>
            <a:pPr algn="ctr"/>
            <a:r>
              <a:rPr lang="en-US" dirty="0"/>
              <a:t>All-State Band</a:t>
            </a:r>
            <a:br>
              <a:rPr lang="en-US" dirty="0"/>
            </a:br>
            <a:r>
              <a:rPr lang="en-US" dirty="0"/>
              <a:t>Modified Format</a:t>
            </a:r>
          </a:p>
        </p:txBody>
      </p:sp>
      <p:sp>
        <p:nvSpPr>
          <p:cNvPr id="3" name="Content Placeholder 2">
            <a:extLst>
              <a:ext uri="{FF2B5EF4-FFF2-40B4-BE49-F238E27FC236}">
                <a16:creationId xmlns:a16="http://schemas.microsoft.com/office/drawing/2014/main" id="{0E461D32-8DDE-7840-8ACF-AF281D69132D}"/>
              </a:ext>
            </a:extLst>
          </p:cNvPr>
          <p:cNvSpPr>
            <a:spLocks noGrp="1"/>
          </p:cNvSpPr>
          <p:nvPr>
            <p:ph idx="1"/>
          </p:nvPr>
        </p:nvSpPr>
        <p:spPr>
          <a:xfrm>
            <a:off x="2377771" y="2335306"/>
            <a:ext cx="9599075" cy="4953000"/>
          </a:xfrm>
        </p:spPr>
        <p:txBody>
          <a:bodyPr/>
          <a:lstStyle/>
          <a:p>
            <a:r>
              <a:rPr lang="en-US" dirty="0"/>
              <a:t>Normal year – 2 bands of 90 musicians</a:t>
            </a:r>
          </a:p>
          <a:p>
            <a:r>
              <a:rPr lang="en-US" dirty="0"/>
              <a:t>2021 – 4 bands of around 50 musicians each</a:t>
            </a:r>
          </a:p>
          <a:p>
            <a:r>
              <a:rPr lang="en-US" dirty="0"/>
              <a:t>Normal year – 2 days of rehearsals followed by 1 concert</a:t>
            </a:r>
          </a:p>
          <a:p>
            <a:r>
              <a:rPr lang="en-US" dirty="0"/>
              <a:t>2021 – 2 bands rehearsed all day Friday and performed that night. 2 bands rehearsed all day Saturday and performed that night</a:t>
            </a:r>
          </a:p>
          <a:p>
            <a:r>
              <a:rPr lang="en-US" dirty="0"/>
              <a:t>Rehearsals were kept to 30 minutes, followed by 30 minutes of sectionals</a:t>
            </a:r>
          </a:p>
          <a:p>
            <a:r>
              <a:rPr lang="en-US" dirty="0"/>
              <a:t>Masks and bell covers were mandatory for all participants. Puppy pads available for brass and woodwinds</a:t>
            </a:r>
          </a:p>
          <a:p>
            <a:r>
              <a:rPr lang="en-US" dirty="0"/>
              <a:t>Each student got 4 vouchers for concert tickets. Directors got 1 comp pass.</a:t>
            </a:r>
          </a:p>
          <a:p>
            <a:r>
              <a:rPr lang="en-US" dirty="0"/>
              <a:t>Audience required to wear face masks</a:t>
            </a:r>
          </a:p>
          <a:p>
            <a:endParaRPr lang="en-US" dirty="0"/>
          </a:p>
        </p:txBody>
      </p:sp>
    </p:spTree>
    <p:extLst>
      <p:ext uri="{BB962C8B-B14F-4D97-AF65-F5344CB8AC3E}">
        <p14:creationId xmlns:p14="http://schemas.microsoft.com/office/powerpoint/2010/main" val="983820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304AA-1BC8-2344-9710-ACBD0B6CD6CD}"/>
              </a:ext>
            </a:extLst>
          </p:cNvPr>
          <p:cNvSpPr>
            <a:spLocks noGrp="1"/>
          </p:cNvSpPr>
          <p:nvPr>
            <p:ph type="title"/>
          </p:nvPr>
        </p:nvSpPr>
        <p:spPr>
          <a:xfrm>
            <a:off x="2589212" y="140016"/>
            <a:ext cx="8911687" cy="1280890"/>
          </a:xfrm>
        </p:spPr>
        <p:txBody>
          <a:bodyPr/>
          <a:lstStyle/>
          <a:p>
            <a:pPr algn="ctr"/>
            <a:r>
              <a:rPr lang="en-US" dirty="0"/>
              <a:t>All-State Chorus and Orchestra Modifications</a:t>
            </a:r>
          </a:p>
        </p:txBody>
      </p:sp>
      <p:sp>
        <p:nvSpPr>
          <p:cNvPr id="3" name="Content Placeholder 2">
            <a:extLst>
              <a:ext uri="{FF2B5EF4-FFF2-40B4-BE49-F238E27FC236}">
                <a16:creationId xmlns:a16="http://schemas.microsoft.com/office/drawing/2014/main" id="{29170E0F-F48D-CC43-B7D1-E9CBB654A9CE}"/>
              </a:ext>
            </a:extLst>
          </p:cNvPr>
          <p:cNvSpPr>
            <a:spLocks noGrp="1"/>
          </p:cNvSpPr>
          <p:nvPr>
            <p:ph idx="1"/>
          </p:nvPr>
        </p:nvSpPr>
        <p:spPr>
          <a:xfrm>
            <a:off x="2589212" y="1420906"/>
            <a:ext cx="8915400" cy="4926106"/>
          </a:xfrm>
        </p:spPr>
        <p:txBody>
          <a:bodyPr>
            <a:normAutofit lnSpcReduction="10000"/>
          </a:bodyPr>
          <a:lstStyle/>
          <a:p>
            <a:r>
              <a:rPr lang="en-US" dirty="0"/>
              <a:t>Chorus is made up of 925-1000 singers from over 120 communities</a:t>
            </a:r>
          </a:p>
          <a:p>
            <a:r>
              <a:rPr lang="en-US" dirty="0"/>
              <a:t>Orchestra is 160 instrumentalists</a:t>
            </a:r>
          </a:p>
          <a:p>
            <a:r>
              <a:rPr lang="en-US" dirty="0"/>
              <a:t>Advisory committee began discussing this event in August of 2020</a:t>
            </a:r>
          </a:p>
          <a:p>
            <a:r>
              <a:rPr lang="en-US" dirty="0"/>
              <a:t>Held 7 meetings from August thru March to discuss all All-State Music events</a:t>
            </a:r>
          </a:p>
          <a:p>
            <a:r>
              <a:rPr lang="en-US" dirty="0"/>
              <a:t>Committee recommended canceling All-State Chorus. </a:t>
            </a:r>
          </a:p>
          <a:p>
            <a:r>
              <a:rPr lang="en-US" dirty="0"/>
              <a:t>SDHSAA COVID Task Force also recommended canceling</a:t>
            </a:r>
          </a:p>
          <a:p>
            <a:r>
              <a:rPr lang="en-US" dirty="0"/>
              <a:t>SDHSAA Board voted to cancel All-State Chorus, but move forward with All-State Orchestra</a:t>
            </a:r>
          </a:p>
          <a:p>
            <a:r>
              <a:rPr lang="en-US" dirty="0"/>
              <a:t>Committee recommended rehearsal modifications for the orchestra</a:t>
            </a:r>
          </a:p>
          <a:p>
            <a:pPr marL="0" indent="0">
              <a:buNone/>
            </a:pPr>
            <a:r>
              <a:rPr lang="en-US" dirty="0"/>
              <a:t>       masks, bell covers, puppy pads, 3 feet of distance between students</a:t>
            </a:r>
          </a:p>
          <a:p>
            <a:r>
              <a:rPr lang="en-US" dirty="0"/>
              <a:t>SDHSAA received some backlash for canceling the chorus – the advisory process was crucial for public understanding</a:t>
            </a:r>
          </a:p>
          <a:p>
            <a:pPr marL="0" indent="0">
              <a:buNone/>
            </a:pPr>
            <a:r>
              <a:rPr lang="en-US" dirty="0"/>
              <a:t>       </a:t>
            </a:r>
          </a:p>
          <a:p>
            <a:endParaRPr lang="en-US" dirty="0"/>
          </a:p>
        </p:txBody>
      </p:sp>
    </p:spTree>
    <p:extLst>
      <p:ext uri="{BB962C8B-B14F-4D97-AF65-F5344CB8AC3E}">
        <p14:creationId xmlns:p14="http://schemas.microsoft.com/office/powerpoint/2010/main" val="324086527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30595</TotalTime>
  <Words>1509</Words>
  <Application>Microsoft Macintosh PowerPoint</Application>
  <PresentationFormat>Widescreen</PresentationFormat>
  <Paragraphs>119</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Century Gothic</vt:lpstr>
      <vt:lpstr>Wingdings</vt:lpstr>
      <vt:lpstr>Wingdings 3</vt:lpstr>
      <vt:lpstr>Wisp</vt:lpstr>
      <vt:lpstr>Engaging Your State’s Music Advisory Committee</vt:lpstr>
      <vt:lpstr>Why Do We Need Advisory Committees?</vt:lpstr>
      <vt:lpstr>SDHSAA Music Advisory Committee Representation </vt:lpstr>
      <vt:lpstr>Committee Election Process</vt:lpstr>
      <vt:lpstr>Meetings </vt:lpstr>
      <vt:lpstr>2020-2021 How My Advisory Committee Helped </vt:lpstr>
      <vt:lpstr>All-State Band Modified Format</vt:lpstr>
      <vt:lpstr>All-State Chorus and Orchestra Modifications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31</cp:revision>
  <dcterms:created xsi:type="dcterms:W3CDTF">2021-08-26T21:01:41Z</dcterms:created>
  <dcterms:modified xsi:type="dcterms:W3CDTF">2021-09-20T03:29:20Z</dcterms:modified>
</cp:coreProperties>
</file>