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2" r:id="rId9"/>
    <p:sldId id="261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8C002-9BDF-4029-87E7-D475023BED1F}" v="33" dt="2021-09-20T22:48:56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F823-48A5-43FC-BE03-E79964288B41}" type="datetimeFigureOut">
              <a:rPr lang="en-US" smtClean="0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0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2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41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865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51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604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9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23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89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2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0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2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2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8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7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1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99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nected sticks shaping polygons background">
            <a:extLst>
              <a:ext uri="{FF2B5EF4-FFF2-40B4-BE49-F238E27FC236}">
                <a16:creationId xmlns:a16="http://schemas.microsoft.com/office/drawing/2014/main" id="{424BEE65-2D76-4DFD-9B18-25122EFE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3000"/>
          </a:blip>
          <a:srcRect t="10016" b="57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3DC78-18F3-416E-A668-8FE8D907A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9723" y="1143000"/>
            <a:ext cx="12191979" cy="3546179"/>
          </a:xfrm>
        </p:spPr>
        <p:txBody>
          <a:bodyPr>
            <a:normAutofit/>
          </a:bodyPr>
          <a:lstStyle/>
          <a:p>
            <a:r>
              <a:rPr lang="en-US" sz="6000" dirty="0"/>
              <a:t>Virtual Speech and Debate, What it Provided and Where</a:t>
            </a:r>
            <a:br>
              <a:rPr lang="en-US" sz="6000" dirty="0"/>
            </a:br>
            <a:r>
              <a:rPr lang="en-US" sz="6000" dirty="0"/>
              <a:t>It is Going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6ABD8-949D-4A74-8957-4F4258C74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010912"/>
            <a:ext cx="12072256" cy="7040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Greg Cunningham – president, Massachusetts speech and debate league</a:t>
            </a:r>
          </a:p>
        </p:txBody>
      </p:sp>
    </p:spTree>
    <p:extLst>
      <p:ext uri="{BB962C8B-B14F-4D97-AF65-F5344CB8AC3E}">
        <p14:creationId xmlns:p14="http://schemas.microsoft.com/office/powerpoint/2010/main" val="422153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group of people walking down a flight of stairs&#10;&#10;Description automatically generated with medium confidence">
            <a:extLst>
              <a:ext uri="{FF2B5EF4-FFF2-40B4-BE49-F238E27FC236}">
                <a16:creationId xmlns:a16="http://schemas.microsoft.com/office/drawing/2014/main" id="{704A3F26-465B-411B-A02B-939184C88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7683"/>
          <a:stretch/>
        </p:blipFill>
        <p:spPr bwMode="auto">
          <a:xfrm>
            <a:off x="8157374" y="10"/>
            <a:ext cx="40346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74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C846E-7B8D-4A4C-B19F-786479D5F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8517"/>
            <a:ext cx="7586662" cy="977527"/>
          </a:xfrm>
        </p:spPr>
        <p:txBody>
          <a:bodyPr>
            <a:normAutofit/>
          </a:bodyPr>
          <a:lstStyle/>
          <a:p>
            <a:r>
              <a:rPr lang="en-US" dirty="0"/>
              <a:t>We are (still) all in this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29385-0E94-4D7F-8DF3-87CA8283BF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111434"/>
            <a:ext cx="7930342" cy="4572000"/>
          </a:xfrm>
        </p:spPr>
        <p:txBody>
          <a:bodyPr>
            <a:normAutofit/>
          </a:bodyPr>
          <a:lstStyle/>
          <a:p>
            <a:r>
              <a:rPr lang="en-US" sz="2800" dirty="0"/>
              <a:t>Whether online or in-person, it is always important to realize the activity helps students develop their voices</a:t>
            </a:r>
          </a:p>
          <a:p>
            <a:r>
              <a:rPr lang="en-US" sz="2800" dirty="0"/>
              <a:t>Tournaments do not have to be perfect to be good</a:t>
            </a:r>
          </a:p>
          <a:p>
            <a:r>
              <a:rPr lang="en-US" sz="2800" dirty="0"/>
              <a:t>When we put the students first, great things always happen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7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72ACF-478D-4048-ACFD-13141808FE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7002" y="1153247"/>
            <a:ext cx="5401682" cy="460675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Thank you to </a:t>
            </a:r>
            <a:r>
              <a:rPr lang="en-US" sz="3600" dirty="0" err="1"/>
              <a:t>nfhs</a:t>
            </a:r>
            <a:r>
              <a:rPr lang="en-US" sz="3600" dirty="0"/>
              <a:t> for their support (especially </a:t>
            </a:r>
            <a:r>
              <a:rPr lang="en-US" sz="3600" dirty="0" err="1"/>
              <a:t>james</a:t>
            </a:r>
            <a:r>
              <a:rPr lang="en-US" sz="3600" dirty="0"/>
              <a:t>, </a:t>
            </a:r>
            <a:r>
              <a:rPr lang="en-US" sz="3600" dirty="0" err="1"/>
              <a:t>kyle</a:t>
            </a:r>
            <a:r>
              <a:rPr lang="en-US" sz="3600" dirty="0"/>
              <a:t> and </a:t>
            </a:r>
            <a:r>
              <a:rPr lang="en-US" sz="3600" dirty="0" err="1"/>
              <a:t>jana</a:t>
            </a:r>
            <a:r>
              <a:rPr lang="en-US" sz="3600" dirty="0"/>
              <a:t>!) and for the  opportunity to share these thoughts!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7442AA-4FB6-40FA-8C75-E56F23414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92" y="1016593"/>
            <a:ext cx="4076977" cy="4743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65294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22037C-10A1-4409-B4CD-B49A418A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8643" y="1634800"/>
            <a:ext cx="6729437" cy="371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392C0-0A35-4777-84A3-6506F4CD3D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20" y="1589315"/>
            <a:ext cx="4948284" cy="495280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First national tournament to move online – Toc (April 16-20)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First major use of </a:t>
            </a:r>
            <a:r>
              <a:rPr lang="en-US" sz="2000" dirty="0" err="1"/>
              <a:t>classrooms.cloud</a:t>
            </a:r>
            <a:r>
              <a:rPr lang="en-US" sz="2000" dirty="0"/>
              <a:t>/zoom (combined synchronous/ asynchronous)</a:t>
            </a:r>
          </a:p>
          <a:p>
            <a:pPr>
              <a:lnSpc>
                <a:spcPct val="110000"/>
              </a:lnSpc>
            </a:pPr>
            <a:r>
              <a:rPr lang="en-US" sz="2400" dirty="0" err="1"/>
              <a:t>Msdl</a:t>
            </a:r>
            <a:r>
              <a:rPr lang="en-US" sz="2400" dirty="0"/>
              <a:t> 2020 state speech and debate finals held online (may 23-24)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Zoom and First use of </a:t>
            </a:r>
            <a:r>
              <a:rPr lang="en-US" sz="2000" dirty="0" err="1"/>
              <a:t>nsda</a:t>
            </a:r>
            <a:r>
              <a:rPr lang="en-US" sz="2000" dirty="0"/>
              <a:t> campus (synchronous)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C1EF-21C3-4118-941D-CE125D40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057" y="195943"/>
            <a:ext cx="9089572" cy="1197429"/>
          </a:xfrm>
        </p:spPr>
        <p:txBody>
          <a:bodyPr>
            <a:normAutofit/>
          </a:bodyPr>
          <a:lstStyle/>
          <a:p>
            <a:r>
              <a:rPr lang="en-US" sz="2800" dirty="0"/>
              <a:t>Online tournaments – how did we get here</a:t>
            </a:r>
          </a:p>
        </p:txBody>
      </p:sp>
    </p:spTree>
    <p:extLst>
      <p:ext uri="{BB962C8B-B14F-4D97-AF65-F5344CB8AC3E}">
        <p14:creationId xmlns:p14="http://schemas.microsoft.com/office/powerpoint/2010/main" val="377006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A5D1BED-69A3-4A75-A8F9-4FA71D1BB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06"/>
          <a:stretch/>
        </p:blipFill>
        <p:spPr bwMode="auto">
          <a:xfrm>
            <a:off x="6607629" y="1403763"/>
            <a:ext cx="4932688" cy="45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74A8E-A155-4B5C-9D13-58A415084A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513114"/>
            <a:ext cx="5453743" cy="507274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Our students are resilient!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Debate and non-dramatic 	speech events work online</a:t>
            </a: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Dramatic events, especially duo, 	did not always translate 	well to the screen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In-person still works best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Some equity issues were 	resolved when travel was 	not necessary, but other new 	equity issues emerged in 	terms of technology access.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67C20-15EF-400A-AE13-B5F887E9D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40831"/>
            <a:ext cx="4670598" cy="87228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did we learn</a:t>
            </a:r>
          </a:p>
        </p:txBody>
      </p:sp>
    </p:spTree>
    <p:extLst>
      <p:ext uri="{BB962C8B-B14F-4D97-AF65-F5344CB8AC3E}">
        <p14:creationId xmlns:p14="http://schemas.microsoft.com/office/powerpoint/2010/main" val="138517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28B170-B7BC-4BDA-AF69-28A89C4F8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1E8C82-833C-4573-807A-A01BED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639BB-5EBE-4D49-BA00-44F3A57E4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440950"/>
            <a:ext cx="6564205" cy="855460"/>
          </a:xfrm>
        </p:spPr>
        <p:txBody>
          <a:bodyPr>
            <a:normAutofit/>
          </a:bodyPr>
          <a:lstStyle/>
          <a:p>
            <a:r>
              <a:rPr lang="en-US" dirty="0"/>
              <a:t>What did we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80519-D138-4AA6-9E26-6CE42B5E8E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857" y="1554104"/>
            <a:ext cx="8728363" cy="4771881"/>
          </a:xfrm>
        </p:spPr>
        <p:txBody>
          <a:bodyPr>
            <a:norm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Some rules are much harder to enforce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Congress needs to be in small groups (up to 12 	students)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Flighting is really hard - schedules and judge quotas 	need to be adjusted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LiveDocs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or live updates are really helpful and are 	something to keep even when we return in-person.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It is harder for an audience to watch rounds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tournaments need schedules for all time zones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Delivery of trophies is </a:t>
            </a: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hard!</a:t>
            </a:r>
            <a:endParaRPr lang="en-US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345032-0CAF-4A57-B863-54C00A517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8" b="11555"/>
          <a:stretch/>
        </p:blipFill>
        <p:spPr>
          <a:xfrm>
            <a:off x="9002683" y="532015"/>
            <a:ext cx="2685303" cy="51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9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9EE5EE-46D6-40D3-9237-D8A94330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8643" y="1009068"/>
            <a:ext cx="6299887" cy="47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0E374F5-52B2-4260-8B1C-54237931F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3FFFC-F1F6-486C-9826-C6F053F9AA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6823" y="2367092"/>
            <a:ext cx="4839001" cy="430802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In-person tournaments work 	best and allow for 	interaction and 	socialization from which 	our students thrive</a:t>
            </a:r>
          </a:p>
          <a:p>
            <a:r>
              <a:rPr lang="en-US" sz="2400" dirty="0"/>
              <a:t>Online tournaments and the 	invention of online 	platforms saved our 	activity during the 	pandemic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9E320-05CE-44FD-B986-4DF73E0D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30" y="640831"/>
            <a:ext cx="4447460" cy="1573863"/>
          </a:xfrm>
        </p:spPr>
        <p:txBody>
          <a:bodyPr>
            <a:normAutofit/>
          </a:bodyPr>
          <a:lstStyle/>
          <a:p>
            <a:r>
              <a:rPr lang="en-US" dirty="0"/>
              <a:t>Conclusion – what did we learn</a:t>
            </a:r>
          </a:p>
        </p:txBody>
      </p:sp>
    </p:spTree>
    <p:extLst>
      <p:ext uri="{BB962C8B-B14F-4D97-AF65-F5344CB8AC3E}">
        <p14:creationId xmlns:p14="http://schemas.microsoft.com/office/powerpoint/2010/main" val="208762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1A16-AF43-4B9D-A8AB-82FFDC91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Where are we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8437E-02D3-4FD2-841B-C0C231C4E1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3825" y="1879414"/>
            <a:ext cx="6536575" cy="461282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Many leagues have returned or plan to return to in-person tournaments this year</a:t>
            </a:r>
          </a:p>
          <a:p>
            <a:pPr>
              <a:lnSpc>
                <a:spcPct val="110000"/>
              </a:lnSpc>
            </a:pPr>
            <a:r>
              <a:rPr lang="en-US" dirty="0"/>
              <a:t>Some leagues have begun the year online and hope to move to in-person at some point during the season</a:t>
            </a:r>
          </a:p>
          <a:p>
            <a:pPr>
              <a:lnSpc>
                <a:spcPct val="110000"/>
              </a:lnSpc>
            </a:pPr>
            <a:r>
              <a:rPr lang="en-US" dirty="0"/>
              <a:t>For last two weekends in September, 48 of 72 tournaments listed on tabroom.com are being held online (about 2/3)</a:t>
            </a:r>
          </a:p>
          <a:p>
            <a:pPr>
              <a:lnSpc>
                <a:spcPct val="110000"/>
              </a:lnSpc>
            </a:pPr>
            <a:r>
              <a:rPr lang="en-US" dirty="0" err="1"/>
              <a:t>Glenbrooks</a:t>
            </a:r>
            <a:r>
              <a:rPr lang="en-US" dirty="0"/>
              <a:t>, </a:t>
            </a:r>
            <a:r>
              <a:rPr lang="en-US" dirty="0" err="1"/>
              <a:t>emory</a:t>
            </a:r>
            <a:r>
              <a:rPr lang="en-US" dirty="0"/>
              <a:t>, </a:t>
            </a:r>
            <a:r>
              <a:rPr lang="en-US" dirty="0" err="1"/>
              <a:t>villiger</a:t>
            </a:r>
            <a:r>
              <a:rPr lang="en-US" dirty="0"/>
              <a:t> tournaments have all announced they will be held online</a:t>
            </a:r>
          </a:p>
        </p:txBody>
      </p:sp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1CE4714E-F3F9-4F71-B664-B4545BC20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7" r="25252" b="4670"/>
          <a:stretch/>
        </p:blipFill>
        <p:spPr>
          <a:xfrm>
            <a:off x="7370064" y="1879414"/>
            <a:ext cx="4668590" cy="342410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226691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5552-B7DB-4B05-8369-46980B56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Where do we go from here:</a:t>
            </a:r>
            <a:br>
              <a:rPr lang="en-US" dirty="0"/>
            </a:br>
            <a:r>
              <a:rPr lang="en-US" dirty="0"/>
              <a:t>online tournaments continue</a:t>
            </a:r>
          </a:p>
        </p:txBody>
      </p:sp>
      <p:pic>
        <p:nvPicPr>
          <p:cNvPr id="3074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0B426CA4-BB85-4CCF-B2BE-DB68DE5DE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3" r="3989" b="1"/>
          <a:stretch/>
        </p:blipFill>
        <p:spPr bwMode="auto">
          <a:xfrm>
            <a:off x="913774" y="2505456"/>
            <a:ext cx="3494466" cy="2935224"/>
          </a:xfrm>
          <a:prstGeom prst="roundRect">
            <a:avLst>
              <a:gd name="adj" fmla="val 530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53D08-FC45-4A51-94D6-BA2B145D6B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4302" y="2214694"/>
            <a:ext cx="7515921" cy="4024789"/>
          </a:xfrm>
        </p:spPr>
        <p:txBody>
          <a:bodyPr>
            <a:normAutofit/>
          </a:bodyPr>
          <a:lstStyle/>
          <a:p>
            <a:r>
              <a:rPr lang="en-US" dirty="0"/>
              <a:t>Seek ways to increase equity so all students may participate</a:t>
            </a:r>
          </a:p>
          <a:p>
            <a:r>
              <a:rPr lang="en-US" dirty="0"/>
              <a:t>Adjust rules as necessary and update judge handbooks and training with online specific information</a:t>
            </a:r>
          </a:p>
          <a:p>
            <a:r>
              <a:rPr lang="en-US" dirty="0"/>
              <a:t>Allow students to compete from schools rather than homes</a:t>
            </a:r>
          </a:p>
          <a:p>
            <a:r>
              <a:rPr lang="en-US" dirty="0"/>
              <a:t>Find more ways to make viewing rounds accessible to a wider audience</a:t>
            </a:r>
          </a:p>
          <a:p>
            <a:r>
              <a:rPr lang="en-US" dirty="0"/>
              <a:t>Figure out a way to effectively deliver awards (please!)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larm clock sleeping in bed">
            <a:extLst>
              <a:ext uri="{FF2B5EF4-FFF2-40B4-BE49-F238E27FC236}">
                <a16:creationId xmlns:a16="http://schemas.microsoft.com/office/drawing/2014/main" id="{286A326D-2066-4E9A-AFFF-D549462B8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534" y="2432655"/>
            <a:ext cx="4770219" cy="3184121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8E5DF9-2C8C-4BA1-9980-8628EF7F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Where do we go from here – the after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074B3-C12B-4AAF-9C93-84DAC7BD4C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513" y="1850571"/>
            <a:ext cx="6487887" cy="4767943"/>
          </a:xfrm>
        </p:spPr>
        <p:txBody>
          <a:bodyPr>
            <a:normAutofit lnSpcReduction="10000"/>
          </a:bodyPr>
          <a:lstStyle/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Virtual sessions for Judge Training 	and/or Student orientation, 	Especially at the start of the 	competition year.</a:t>
            </a: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hybrid tournaments be expanded in high-	traffic-trouble areas. Possibly hold 	Friday night competition	online and 	Saturday competition in person.</a:t>
            </a: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do we get judges out of bed and 	into a building again?!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990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8910-38A2-4499-AF32-27259FA2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>
            <a:normAutofit/>
          </a:bodyPr>
          <a:lstStyle/>
          <a:p>
            <a:r>
              <a:rPr lang="en-US" dirty="0"/>
              <a:t>Where do we go from here – the after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DFCE8-A946-4A5E-88DA-B187AADBA4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7714" y="1807030"/>
            <a:ext cx="6792686" cy="493459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Can some tournaments (especially those lacking competition space) be hybrid? (Some events in person, some events online)?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Would a round work if some were in person and some online?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Can we eliminate the use of paper in some events and use electronic documents instead (Radio and </a:t>
            </a:r>
            <a:r>
              <a:rPr lang="en-US" sz="2400" dirty="0" err="1"/>
              <a:t>Extemp</a:t>
            </a:r>
            <a:r>
              <a:rPr lang="en-US" sz="2400" dirty="0"/>
              <a:t>)?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When inclement weather would normally force the postponement or cancellation of an in-person tournament, could it be moved online?</a:t>
            </a:r>
          </a:p>
          <a:p>
            <a:pPr>
              <a:lnSpc>
                <a:spcPct val="110000"/>
              </a:lnSpc>
            </a:pPr>
            <a:endParaRPr lang="en-US" sz="1900" dirty="0"/>
          </a:p>
        </p:txBody>
      </p:sp>
      <p:pic>
        <p:nvPicPr>
          <p:cNvPr id="11" name="Picture 10" descr="Person working with laptop and notepad">
            <a:extLst>
              <a:ext uri="{FF2B5EF4-FFF2-40B4-BE49-F238E27FC236}">
                <a16:creationId xmlns:a16="http://schemas.microsoft.com/office/drawing/2014/main" id="{B67D4785-30B0-4C89-A299-A45C4CD44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r="12680" b="-3"/>
          <a:stretch/>
        </p:blipFill>
        <p:spPr>
          <a:xfrm>
            <a:off x="7370064" y="1957333"/>
            <a:ext cx="4147022" cy="3483347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248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2311</TotalTime>
  <Words>643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Tw Cen MT</vt:lpstr>
      <vt:lpstr>Wingdings</vt:lpstr>
      <vt:lpstr>Droplet</vt:lpstr>
      <vt:lpstr>Virtual Speech and Debate, What it Provided and Where It is Going</vt:lpstr>
      <vt:lpstr>Online tournaments – how did we get here</vt:lpstr>
      <vt:lpstr>What did we learn</vt:lpstr>
      <vt:lpstr>What did we learn</vt:lpstr>
      <vt:lpstr>Conclusion – what did we learn</vt:lpstr>
      <vt:lpstr>Where are we</vt:lpstr>
      <vt:lpstr>Where do we go from here: online tournaments continue</vt:lpstr>
      <vt:lpstr>Where do we go from here – the after times</vt:lpstr>
      <vt:lpstr>Where do we go from here – the after times</vt:lpstr>
      <vt:lpstr>We are (still) all in this together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tournaments: what HAVE WE LEARNED AND WHERE DO WE GO FROM HERE?</dc:title>
  <dc:creator>Greg Cunningham</dc:creator>
  <cp:lastModifiedBy>Greg Cunningham</cp:lastModifiedBy>
  <cp:revision>2</cp:revision>
  <dcterms:created xsi:type="dcterms:W3CDTF">2021-09-20T01:27:54Z</dcterms:created>
  <dcterms:modified xsi:type="dcterms:W3CDTF">2021-09-21T16:01:41Z</dcterms:modified>
</cp:coreProperties>
</file>