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60" r:id="rId4"/>
    <p:sldId id="261" r:id="rId5"/>
    <p:sldId id="262" r:id="rId6"/>
    <p:sldId id="268" r:id="rId7"/>
    <p:sldId id="263" r:id="rId8"/>
    <p:sldId id="264" r:id="rId9"/>
    <p:sldId id="265" r:id="rId10"/>
    <p:sldId id="266" r:id="rId11"/>
    <p:sldId id="267" r:id="rId12"/>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5B"/>
    <a:srgbClr val="D500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94660"/>
  </p:normalViewPr>
  <p:slideViewPr>
    <p:cSldViewPr snapToGrid="0">
      <p:cViewPr varScale="1">
        <p:scale>
          <a:sx n="127" d="100"/>
          <a:sy n="127" d="100"/>
        </p:scale>
        <p:origin x="288" y="176"/>
      </p:cViewPr>
      <p:guideLst>
        <p:guide orient="horz" pos="2160"/>
        <p:guide pos="3840"/>
      </p:guideLst>
    </p:cSldViewPr>
  </p:slideViewPr>
  <p:notesTextViewPr>
    <p:cViewPr>
      <p:scale>
        <a:sx n="100" d="100"/>
        <a:sy n="100" d="100"/>
      </p:scale>
      <p:origin x="0" y="0"/>
    </p:cViewPr>
  </p:notesTextViewPr>
  <p:notesViewPr>
    <p:cSldViewPr snapToGrid="0">
      <p:cViewPr varScale="1">
        <p:scale>
          <a:sx n="83" d="100"/>
          <a:sy n="83" d="100"/>
        </p:scale>
        <p:origin x="381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0D38392C-5B1B-4091-92F5-0AF516E230C0}" type="datetimeFigureOut">
              <a:rPr lang="en-US"/>
              <a:pPr>
                <a:defRPr/>
              </a:pPr>
              <a:t>6/14/22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26BD201C-12E2-4DBB-9A5B-6B389EAEBA6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FAC896CC-00FF-4966-96CE-D3E3C41D982D}" type="datetimeFigureOut">
              <a:rPr lang="en-US"/>
              <a:pPr>
                <a:defRPr/>
              </a:pPr>
              <a:t>6/14/22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8B4E09B2-6408-441F-BB3F-D03E0D1A73E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p:cNvPicPr>
            <a:picLocks noChangeAspect="1"/>
          </p:cNvPicPr>
          <p:nvPr userDrawn="1"/>
        </p:nvPicPr>
        <p:blipFill rotWithShape="1">
          <a:blip r:embed="rId2" cstate="print"/>
          <a:srcRect t="1465" b="23846"/>
          <a:stretch/>
        </p:blipFill>
        <p:spPr bwMode="auto">
          <a:xfrm>
            <a:off x="0" y="-1"/>
            <a:ext cx="12192000" cy="4416425"/>
          </a:xfrm>
          <a:prstGeom prst="rect">
            <a:avLst/>
          </a:prstGeom>
          <a:noFill/>
          <a:ln w="9525">
            <a:noFill/>
            <a:miter lim="800000"/>
            <a:headEnd/>
            <a:tailEnd/>
          </a:ln>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9" name="TextBox 8"/>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2" name="Picture 11" descr="A picture containing vector graphics&#10;&#10;Description automatically generated">
            <a:extLst>
              <a:ext uri="{FF2B5EF4-FFF2-40B4-BE49-F238E27FC236}">
                <a16:creationId xmlns:a16="http://schemas.microsoft.com/office/drawing/2014/main" id="{A923E497-8267-4CFA-A22A-57165CF459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798" y="5183979"/>
            <a:ext cx="1235909" cy="144275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757713DC-30C4-4EB6-933B-B35831C7F715}" type="datetimeFigureOut">
              <a:rPr lang="en-US"/>
              <a:pPr>
                <a:defRPr/>
              </a:pPr>
              <a:t>6/14/22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431FA01-9D33-4534-80B3-5D3504E709E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Box 9">
            <a:extLst>
              <a:ext uri="{FF2B5EF4-FFF2-40B4-BE49-F238E27FC236}">
                <a16:creationId xmlns:a16="http://schemas.microsoft.com/office/drawing/2014/main" id="{20E7DAFF-18A1-43A8-B015-E70E6D39270B}"/>
              </a:ext>
            </a:extLst>
          </p:cNvPr>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pic>
        <p:nvPicPr>
          <p:cNvPr id="13" name="Picture 12" descr="A picture containing vector graphics&#10;&#10;Description automatically generated">
            <a:extLst>
              <a:ext uri="{FF2B5EF4-FFF2-40B4-BE49-F238E27FC236}">
                <a16:creationId xmlns:a16="http://schemas.microsoft.com/office/drawing/2014/main" id="{FA5DAA2C-5AE1-49C9-9B6D-8287738C73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798" y="5183979"/>
            <a:ext cx="1235909" cy="144275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D58DB-0473-49E7-8FCF-E3C60A592785}" type="datetimeFigureOut">
              <a:rPr lang="en-US"/>
              <a:pPr>
                <a:defRPr/>
              </a:pPr>
              <a:t>6/14/22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www.nfhs.org</a:t>
            </a:r>
          </a:p>
        </p:txBody>
      </p:sp>
      <p:sp>
        <p:nvSpPr>
          <p:cNvPr id="6" name="Slide Number Placeholder 5"/>
          <p:cNvSpPr>
            <a:spLocks noGrp="1"/>
          </p:cNvSpPr>
          <p:nvPr>
            <p:ph type="sldNum" sz="quarter" idx="12"/>
          </p:nvPr>
        </p:nvSpPr>
        <p:spPr/>
        <p:txBody>
          <a:bodyPr/>
          <a:lstStyle>
            <a:lvl1pPr>
              <a:defRPr/>
            </a:lvl1pPr>
          </a:lstStyle>
          <a:p>
            <a:pPr>
              <a:defRPr/>
            </a:pPr>
            <a:fld id="{7E1C6EB7-24C7-4ADB-A469-6D576C7B840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A574E5-FD7F-4BE5-A52F-7CC3448DC73D}" type="datetimeFigureOut">
              <a:rPr lang="en-US"/>
              <a:pPr>
                <a:defRPr/>
              </a:pPr>
              <a:t>6/14/22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F215D8C-5BF0-4062-847A-4E374A8FC26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F217758-ACCC-4E26-AC66-857E65430FDE}" type="datetimeFigureOut">
              <a:rPr lang="en-US"/>
              <a:pPr>
                <a:defRPr/>
              </a:pPr>
              <a:t>6/14/22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E0A71D9-E60A-4956-946F-F01E7608B95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314A39-A647-43F0-BD87-446DC46F0454}" type="datetimeFigureOut">
              <a:rPr lang="en-US"/>
              <a:pPr>
                <a:defRPr/>
              </a:pPr>
              <a:t>6/14/22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C53ED8F9-E0FA-433A-A2CD-F6F13C2907A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FCCA03E-429E-4287-B460-5A3D2507CEB5}" type="datetimeFigureOut">
              <a:rPr lang="en-US"/>
              <a:pPr>
                <a:defRPr/>
              </a:pPr>
              <a:t>6/14/22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4E5A0F9E-214F-4EC5-88BA-BF682F9F162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A596BE-6D36-4222-847D-ED1890045996}" type="datetimeFigureOut">
              <a:rPr lang="en-US"/>
              <a:pPr>
                <a:defRPr/>
              </a:pPr>
              <a:t>6/14/22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B9FA9DB-E291-4943-BA24-3492DBA589A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5" name="Rectangle 4"/>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descr="A picture containing text&#10;&#10;Description automatically generated">
            <a:extLst>
              <a:ext uri="{FF2B5EF4-FFF2-40B4-BE49-F238E27FC236}">
                <a16:creationId xmlns:a16="http://schemas.microsoft.com/office/drawing/2014/main" id="{4EADF041-D3E6-4D5D-A3BD-AE5CD7B061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0354" y="4851985"/>
            <a:ext cx="1260256" cy="147117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p:cNvSpPr>
            <a:spLocks noGrp="1"/>
          </p:cNvSpPr>
          <p:nvPr>
            <p:ph type="title"/>
          </p:nvPr>
        </p:nvSpPr>
        <p:spPr bwMode="auto">
          <a:xfrm>
            <a:off x="1940985"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1940985" y="1989139"/>
            <a:ext cx="10026649"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06819" y="6516688"/>
            <a:ext cx="28448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095B79-01CE-4ED0-989F-2DE6BB02611A}" type="datetimeFigureOut">
              <a:rPr lang="en-US"/>
              <a:pPr>
                <a:defRPr/>
              </a:pPr>
              <a:t>6/14/22</a:t>
            </a:fld>
            <a:endParaRPr lang="en-US" dirty="0"/>
          </a:p>
        </p:txBody>
      </p:sp>
      <p:sp>
        <p:nvSpPr>
          <p:cNvPr id="5" name="Footer Placeholder 4"/>
          <p:cNvSpPr>
            <a:spLocks noGrp="1"/>
          </p:cNvSpPr>
          <p:nvPr>
            <p:ph type="ftr" sz="quarter" idx="3"/>
          </p:nvPr>
        </p:nvSpPr>
        <p:spPr>
          <a:xfrm>
            <a:off x="9997018" y="6524624"/>
            <a:ext cx="1991783" cy="29527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r>
              <a:rPr lang="en-US" dirty="0"/>
              <a:t>www.nfhs.org</a:t>
            </a:r>
          </a:p>
        </p:txBody>
      </p:sp>
      <p:sp>
        <p:nvSpPr>
          <p:cNvPr id="6" name="Slide Number Placeholder 5"/>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EB5F1B-DC25-41F9-B0A8-DDD82FCDFBFF}" type="slidenum">
              <a:rPr lang="en-US"/>
              <a:pPr>
                <a:defRPr/>
              </a:pPr>
              <a:t>‹#›</a:t>
            </a:fld>
            <a:endParaRPr lang="en-US" dirty="0"/>
          </a:p>
        </p:txBody>
      </p:sp>
      <p:sp>
        <p:nvSpPr>
          <p:cNvPr id="7" name="Rectangle 6"/>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74185" y="0"/>
            <a:ext cx="4023783"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p:cNvGrpSpPr>
            <a:grpSpLocks/>
          </p:cNvGrpSpPr>
          <p:nvPr/>
        </p:nvGrpSpPr>
        <p:grpSpPr bwMode="auto">
          <a:xfrm>
            <a:off x="670984" y="855664"/>
            <a:ext cx="1132416" cy="650875"/>
            <a:chOff x="502921" y="856420"/>
            <a:chExt cx="850391" cy="649605"/>
          </a:xfrm>
          <a:solidFill>
            <a:srgbClr val="00205B"/>
          </a:solidFill>
        </p:grpSpPr>
        <p:sp>
          <p:nvSpPr>
            <p:cNvPr id="19" name="Freeform 18"/>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3" name="Picture 12" descr="A picture containing vector graphics&#10;&#10;Description automatically generated">
            <a:extLst>
              <a:ext uri="{FF2B5EF4-FFF2-40B4-BE49-F238E27FC236}">
                <a16:creationId xmlns:a16="http://schemas.microsoft.com/office/drawing/2014/main" id="{32A48D90-DD2B-46BD-B85A-7510DDBBAC4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46242" y="5749230"/>
            <a:ext cx="813855" cy="950065"/>
          </a:xfrm>
          <a:prstGeom prst="rect">
            <a:avLst/>
          </a:prstGeom>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89"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3413FD-DF9A-4337-BE3E-0615F0C9F453}"/>
              </a:ext>
            </a:extLst>
          </p:cNvPr>
          <p:cNvSpPr>
            <a:spLocks noGrp="1"/>
          </p:cNvSpPr>
          <p:nvPr>
            <p:ph type="ctrTitle"/>
          </p:nvPr>
        </p:nvSpPr>
        <p:spPr/>
        <p:txBody>
          <a:bodyPr/>
          <a:lstStyle/>
          <a:p>
            <a:r>
              <a:rPr lang="en-US" dirty="0"/>
              <a:t>COUNTERPLANS IN POLICY DEBATE</a:t>
            </a:r>
          </a:p>
        </p:txBody>
      </p:sp>
      <p:sp>
        <p:nvSpPr>
          <p:cNvPr id="5" name="Subtitle 4">
            <a:extLst>
              <a:ext uri="{FF2B5EF4-FFF2-40B4-BE49-F238E27FC236}">
                <a16:creationId xmlns:a16="http://schemas.microsoft.com/office/drawing/2014/main" id="{C8A2ABF7-6139-4776-8075-C34E0EA3679B}"/>
              </a:ext>
            </a:extLst>
          </p:cNvPr>
          <p:cNvSpPr>
            <a:spLocks noGrp="1"/>
          </p:cNvSpPr>
          <p:nvPr>
            <p:ph type="subTitle" idx="1"/>
          </p:nvPr>
        </p:nvSpPr>
        <p:spPr/>
        <p:txBody>
          <a:bodyPr/>
          <a:lstStyle/>
          <a:p>
            <a:r>
              <a:rPr lang="en-US" sz="2800" dirty="0"/>
              <a:t>An Introduction to Counterplans on the NATO/Emerging Technologies Topic by Rich Edwards, Baylor University</a:t>
            </a:r>
          </a:p>
          <a:p>
            <a:endParaRPr lang="en-US" dirty="0"/>
          </a:p>
        </p:txBody>
      </p:sp>
      <p:pic>
        <p:nvPicPr>
          <p:cNvPr id="1026" name="Picture 2" descr="Thomas A. Edison Quote: “There is a better way for everything. Find it.”">
            <a:extLst>
              <a:ext uri="{FF2B5EF4-FFF2-40B4-BE49-F238E27FC236}">
                <a16:creationId xmlns:a16="http://schemas.microsoft.com/office/drawing/2014/main" id="{F66ACA69-2FEF-BEEC-BC0B-5229B7C9F0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592" b="28205"/>
          <a:stretch/>
        </p:blipFill>
        <p:spPr bwMode="auto">
          <a:xfrm>
            <a:off x="0" y="-29563"/>
            <a:ext cx="12192000" cy="285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543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4400" dirty="0"/>
              <a:t>Permutations</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499017" y="1989139"/>
            <a:ext cx="10468618" cy="4338637"/>
          </a:xfrm>
        </p:spPr>
        <p:txBody>
          <a:bodyPr/>
          <a:lstStyle/>
          <a:p>
            <a:pPr marL="9525" indent="0" defTabSz="457200">
              <a:lnSpc>
                <a:spcPct val="90000"/>
              </a:lnSpc>
              <a:spcBef>
                <a:spcPct val="45000"/>
              </a:spcBef>
              <a:buFontTx/>
              <a:buNone/>
            </a:pPr>
            <a:r>
              <a:rPr lang="en-US" sz="2400" dirty="0">
                <a:latin typeface="Arial" panose="020B0604020202020204" pitchFamily="34" charset="0"/>
                <a:ea typeface="Calibri" charset="0"/>
                <a:cs typeface="Arial" panose="020B0604020202020204" pitchFamily="34" charset="0"/>
              </a:rPr>
              <a:t>A permutation is an argument offered by the affirmative to demonstrate the non-competitiveness of a counterplan; it suggests a specific way that the plan and counterplan can be desirably combined in order to avoid the negative disadvantage(s).</a:t>
            </a:r>
          </a:p>
          <a:p>
            <a:pPr marL="9525" indent="0" defTabSz="457200">
              <a:lnSpc>
                <a:spcPct val="90000"/>
              </a:lnSpc>
              <a:spcBef>
                <a:spcPct val="45000"/>
              </a:spcBef>
              <a:buFontTx/>
              <a:buNone/>
            </a:pPr>
            <a:r>
              <a:rPr lang="en-US" sz="2400" dirty="0">
                <a:latin typeface="Arial" panose="020B0604020202020204" pitchFamily="34" charset="0"/>
                <a:ea typeface="Calibri" charset="0"/>
                <a:cs typeface="Arial" panose="020B0604020202020204" pitchFamily="34" charset="0"/>
              </a:rPr>
              <a:t>Consider the following example: The affirmative plan calls for fully funding the Apollo Program of Biodefense. The affirmative permutation claims that the plan and counterplan can be desirably combined: Supporting BOTH the Apollo Program and CEPI would be an even more optimal solution. The threat from future pandemics means that we need an “all hands on deck” solution, so supporting both systems would be best.</a:t>
            </a:r>
          </a:p>
          <a:p>
            <a:pPr marL="0" indent="0">
              <a:buNone/>
            </a:pPr>
            <a:endParaRPr lang="en-US" dirty="0"/>
          </a:p>
        </p:txBody>
      </p:sp>
    </p:spTree>
    <p:extLst>
      <p:ext uri="{BB962C8B-B14F-4D97-AF65-F5344CB8AC3E}">
        <p14:creationId xmlns:p14="http://schemas.microsoft.com/office/powerpoint/2010/main" val="42166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3413FD-DF9A-4337-BE3E-0615F0C9F453}"/>
              </a:ext>
            </a:extLst>
          </p:cNvPr>
          <p:cNvSpPr>
            <a:spLocks noGrp="1"/>
          </p:cNvSpPr>
          <p:nvPr>
            <p:ph type="ctrTitle"/>
          </p:nvPr>
        </p:nvSpPr>
        <p:spPr/>
        <p:txBody>
          <a:bodyPr/>
          <a:lstStyle/>
          <a:p>
            <a:r>
              <a:rPr lang="en-US" dirty="0"/>
              <a:t>COUNTERPLANS IN POLICY DEBATE</a:t>
            </a:r>
          </a:p>
        </p:txBody>
      </p:sp>
      <p:sp>
        <p:nvSpPr>
          <p:cNvPr id="5" name="Subtitle 4">
            <a:extLst>
              <a:ext uri="{FF2B5EF4-FFF2-40B4-BE49-F238E27FC236}">
                <a16:creationId xmlns:a16="http://schemas.microsoft.com/office/drawing/2014/main" id="{C8A2ABF7-6139-4776-8075-C34E0EA3679B}"/>
              </a:ext>
            </a:extLst>
          </p:cNvPr>
          <p:cNvSpPr>
            <a:spLocks noGrp="1"/>
          </p:cNvSpPr>
          <p:nvPr>
            <p:ph type="subTitle" idx="1"/>
          </p:nvPr>
        </p:nvSpPr>
        <p:spPr/>
        <p:txBody>
          <a:bodyPr/>
          <a:lstStyle/>
          <a:p>
            <a:r>
              <a:rPr lang="en-US" sz="2800" dirty="0"/>
              <a:t>An Introduction to Counterplans on the NATO/Emerging Technologies Topic by Rich Edwards, Baylor University</a:t>
            </a:r>
          </a:p>
          <a:p>
            <a:endParaRPr lang="en-US" dirty="0"/>
          </a:p>
        </p:txBody>
      </p:sp>
      <p:pic>
        <p:nvPicPr>
          <p:cNvPr id="1026" name="Picture 2" descr="Thomas A. Edison Quote: “There is a better way for everything. Find it.”">
            <a:extLst>
              <a:ext uri="{FF2B5EF4-FFF2-40B4-BE49-F238E27FC236}">
                <a16:creationId xmlns:a16="http://schemas.microsoft.com/office/drawing/2014/main" id="{F66ACA69-2FEF-BEEC-BC0B-5229B7C9F0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592" b="28205"/>
          <a:stretch/>
        </p:blipFill>
        <p:spPr bwMode="auto">
          <a:xfrm>
            <a:off x="0" y="-29563"/>
            <a:ext cx="12192000" cy="285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552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4400" dirty="0"/>
              <a:t>what is a counterplan?</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p:txBody>
          <a:bodyPr/>
          <a:lstStyle/>
          <a:p>
            <a:r>
              <a:rPr lang="en-US" sz="2800" dirty="0">
                <a:latin typeface="Arial" panose="020B0604020202020204" pitchFamily="34" charset="0"/>
                <a:ea typeface="Calibri" charset="0"/>
                <a:cs typeface="Arial" panose="020B0604020202020204" pitchFamily="34" charset="0"/>
              </a:rPr>
              <a:t>A counterplan is a policy defended by the negative team which competes with the affirmative plan and is, on balance, more beneficial than the affirmative plan.</a:t>
            </a:r>
          </a:p>
          <a:p>
            <a:pPr marL="0" indent="0">
              <a:buNone/>
            </a:pPr>
            <a:endParaRPr lang="en-US" dirty="0"/>
          </a:p>
        </p:txBody>
      </p:sp>
    </p:spTree>
    <p:extLst>
      <p:ext uri="{BB962C8B-B14F-4D97-AF65-F5344CB8AC3E}">
        <p14:creationId xmlns:p14="http://schemas.microsoft.com/office/powerpoint/2010/main" val="1597849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4400" dirty="0"/>
              <a:t>responsibilities of the counterplan</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p:txBody>
          <a:bodyPr/>
          <a:lstStyle/>
          <a:p>
            <a:pPr marL="635000" indent="-357188" defTabSz="457200">
              <a:spcBef>
                <a:spcPts val="1680"/>
              </a:spcBef>
              <a:buFontTx/>
              <a:buNone/>
            </a:pPr>
            <a:r>
              <a:rPr lang="en-US" sz="2800" dirty="0">
                <a:solidFill>
                  <a:srgbClr val="FF0000"/>
                </a:solidFill>
                <a:latin typeface="Arial" panose="020B0604020202020204" pitchFamily="34" charset="0"/>
                <a:ea typeface="Calibri" charset="0"/>
                <a:cs typeface="Arial" panose="020B0604020202020204" pitchFamily="34" charset="0"/>
              </a:rPr>
              <a:t>Specificity:</a:t>
            </a:r>
            <a:r>
              <a:rPr lang="en-US" sz="2800" dirty="0">
                <a:latin typeface="Arial" panose="020B0604020202020204" pitchFamily="34" charset="0"/>
                <a:ea typeface="Calibri" charset="0"/>
                <a:cs typeface="Arial" panose="020B0604020202020204" pitchFamily="34" charset="0"/>
              </a:rPr>
              <a:t> The counterplan text must be explicit</a:t>
            </a:r>
          </a:p>
          <a:p>
            <a:pPr marL="635000" indent="-357188" defTabSz="457200">
              <a:spcBef>
                <a:spcPts val="1680"/>
              </a:spcBef>
              <a:buFontTx/>
              <a:buNone/>
            </a:pPr>
            <a:r>
              <a:rPr lang="en-US" sz="2800" dirty="0" err="1">
                <a:solidFill>
                  <a:srgbClr val="FF0000"/>
                </a:solidFill>
                <a:latin typeface="Arial" panose="020B0604020202020204" pitchFamily="34" charset="0"/>
                <a:ea typeface="Calibri" charset="0"/>
                <a:cs typeface="Arial" panose="020B0604020202020204" pitchFamily="34" charset="0"/>
              </a:rPr>
              <a:t>Nontopicality</a:t>
            </a:r>
            <a:r>
              <a:rPr lang="en-US" sz="2800" dirty="0">
                <a:solidFill>
                  <a:srgbClr val="FF0000"/>
                </a:solidFill>
                <a:latin typeface="Arial" panose="020B0604020202020204" pitchFamily="34" charset="0"/>
                <a:ea typeface="Calibri" charset="0"/>
                <a:cs typeface="Arial" panose="020B0604020202020204" pitchFamily="34" charset="0"/>
              </a:rPr>
              <a:t>:</a:t>
            </a:r>
            <a:r>
              <a:rPr lang="en-US" sz="2800" dirty="0">
                <a:latin typeface="Arial" panose="020B0604020202020204" pitchFamily="34" charset="0"/>
                <a:ea typeface="Calibri" charset="0"/>
                <a:cs typeface="Arial" panose="020B0604020202020204" pitchFamily="34" charset="0"/>
              </a:rPr>
              <a:t> Some theorists say the counterplan must represent the NON-resolution</a:t>
            </a:r>
          </a:p>
          <a:p>
            <a:pPr marL="635000" indent="-357188" defTabSz="457200">
              <a:spcBef>
                <a:spcPts val="1680"/>
              </a:spcBef>
              <a:buFontTx/>
              <a:buNone/>
            </a:pPr>
            <a:r>
              <a:rPr lang="en-US" sz="2800" dirty="0">
                <a:solidFill>
                  <a:srgbClr val="FF0000"/>
                </a:solidFill>
                <a:latin typeface="Arial" panose="020B0604020202020204" pitchFamily="34" charset="0"/>
                <a:ea typeface="Calibri" charset="0"/>
                <a:cs typeface="Arial" panose="020B0604020202020204" pitchFamily="34" charset="0"/>
              </a:rPr>
              <a:t>Competitiveness:</a:t>
            </a:r>
            <a:r>
              <a:rPr lang="en-US" sz="2800" dirty="0">
                <a:latin typeface="Arial" panose="020B0604020202020204" pitchFamily="34" charset="0"/>
                <a:ea typeface="Calibri" charset="0"/>
                <a:cs typeface="Arial" panose="020B0604020202020204" pitchFamily="34" charset="0"/>
              </a:rPr>
              <a:t> The counterplan must give the judge a reason to choose between the plan and counterplan.</a:t>
            </a:r>
          </a:p>
          <a:p>
            <a:endParaRPr lang="en-US" dirty="0"/>
          </a:p>
        </p:txBody>
      </p:sp>
    </p:spTree>
    <p:extLst>
      <p:ext uri="{BB962C8B-B14F-4D97-AF65-F5344CB8AC3E}">
        <p14:creationId xmlns:p14="http://schemas.microsoft.com/office/powerpoint/2010/main" val="1281164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4400" dirty="0"/>
              <a:t>COUNTERPLAN SPECIFICITY</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p:txBody>
          <a:bodyPr/>
          <a:lstStyle/>
          <a:p>
            <a:pPr marL="635000" indent="-357188" defTabSz="457200">
              <a:lnSpc>
                <a:spcPct val="110000"/>
              </a:lnSpc>
              <a:spcBef>
                <a:spcPct val="15000"/>
              </a:spcBef>
              <a:buFontTx/>
              <a:buNone/>
              <a:defRPr/>
            </a:pPr>
            <a:r>
              <a:rPr lang="en-US" sz="2800" dirty="0">
                <a:solidFill>
                  <a:srgbClr val="FF0000"/>
                </a:solidFill>
                <a:latin typeface="Arial" panose="020B0604020202020204" pitchFamily="34" charset="0"/>
                <a:ea typeface="ＭＳ Ｐゴシック" charset="0"/>
                <a:cs typeface="Arial" panose="020B0604020202020204" pitchFamily="34" charset="0"/>
              </a:rPr>
              <a:t>Sample Counterplan Text:</a:t>
            </a:r>
            <a:r>
              <a:rPr lang="en-US" sz="2800" dirty="0">
                <a:latin typeface="Arial" panose="020B0604020202020204" pitchFamily="34" charset="0"/>
                <a:ea typeface="ＭＳ Ｐゴシック" charset="0"/>
                <a:cs typeface="Arial" panose="020B0604020202020204" pitchFamily="34" charset="0"/>
              </a:rPr>
              <a:t> </a:t>
            </a:r>
          </a:p>
          <a:p>
            <a:pPr>
              <a:spcBef>
                <a:spcPts val="1800"/>
              </a:spcBef>
              <a:buFont typeface="Wingdings" charset="2"/>
              <a:buChar char="§"/>
              <a:defRPr/>
            </a:pPr>
            <a:r>
              <a:rPr lang="en-US" sz="2400" b="1" dirty="0">
                <a:latin typeface="Arial" panose="020B0604020202020204" pitchFamily="34" charset="0"/>
                <a:ea typeface="ＭＳ Ｐゴシック" charset="0"/>
                <a:cs typeface="Arial" panose="020B0604020202020204" pitchFamily="34" charset="0"/>
              </a:rPr>
              <a:t>Example 1:</a:t>
            </a:r>
            <a:r>
              <a:rPr lang="en-US" sz="2400" dirty="0">
                <a:latin typeface="Arial" panose="020B0604020202020204" pitchFamily="34" charset="0"/>
                <a:ea typeface="ＭＳ Ｐゴシック" charset="0"/>
                <a:cs typeface="Arial" panose="020B0604020202020204" pitchFamily="34" charset="0"/>
              </a:rPr>
              <a:t> CEPI Counterplan: </a:t>
            </a:r>
            <a:r>
              <a:rPr lang="en-US" dirty="0"/>
              <a:t>The U.S. federal government will forego its own vaccine development and distribution program </a:t>
            </a:r>
            <a:r>
              <a:rPr lang="en-US"/>
              <a:t>and support the </a:t>
            </a:r>
            <a:r>
              <a:rPr lang="en-US" dirty="0"/>
              <a:t>program of the Coalition for Epidemic Preparedness Innovations (CEPI).</a:t>
            </a:r>
            <a:r>
              <a:rPr lang="en-US" sz="2400" dirty="0">
                <a:latin typeface="Arial" panose="020B0604020202020204" pitchFamily="34" charset="0"/>
                <a:ea typeface="ＭＳ Ｐゴシック" charset="0"/>
                <a:cs typeface="Arial" panose="020B0604020202020204" pitchFamily="34" charset="0"/>
              </a:rPr>
              <a:t> </a:t>
            </a:r>
          </a:p>
          <a:p>
            <a:pPr>
              <a:spcBef>
                <a:spcPts val="1800"/>
              </a:spcBef>
            </a:pPr>
            <a:r>
              <a:rPr lang="en-US" sz="2400" b="1" dirty="0">
                <a:latin typeface="Arial" panose="020B0604020202020204" pitchFamily="34" charset="0"/>
                <a:ea typeface="ＭＳ Ｐゴシック" charset="0"/>
                <a:cs typeface="Arial" panose="020B0604020202020204" pitchFamily="34" charset="0"/>
              </a:rPr>
              <a:t>Example 2: </a:t>
            </a:r>
            <a:r>
              <a:rPr lang="en-US" sz="2400" dirty="0">
                <a:latin typeface="Arial" panose="020B0604020202020204" pitchFamily="34" charset="0"/>
                <a:cs typeface="Arial" panose="020B0604020202020204" pitchFamily="34" charset="0"/>
              </a:rPr>
              <a:t>The U.S. federal government will ban all research funding as well as applications of germline genetic engineering with the following exceptions: Germline genetic engineering for plants and Germline genetic engineering for humans concerning Tay-Sachs, sickle cell anemia, Huntington’s disease, and cystic fibrosis.  </a:t>
            </a:r>
            <a:endParaRPr lang="en-US" sz="2400" dirty="0">
              <a:latin typeface="Arial" panose="020B0604020202020204" pitchFamily="34" charset="0"/>
              <a:ea typeface="ＭＳ Ｐゴシック"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48178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4400" dirty="0"/>
              <a:t>COUNTERPLAN </a:t>
            </a:r>
            <a:r>
              <a:rPr lang="en-US" sz="4400" dirty="0" err="1"/>
              <a:t>NONTOPICALITY</a:t>
            </a:r>
            <a:endParaRPr lang="en-US" sz="4400" dirty="0"/>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p:txBody>
          <a:bodyPr/>
          <a:lstStyle/>
          <a:p>
            <a:pPr marL="635000" indent="-357188" defTabSz="457200">
              <a:spcBef>
                <a:spcPct val="45000"/>
              </a:spcBef>
              <a:buFontTx/>
              <a:buNone/>
            </a:pPr>
            <a:r>
              <a:rPr lang="en-US" sz="2400" dirty="0">
                <a:latin typeface="Arial" panose="020B0604020202020204" pitchFamily="34" charset="0"/>
                <a:ea typeface="Calibri" charset="0"/>
                <a:cs typeface="Arial" panose="020B0604020202020204" pitchFamily="34" charset="0"/>
              </a:rPr>
              <a:t>Though some judges will continue to think this is important, many contemporary debate theorists say it is NOT, for the following reasons: </a:t>
            </a:r>
          </a:p>
          <a:p>
            <a:pPr marL="635000" indent="-357188" defTabSz="457200">
              <a:spcBef>
                <a:spcPts val="1200"/>
              </a:spcBef>
              <a:buFontTx/>
              <a:buNone/>
            </a:pPr>
            <a:r>
              <a:rPr lang="en-US" sz="2400" dirty="0">
                <a:latin typeface="Arial" panose="020B0604020202020204" pitchFamily="34" charset="0"/>
                <a:ea typeface="Calibri" charset="0"/>
                <a:cs typeface="Arial" panose="020B0604020202020204" pitchFamily="34" charset="0"/>
              </a:rPr>
              <a:t>1. The affirmative team is asking for adoption of the PLAN not the resolution.</a:t>
            </a:r>
          </a:p>
          <a:p>
            <a:pPr marL="635000" indent="-357188" defTabSz="457200">
              <a:spcBef>
                <a:spcPts val="1200"/>
              </a:spcBef>
              <a:buFontTx/>
              <a:buNone/>
            </a:pPr>
            <a:r>
              <a:rPr lang="en-US" sz="2400" dirty="0">
                <a:latin typeface="Arial" panose="020B0604020202020204" pitchFamily="34" charset="0"/>
                <a:ea typeface="Calibri" charset="0"/>
                <a:cs typeface="Arial" panose="020B0604020202020204" pitchFamily="34" charset="0"/>
              </a:rPr>
              <a:t>2. Competitiveness provides adequate protection against abuse.</a:t>
            </a:r>
          </a:p>
          <a:p>
            <a:pPr marL="635000" indent="-357188" defTabSz="457200">
              <a:spcBef>
                <a:spcPts val="1200"/>
              </a:spcBef>
              <a:buFontTx/>
              <a:buNone/>
            </a:pPr>
            <a:r>
              <a:rPr lang="en-US" sz="2400" dirty="0">
                <a:latin typeface="Arial" panose="020B0604020202020204" pitchFamily="34" charset="0"/>
                <a:ea typeface="Calibri" charset="0"/>
                <a:cs typeface="Arial" panose="020B0604020202020204" pitchFamily="34" charset="0"/>
              </a:rPr>
              <a:t>3. Ground is preserved, since the affirmative team had free opportunity to choose its position first from anywhere within the resolution.</a:t>
            </a:r>
          </a:p>
          <a:p>
            <a:pPr marL="0" indent="0">
              <a:buNone/>
            </a:pPr>
            <a:endParaRPr lang="en-US" dirty="0"/>
          </a:p>
        </p:txBody>
      </p:sp>
    </p:spTree>
    <p:extLst>
      <p:ext uri="{BB962C8B-B14F-4D97-AF65-F5344CB8AC3E}">
        <p14:creationId xmlns:p14="http://schemas.microsoft.com/office/powerpoint/2010/main" val="3225055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4400" dirty="0"/>
              <a:t>COUNTERPLAN </a:t>
            </a:r>
            <a:r>
              <a:rPr lang="en-US" sz="4400" dirty="0" err="1"/>
              <a:t>NONTOPICALITY</a:t>
            </a:r>
            <a:endParaRPr lang="en-US" sz="4400" dirty="0"/>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850550" y="1888655"/>
            <a:ext cx="10026649" cy="4338637"/>
          </a:xfrm>
        </p:spPr>
        <p:txBody>
          <a:bodyPr/>
          <a:lstStyle/>
          <a:p>
            <a:pPr marL="635000" indent="-357188" defTabSz="457200">
              <a:spcBef>
                <a:spcPct val="45000"/>
              </a:spcBef>
              <a:buFontTx/>
              <a:buNone/>
            </a:pPr>
            <a:r>
              <a:rPr lang="en-US" sz="2400" dirty="0">
                <a:latin typeface="Arial" panose="020B0604020202020204" pitchFamily="34" charset="0"/>
                <a:ea typeface="Calibri" charset="0"/>
                <a:cs typeface="Arial" panose="020B0604020202020204" pitchFamily="34" charset="0"/>
              </a:rPr>
              <a:t>In practice, however, it is so easy to argue the </a:t>
            </a:r>
            <a:r>
              <a:rPr lang="en-US" sz="2400" dirty="0" err="1">
                <a:latin typeface="Arial" panose="020B0604020202020204" pitchFamily="34" charset="0"/>
                <a:ea typeface="Calibri" charset="0"/>
                <a:cs typeface="Arial" panose="020B0604020202020204" pitchFamily="34" charset="0"/>
              </a:rPr>
              <a:t>nontopicality</a:t>
            </a:r>
            <a:r>
              <a:rPr lang="en-US" sz="2400" dirty="0">
                <a:latin typeface="Arial" panose="020B0604020202020204" pitchFamily="34" charset="0"/>
                <a:ea typeface="Calibri" charset="0"/>
                <a:cs typeface="Arial" panose="020B0604020202020204" pitchFamily="34" charset="0"/>
              </a:rPr>
              <a:t> of the counterplan that it is hardly worth it to engage in the theoretical debate about whether a topical counterplan is OK.</a:t>
            </a:r>
          </a:p>
          <a:p>
            <a:pPr marL="635000" indent="-357188" defTabSz="457200">
              <a:spcBef>
                <a:spcPts val="1200"/>
              </a:spcBef>
              <a:buFontTx/>
              <a:buNone/>
            </a:pPr>
            <a:r>
              <a:rPr lang="en-US" sz="2400" dirty="0">
                <a:latin typeface="Arial" panose="020B0604020202020204" pitchFamily="34" charset="0"/>
                <a:ea typeface="Calibri" charset="0"/>
                <a:cs typeface="Arial" panose="020B0604020202020204" pitchFamily="34" charset="0"/>
              </a:rPr>
              <a:t>1. In the case of the CEPI counterplan, the negative can just argue that it is NOT “with NATO” or that the CEPI counterplan fails the “its” term (CEPI is not a program of the United States federal government)</a:t>
            </a:r>
          </a:p>
          <a:p>
            <a:pPr marL="635000" indent="-357188" defTabSz="457200">
              <a:spcBef>
                <a:spcPts val="1200"/>
              </a:spcBef>
              <a:buFontTx/>
              <a:buNone/>
            </a:pPr>
            <a:r>
              <a:rPr lang="en-US" sz="2400" dirty="0">
                <a:latin typeface="Arial" panose="020B0604020202020204" pitchFamily="34" charset="0"/>
                <a:ea typeface="Calibri" charset="0"/>
                <a:cs typeface="Arial" panose="020B0604020202020204" pitchFamily="34" charset="0"/>
              </a:rPr>
              <a:t>2. In the case of the exception counterplan on germline genetic engineering, the negative can offer a narrow definition of “substantially” (arguing that the counterplan fails the comprehensiveness test).</a:t>
            </a:r>
          </a:p>
          <a:p>
            <a:pPr marL="0" indent="0">
              <a:buNone/>
            </a:pPr>
            <a:endParaRPr lang="en-US" dirty="0"/>
          </a:p>
        </p:txBody>
      </p:sp>
    </p:spTree>
    <p:extLst>
      <p:ext uri="{BB962C8B-B14F-4D97-AF65-F5344CB8AC3E}">
        <p14:creationId xmlns:p14="http://schemas.microsoft.com/office/powerpoint/2010/main" val="512455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4400" dirty="0"/>
              <a:t>counterplan competitiveness</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p:txBody>
          <a:bodyPr/>
          <a:lstStyle/>
          <a:p>
            <a:pPr marL="635000" indent="-357188" defTabSz="457200">
              <a:spcBef>
                <a:spcPct val="45000"/>
              </a:spcBef>
              <a:buFontTx/>
              <a:buNone/>
            </a:pPr>
            <a:r>
              <a:rPr lang="en-US" sz="2800" dirty="0">
                <a:solidFill>
                  <a:srgbClr val="FF0000"/>
                </a:solidFill>
                <a:latin typeface="Arial" panose="020B0604020202020204" pitchFamily="34" charset="0"/>
                <a:ea typeface="Calibri" charset="0"/>
                <a:cs typeface="Arial" panose="020B0604020202020204" pitchFamily="34" charset="0"/>
              </a:rPr>
              <a:t>Mutual Exclusivity:</a:t>
            </a:r>
            <a:r>
              <a:rPr lang="en-US" sz="2800" dirty="0">
                <a:latin typeface="Arial" panose="020B0604020202020204" pitchFamily="34" charset="0"/>
                <a:ea typeface="Calibri" charset="0"/>
                <a:cs typeface="Arial" panose="020B0604020202020204" pitchFamily="34" charset="0"/>
              </a:rPr>
              <a:t> It is logically impossible to do both the plan and counterplan.</a:t>
            </a:r>
          </a:p>
          <a:p>
            <a:pPr marL="635000" indent="-357188" defTabSz="457200">
              <a:spcBef>
                <a:spcPct val="45000"/>
              </a:spcBef>
              <a:buNone/>
            </a:pPr>
            <a:r>
              <a:rPr lang="en-US" sz="2800" dirty="0">
                <a:solidFill>
                  <a:srgbClr val="FF0000"/>
                </a:solidFill>
                <a:latin typeface="Arial" panose="020B0604020202020204" pitchFamily="34" charset="0"/>
                <a:ea typeface="Calibri" charset="0"/>
                <a:cs typeface="Arial" panose="020B0604020202020204" pitchFamily="34" charset="0"/>
              </a:rPr>
              <a:t>Net Benefits:</a:t>
            </a:r>
            <a:r>
              <a:rPr lang="en-US" sz="2800" dirty="0">
                <a:latin typeface="Arial" panose="020B0604020202020204" pitchFamily="34" charset="0"/>
                <a:ea typeface="Calibri" charset="0"/>
                <a:cs typeface="Arial" panose="020B0604020202020204" pitchFamily="34" charset="0"/>
              </a:rPr>
              <a:t> The counterplan alone is more beneficial than the plan plus the counterplan (in practice this means that the counterplan avoids a key disadvantage offered by the negative).</a:t>
            </a:r>
          </a:p>
          <a:p>
            <a:pPr marL="635000" indent="-357188" defTabSz="457200">
              <a:spcBef>
                <a:spcPct val="45000"/>
              </a:spcBef>
              <a:buFontTx/>
              <a:buNone/>
            </a:pPr>
            <a:r>
              <a:rPr lang="en-US" sz="2800" dirty="0">
                <a:solidFill>
                  <a:srgbClr val="FF0000"/>
                </a:solidFill>
                <a:latin typeface="Arial" panose="020B0604020202020204" pitchFamily="34" charset="0"/>
                <a:ea typeface="Calibri" charset="0"/>
                <a:cs typeface="Arial" panose="020B0604020202020204" pitchFamily="34" charset="0"/>
              </a:rPr>
              <a:t>Other (suboptimal) Possibilities:</a:t>
            </a:r>
            <a:r>
              <a:rPr lang="en-US" sz="2800" dirty="0">
                <a:latin typeface="Arial" panose="020B0604020202020204" pitchFamily="34" charset="0"/>
                <a:ea typeface="Calibri" charset="0"/>
                <a:cs typeface="Arial" panose="020B0604020202020204" pitchFamily="34" charset="0"/>
              </a:rPr>
              <a:t> Resource competition, Philosophical differences</a:t>
            </a:r>
          </a:p>
          <a:p>
            <a:pPr marL="0" indent="0">
              <a:buNone/>
            </a:pPr>
            <a:endParaRPr lang="en-US" dirty="0"/>
          </a:p>
        </p:txBody>
      </p:sp>
    </p:spTree>
    <p:extLst>
      <p:ext uri="{BB962C8B-B14F-4D97-AF65-F5344CB8AC3E}">
        <p14:creationId xmlns:p14="http://schemas.microsoft.com/office/powerpoint/2010/main" val="242119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4400" dirty="0"/>
              <a:t>mutual exclusivity</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499017" y="1989139"/>
            <a:ext cx="10468618" cy="4338637"/>
          </a:xfrm>
        </p:spPr>
        <p:txBody>
          <a:bodyPr/>
          <a:lstStyle/>
          <a:p>
            <a:pPr marL="635000" indent="-357188" defTabSz="457200">
              <a:lnSpc>
                <a:spcPct val="80000"/>
              </a:lnSpc>
              <a:spcBef>
                <a:spcPct val="45000"/>
              </a:spcBef>
              <a:buFontTx/>
              <a:buNone/>
            </a:pPr>
            <a:r>
              <a:rPr lang="en-US" sz="2400" dirty="0">
                <a:solidFill>
                  <a:srgbClr val="FF0000"/>
                </a:solidFill>
                <a:latin typeface="Arial" panose="020B0604020202020204" pitchFamily="34" charset="0"/>
                <a:ea typeface="Calibri" charset="0"/>
                <a:cs typeface="Arial" panose="020B0604020202020204" pitchFamily="34" charset="0"/>
              </a:rPr>
              <a:t>It is logically impossible to adopt both the plan and the counterplan.</a:t>
            </a:r>
          </a:p>
          <a:p>
            <a:pPr marL="635000" indent="-357188" defTabSz="457200">
              <a:spcBef>
                <a:spcPct val="45000"/>
              </a:spcBef>
              <a:buNone/>
            </a:pPr>
            <a:r>
              <a:rPr lang="en-US" sz="2400" dirty="0">
                <a:latin typeface="Arial" panose="020B0604020202020204" pitchFamily="34" charset="0"/>
                <a:ea typeface="Calibri" charset="0"/>
                <a:cs typeface="Arial" panose="020B0604020202020204" pitchFamily="34" charset="0"/>
              </a:rPr>
              <a:t> </a:t>
            </a:r>
            <a:r>
              <a:rPr lang="en-US" sz="2400" b="1" dirty="0">
                <a:latin typeface="Arial" panose="020B0604020202020204" pitchFamily="34" charset="0"/>
                <a:ea typeface="Calibri" charset="0"/>
                <a:cs typeface="Arial" panose="020B0604020202020204" pitchFamily="34" charset="0"/>
              </a:rPr>
              <a:t>Example:</a:t>
            </a:r>
            <a:r>
              <a:rPr lang="en-US" sz="2400" dirty="0">
                <a:latin typeface="Arial" panose="020B0604020202020204" pitchFamily="34" charset="0"/>
                <a:ea typeface="Calibri" charset="0"/>
                <a:cs typeface="Arial" panose="020B0604020202020204" pitchFamily="34" charset="0"/>
              </a:rPr>
              <a:t> In the case of Counterplan Example 1, the negative would claim it is logically impossible to proceed with the Apollo Program of Biodefense and to forego it in favor of CEPI. In the case of Counterplan Example 2: The negative would claim that it is logically impossible to ban all germline genetic engineering and to allow exceptions to a ban.</a:t>
            </a:r>
          </a:p>
          <a:p>
            <a:pPr marL="635000" indent="-357188" defTabSz="457200">
              <a:spcBef>
                <a:spcPct val="45000"/>
              </a:spcBef>
              <a:buNone/>
            </a:pPr>
            <a:r>
              <a:rPr lang="en-US" sz="2400" b="1" dirty="0">
                <a:latin typeface="Arial" panose="020B0604020202020204" pitchFamily="34" charset="0"/>
                <a:ea typeface="Calibri" charset="0"/>
                <a:cs typeface="Arial" panose="020B0604020202020204" pitchFamily="34" charset="0"/>
              </a:rPr>
              <a:t>Problems with Mutual Exclusivity: </a:t>
            </a:r>
            <a:r>
              <a:rPr lang="en-US" sz="2400" dirty="0">
                <a:latin typeface="Arial" panose="020B0604020202020204" pitchFamily="34" charset="0"/>
                <a:ea typeface="Calibri" charset="0"/>
                <a:cs typeface="Arial" panose="020B0604020202020204" pitchFamily="34" charset="0"/>
              </a:rPr>
              <a:t>Usually the competitiveness argument based on mutual exclusivity is artificial because the text of the counterplan simply bans the plan. Often the affirmative team will suggest ways that the essence of the plan could be combined with the essence of the counterplan.</a:t>
            </a:r>
          </a:p>
          <a:p>
            <a:pPr marL="0" indent="0">
              <a:buNone/>
            </a:pPr>
            <a:endParaRPr lang="en-US" dirty="0"/>
          </a:p>
        </p:txBody>
      </p:sp>
    </p:spTree>
    <p:extLst>
      <p:ext uri="{BB962C8B-B14F-4D97-AF65-F5344CB8AC3E}">
        <p14:creationId xmlns:p14="http://schemas.microsoft.com/office/powerpoint/2010/main" val="3016441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4400" dirty="0"/>
              <a:t>net benefits</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499017" y="1989139"/>
            <a:ext cx="10468618" cy="4338637"/>
          </a:xfrm>
        </p:spPr>
        <p:txBody>
          <a:bodyPr/>
          <a:lstStyle/>
          <a:p>
            <a:pPr marL="635000" indent="-357188" defTabSz="457200">
              <a:spcBef>
                <a:spcPct val="45000"/>
              </a:spcBef>
              <a:buFontTx/>
              <a:buNone/>
            </a:pPr>
            <a:r>
              <a:rPr lang="en-US" sz="2400" dirty="0">
                <a:latin typeface="Arial" panose="020B0604020202020204" pitchFamily="34" charset="0"/>
                <a:ea typeface="Calibri" charset="0"/>
                <a:cs typeface="Arial" panose="020B0604020202020204" pitchFamily="34" charset="0"/>
              </a:rPr>
              <a:t>“Net Benefits” competitiveness shows why it would be undesirable to combine the plan and counterplan; as a practical matter, there is some disadvantage to the plan which the counterplan does not link to. Technically speaking, ”net benefits” means that the counterplan alone is more advantageous than the plan plus the counterplan.</a:t>
            </a:r>
          </a:p>
          <a:p>
            <a:pPr marL="635000" indent="-357188" defTabSz="457200">
              <a:spcBef>
                <a:spcPct val="45000"/>
              </a:spcBef>
              <a:buFontTx/>
              <a:buNone/>
            </a:pPr>
            <a:r>
              <a:rPr lang="en-US" sz="2400" dirty="0">
                <a:latin typeface="Arial" panose="020B0604020202020204" pitchFamily="34" charset="0"/>
                <a:ea typeface="Calibri" charset="0"/>
                <a:cs typeface="Arial" panose="020B0604020202020204" pitchFamily="34" charset="0"/>
              </a:rPr>
              <a:t>In the Counterplan 1 example, the negative team would claim that even though it is logically possible to support BOTH the Apollo Program of Biodefense and CEPI, the counterplan alone is is superior because it would avoid both the politics disadvantage and the vaccine nationalism disadvantage.</a:t>
            </a:r>
          </a:p>
          <a:p>
            <a:pPr marL="0" indent="0">
              <a:buNone/>
            </a:pPr>
            <a:endParaRPr lang="en-US" dirty="0"/>
          </a:p>
        </p:txBody>
      </p:sp>
    </p:spTree>
    <p:extLst>
      <p:ext uri="{BB962C8B-B14F-4D97-AF65-F5344CB8AC3E}">
        <p14:creationId xmlns:p14="http://schemas.microsoft.com/office/powerpoint/2010/main" val="960133441"/>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2019_Wide Format  -  Read-Only" id="{B878B66C-7652-44B4-BD8F-1BD6F77F39A7}" vid="{2D55774A-290A-4B49-9771-625A09A4EF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75</TotalTime>
  <Words>825</Words>
  <Application>Microsoft Macintosh PowerPoint</Application>
  <PresentationFormat>Widescreen</PresentationFormat>
  <Paragraphs>37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Courier New</vt:lpstr>
      <vt:lpstr>Wingdings</vt:lpstr>
      <vt:lpstr>Office Theme</vt:lpstr>
      <vt:lpstr>COUNTERPLANS IN POLICY DEBATE</vt:lpstr>
      <vt:lpstr>what is a counterplan?</vt:lpstr>
      <vt:lpstr>responsibilities of the counterplan</vt:lpstr>
      <vt:lpstr>COUNTERPLAN SPECIFICITY</vt:lpstr>
      <vt:lpstr>COUNTERPLAN NONTOPICALITY</vt:lpstr>
      <vt:lpstr>COUNTERPLAN NONTOPICALITY</vt:lpstr>
      <vt:lpstr>counterplan competitiveness</vt:lpstr>
      <vt:lpstr>mutual exclusivity</vt:lpstr>
      <vt:lpstr>net benefits</vt:lpstr>
      <vt:lpstr>Permutations</vt:lpstr>
      <vt:lpstr>COUNTERPLANS IN POLICY DEBATE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COUNTERPLANS IN POLICY DEBATE</dc:title>
  <dc:creator>Edwards, Richard</dc:creator>
  <cp:lastModifiedBy>Edwards, Richard</cp:lastModifiedBy>
  <cp:revision>4</cp:revision>
  <dcterms:created xsi:type="dcterms:W3CDTF">2020-06-30T04:00:03Z</dcterms:created>
  <dcterms:modified xsi:type="dcterms:W3CDTF">2022-06-15T00:21:18Z</dcterms:modified>
</cp:coreProperties>
</file>