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5" r:id="rId3"/>
    <p:sldId id="258" r:id="rId4"/>
    <p:sldId id="283" r:id="rId5"/>
    <p:sldId id="284" r:id="rId6"/>
    <p:sldId id="277" r:id="rId7"/>
    <p:sldId id="278" r:id="rId8"/>
    <p:sldId id="279" r:id="rId9"/>
    <p:sldId id="260" r:id="rId10"/>
    <p:sldId id="264" r:id="rId11"/>
    <p:sldId id="281" r:id="rId12"/>
    <p:sldId id="257" r:id="rId13"/>
    <p:sldId id="263" r:id="rId14"/>
    <p:sldId id="261" r:id="rId15"/>
    <p:sldId id="262" r:id="rId16"/>
    <p:sldId id="265" r:id="rId17"/>
    <p:sldId id="274" r:id="rId18"/>
    <p:sldId id="282" r:id="rId19"/>
    <p:sldId id="267" r:id="rId20"/>
    <p:sldId id="272" r:id="rId21"/>
    <p:sldId id="270" r:id="rId22"/>
    <p:sldId id="273" r:id="rId23"/>
    <p:sldId id="266" r:id="rId24"/>
    <p:sldId id="268" r:id="rId25"/>
    <p:sldId id="269" r:id="rId26"/>
    <p:sldId id="271" r:id="rId27"/>
    <p:sldId id="285" r:id="rId28"/>
    <p:sldId id="286" r:id="rId29"/>
    <p:sldId id="259"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10" autoAdjust="0"/>
    <p:restoredTop sz="94660"/>
  </p:normalViewPr>
  <p:slideViewPr>
    <p:cSldViewPr snapToGrid="0">
      <p:cViewPr varScale="1">
        <p:scale>
          <a:sx n="127" d="100"/>
          <a:sy n="127" d="100"/>
        </p:scale>
        <p:origin x="200"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6/15/22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6/15/22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6/15/22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6/15/22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6/15/22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o.int/cps/en/natohq/official_texts_187617.htm" TargetMode="External"/><Relationship Id="rId2" Type="http://schemas.openxmlformats.org/officeDocument/2006/relationships/hyperlink" Target="https://www.iiss.org/blogs/military-balance/2021/11/algorithmic-power-nato-and-artificial-intelligenc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ternationalwomensday.com/Missions/14458/Gender-and-AI-Addressing-bias-in-artificial-intelligenc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scientificamerican.com/article/china-is-pulling-ahead-in-global-quantum-race-new-studies-sugges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icalnewstoday.com/articles/how-did-we-develop-a-covid-19-vaccine-so-quickl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fedscoop.com/space-force-cybersecurity-professionals-guardian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itproportal.com/news/ai-set-to-replace-cybersecurity-professionals-within-a-decad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cip.gmu.edu/2016/08/16/nato-article-5-cyber-warfare-natos-ambiguous-outdated-procedure-determining-cyber-aggression-qualifies-armed-attack/"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airuniversity.af.edu/Portals/10/SSQ/documents/Volume-15_Issue-4/D-Kroenig.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europeanleadershipnetwork.org/commentary/the-arms-race-in-emerging-technologies-a-critical-perspectiv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theweek.com/articles/937094/why-global-hegemony-worst-thing-happen-americ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a:xfrm>
            <a:off x="328246" y="3051622"/>
            <a:ext cx="11297920" cy="1241425"/>
          </a:xfrm>
        </p:spPr>
        <p:txBody>
          <a:bodyPr/>
          <a:lstStyle/>
          <a:p>
            <a:r>
              <a:rPr lang="en-US" dirty="0"/>
              <a:t>NATO/Emerging Tech topic: NEGATIVE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3096201" y="4937714"/>
            <a:ext cx="9095799" cy="1724344"/>
          </a:xfrm>
        </p:spPr>
        <p:txBody>
          <a:bodyPr/>
          <a:lstStyle/>
          <a:p>
            <a:pPr marL="9525">
              <a:spcBef>
                <a:spcPts val="1800"/>
              </a:spcBef>
              <a:tabLst>
                <a:tab pos="339725" algn="l"/>
              </a:tabLst>
            </a:pPr>
            <a:r>
              <a:rPr lang="en-US" sz="2000" dirty="0"/>
              <a:t>Resolved: The United States federal government should substantially increase its security cooperation with the North Atlantic Treaty Organization in one or more of the following areas: artificial intelligence, biotechnology, cybersecurity.</a:t>
            </a:r>
          </a:p>
          <a:p>
            <a:pPr>
              <a:spcBef>
                <a:spcPts val="600"/>
              </a:spcBef>
            </a:pPr>
            <a:r>
              <a:rPr lang="en-US" sz="2000" dirty="0"/>
              <a:t>A look at negative responses to affirmative cases, provided by Rich Edwards, Baylor University</a:t>
            </a:r>
          </a:p>
        </p:txBody>
      </p:sp>
      <p:pic>
        <p:nvPicPr>
          <p:cNvPr id="7" name="Picture 2" descr="A National Strategy for Critical and Emerging Technologies - Trajectory  Magazine">
            <a:extLst>
              <a:ext uri="{FF2B5EF4-FFF2-40B4-BE49-F238E27FC236}">
                <a16:creationId xmlns:a16="http://schemas.microsoft.com/office/drawing/2014/main" id="{B5642399-53DD-D601-5106-01DD8B74F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 t="50000" r="5384" b="-978"/>
          <a:stretch/>
        </p:blipFill>
        <p:spPr bwMode="auto">
          <a:xfrm>
            <a:off x="-1" y="0"/>
            <a:ext cx="12192001" cy="286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AI Interoperability</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0" indent="0">
              <a:spcBef>
                <a:spcPts val="1800"/>
              </a:spcBef>
              <a:buNone/>
            </a:pPr>
            <a:r>
              <a:rPr lang="en-US" sz="2400" b="1" dirty="0">
                <a:solidFill>
                  <a:srgbClr val="0070C0"/>
                </a:solidFill>
              </a:rPr>
              <a:t>Key Arguments: </a:t>
            </a:r>
            <a:r>
              <a:rPr lang="en-US" sz="2400" dirty="0"/>
              <a:t>NATO has already agreed on ethical principles, focusing on specifics will be divisive.</a:t>
            </a:r>
          </a:p>
          <a:p>
            <a:pPr marL="349250" indent="60325">
              <a:spcBef>
                <a:spcPts val="1800"/>
              </a:spcBef>
              <a:buNone/>
            </a:pPr>
            <a:r>
              <a:rPr lang="en-US" sz="2400" dirty="0"/>
              <a:t>Simona </a:t>
            </a:r>
            <a:r>
              <a:rPr lang="en-US" sz="2400" dirty="0" err="1"/>
              <a:t>Soare</a:t>
            </a:r>
            <a:r>
              <a:rPr lang="en-US" sz="2400" dirty="0"/>
              <a:t>, (Defense Specialist, International Institute for Strategic Studies), </a:t>
            </a:r>
            <a:r>
              <a:rPr lang="en-US" sz="2400" i="1" dirty="0"/>
              <a:t>Algorithmic Power, NATO and Artificial Intelligence, </a:t>
            </a:r>
            <a:r>
              <a:rPr lang="en-US" sz="2400" dirty="0"/>
              <a:t>Nov. 18, 2021. </a:t>
            </a:r>
            <a:r>
              <a:rPr lang="en-US" sz="2400" dirty="0">
                <a:hlinkClick r:id="rId2"/>
              </a:rPr>
              <a:t>https://www.iiss.org/blogs/military-balance/2021/11/algorithmic-power-nato-and-artificial-intelligence</a:t>
            </a:r>
            <a:r>
              <a:rPr lang="en-US" sz="2400" dirty="0"/>
              <a:t> </a:t>
            </a:r>
          </a:p>
          <a:p>
            <a:pPr marL="349250" indent="339725">
              <a:spcBef>
                <a:spcPts val="0"/>
              </a:spcBef>
              <a:buNone/>
            </a:pPr>
            <a:r>
              <a:rPr lang="en-US" sz="2400" dirty="0"/>
              <a:t>NATO </a:t>
            </a:r>
            <a:r>
              <a:rPr lang="en-US" sz="2400" dirty="0" err="1"/>
              <a:t>defence</a:t>
            </a:r>
            <a:r>
              <a:rPr lang="en-US" sz="2400" dirty="0"/>
              <a:t> ministers have formally adopted </a:t>
            </a:r>
            <a:r>
              <a:rPr lang="en-US" sz="2400" dirty="0">
                <a:hlinkClick r:id="rId3"/>
              </a:rPr>
              <a:t>the Alliance’s first artificial intelligence (AI) strategy</a:t>
            </a:r>
            <a:r>
              <a:rPr lang="en-US" sz="2400" dirty="0"/>
              <a:t>. The document lays out six ‘baseline’ principles for ‘responsible’ military use of AI – lawfulness, responsibility and accountability, </a:t>
            </a:r>
            <a:r>
              <a:rPr lang="en-US" sz="2400" dirty="0" err="1"/>
              <a:t>explainability</a:t>
            </a:r>
            <a:r>
              <a:rPr lang="en-US" sz="2400" dirty="0"/>
              <a:t> and traceability, reliability, governability, and bias mitigation. </a:t>
            </a:r>
          </a:p>
          <a:p>
            <a:endParaRPr lang="en-US" dirty="0"/>
          </a:p>
        </p:txBody>
      </p:sp>
    </p:spTree>
    <p:extLst>
      <p:ext uri="{BB962C8B-B14F-4D97-AF65-F5344CB8AC3E}">
        <p14:creationId xmlns:p14="http://schemas.microsoft.com/office/powerpoint/2010/main" val="173089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2009670" y="585753"/>
            <a:ext cx="10182330" cy="1204912"/>
          </a:xfrm>
        </p:spPr>
        <p:txBody>
          <a:bodyPr/>
          <a:lstStyle/>
          <a:p>
            <a:r>
              <a:rPr lang="en-US" sz="3400" dirty="0">
                <a:solidFill>
                  <a:srgbClr val="0070C0"/>
                </a:solidFill>
                <a:latin typeface="Arial" panose="020B0604020202020204" pitchFamily="34" charset="0"/>
                <a:cs typeface="Arial" panose="020B0604020202020204" pitchFamily="34" charset="0"/>
              </a:rPr>
              <a:t>case response: </a:t>
            </a:r>
            <a:r>
              <a:rPr lang="en-US" sz="3400" dirty="0" err="1">
                <a:solidFill>
                  <a:srgbClr val="0070C0"/>
                </a:solidFill>
                <a:latin typeface="Arial" panose="020B0604020202020204" pitchFamily="34" charset="0"/>
                <a:cs typeface="Arial" panose="020B0604020202020204" pitchFamily="34" charset="0"/>
              </a:rPr>
              <a:t>Defence</a:t>
            </a:r>
            <a:r>
              <a:rPr lang="en-US" sz="3400" dirty="0">
                <a:solidFill>
                  <a:srgbClr val="0070C0"/>
                </a:solidFill>
                <a:latin typeface="Arial" panose="020B0604020202020204" pitchFamily="34" charset="0"/>
                <a:cs typeface="Arial" panose="020B0604020202020204" pitchFamily="34" charset="0"/>
              </a:rPr>
              <a:t> Innovation Accelerator for the North Atlantic (DIANA) </a:t>
            </a:r>
            <a:endParaRPr lang="en-US" sz="3400"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22193"/>
          </a:xfrm>
        </p:spPr>
        <p:txBody>
          <a:bodyPr/>
          <a:lstStyle/>
          <a:p>
            <a:pPr marL="0" indent="0">
              <a:spcBef>
                <a:spcPts val="600"/>
              </a:spcBef>
              <a:buNone/>
            </a:pPr>
            <a:endParaRPr lang="en-US" sz="1400" dirty="0">
              <a:latin typeface="Arial" charset="0"/>
              <a:ea typeface="Arial" charset="0"/>
              <a:cs typeface="Arial" charset="0"/>
            </a:endParaRPr>
          </a:p>
          <a:p>
            <a:pPr marL="401638" indent="0" algn="just">
              <a:lnSpc>
                <a:spcPts val="2500"/>
              </a:lnSpc>
              <a:buNone/>
            </a:pPr>
            <a:r>
              <a:rPr lang="en-US" sz="2400" b="1" dirty="0">
                <a:solidFill>
                  <a:srgbClr val="0070C0"/>
                </a:solidFill>
              </a:rPr>
              <a:t>Key Arguments: </a:t>
            </a:r>
            <a:r>
              <a:rPr lang="en-US" sz="2400" dirty="0"/>
              <a:t>DIANA is supposed to be all about “small business” – startups, non-government efforts; U.S. government involvement would undermine the purposes of the project.</a:t>
            </a:r>
          </a:p>
          <a:p>
            <a:pPr marL="401638" indent="0" algn="just">
              <a:lnSpc>
                <a:spcPts val="2500"/>
              </a:lnSpc>
              <a:buNone/>
            </a:pPr>
            <a:endParaRPr lang="en-US" sz="2400" dirty="0">
              <a:cs typeface="Arial" panose="020B0604020202020204" pitchFamily="34" charset="0"/>
            </a:endParaRPr>
          </a:p>
          <a:p>
            <a:pPr marL="401638" indent="0" algn="just">
              <a:lnSpc>
                <a:spcPts val="2800"/>
              </a:lnSpc>
              <a:buNone/>
            </a:pPr>
            <a:r>
              <a:rPr lang="en-US" sz="2400" dirty="0">
                <a:cs typeface="Arial" panose="020B0604020202020204" pitchFamily="34" charset="0"/>
              </a:rPr>
              <a:t>Laurens Boven, (Reporter, Innovation Origins), </a:t>
            </a:r>
            <a:r>
              <a:rPr lang="en-US" sz="2400" i="1" dirty="0">
                <a:cs typeface="Arial" panose="020B0604020202020204" pitchFamily="34" charset="0"/>
              </a:rPr>
              <a:t>NATO Wants to Put a Billion Euros into Developing Innovative Military Tech, </a:t>
            </a:r>
            <a:r>
              <a:rPr lang="en-US" sz="2400" dirty="0">
                <a:cs typeface="Arial" panose="020B0604020202020204" pitchFamily="34" charset="0"/>
              </a:rPr>
              <a:t>Apr. 11, 2022. Retrieved May 29, 2022 from https://</a:t>
            </a:r>
            <a:r>
              <a:rPr lang="en-US" sz="2400" dirty="0" err="1">
                <a:cs typeface="Arial" panose="020B0604020202020204" pitchFamily="34" charset="0"/>
              </a:rPr>
              <a:t>innovationorigins.com</a:t>
            </a:r>
            <a:r>
              <a:rPr lang="en-US" sz="2400" dirty="0">
                <a:cs typeface="Arial" panose="020B0604020202020204" pitchFamily="34" charset="0"/>
              </a:rPr>
              <a:t>/</a:t>
            </a:r>
            <a:r>
              <a:rPr lang="en-US" sz="2400" dirty="0" err="1">
                <a:cs typeface="Arial" panose="020B0604020202020204" pitchFamily="34" charset="0"/>
              </a:rPr>
              <a:t>en</a:t>
            </a:r>
            <a:r>
              <a:rPr lang="en-US" sz="2400" dirty="0">
                <a:cs typeface="Arial" panose="020B0604020202020204" pitchFamily="34" charset="0"/>
              </a:rPr>
              <a:t>/nato-wants-to-put-a-billion-euros-into-developing-innovative-military-tech/ </a:t>
            </a:r>
          </a:p>
          <a:p>
            <a:pPr marL="401638" indent="287338" algn="just">
              <a:lnSpc>
                <a:spcPts val="2800"/>
              </a:lnSpc>
              <a:buNone/>
            </a:pPr>
            <a:r>
              <a:rPr lang="en-US" sz="2400" dirty="0">
                <a:cs typeface="Arial" panose="020B0604020202020204" pitchFamily="34" charset="0"/>
              </a:rPr>
              <a:t>The fund that will make the investments will be formally established later this year. It will be an independent organization governed by an external management team made up of civil society experts.</a:t>
            </a:r>
          </a:p>
        </p:txBody>
      </p:sp>
    </p:spTree>
    <p:extLst>
      <p:ext uri="{BB962C8B-B14F-4D97-AF65-F5344CB8AC3E}">
        <p14:creationId xmlns:p14="http://schemas.microsoft.com/office/powerpoint/2010/main" val="408064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GENDER BIAS FROM MACHINE LEARNING SYSTEMS</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349250" indent="-339725">
              <a:spcBef>
                <a:spcPts val="1800"/>
              </a:spcBef>
              <a:buNone/>
            </a:pPr>
            <a:r>
              <a:rPr lang="en-US" sz="2400" b="1" dirty="0">
                <a:solidFill>
                  <a:srgbClr val="0070C0"/>
                </a:solidFill>
              </a:rPr>
              <a:t>Key arguments: </a:t>
            </a:r>
            <a:r>
              <a:rPr lang="en-US" sz="2400" dirty="0"/>
              <a:t>Yes, gender bias is pervasive in society. But machine learning actually offers a corrective.</a:t>
            </a:r>
            <a:endParaRPr lang="en-US" sz="2400" dirty="0">
              <a:cs typeface="Arial" panose="020B0604020202020204" pitchFamily="34" charset="0"/>
            </a:endParaRPr>
          </a:p>
          <a:p>
            <a:pPr marL="288925" indent="0">
              <a:lnSpc>
                <a:spcPts val="2600"/>
              </a:lnSpc>
              <a:spcBef>
                <a:spcPts val="1800"/>
              </a:spcBef>
              <a:buNone/>
            </a:pPr>
            <a:r>
              <a:rPr lang="en-US" sz="2400" dirty="0"/>
              <a:t>International Women’s Day Committee, </a:t>
            </a:r>
            <a:r>
              <a:rPr lang="en-US" sz="2400" i="1" dirty="0"/>
              <a:t>Gender and AI: Addressing Bias in Artificial Intelligence, </a:t>
            </a:r>
            <a:r>
              <a:rPr lang="en-US" sz="2400" dirty="0"/>
              <a:t>Mar. 25, 2022.  </a:t>
            </a:r>
            <a:r>
              <a:rPr lang="en-US" sz="2400" dirty="0">
                <a:hlinkClick r:id="rId2"/>
              </a:rPr>
              <a:t>https://www.internationalwomensday. com/Missions/ 14458/Gender-and-AI-Addressing-bias-in-artificial-intelligence</a:t>
            </a:r>
            <a:r>
              <a:rPr lang="en-US" sz="2400" dirty="0"/>
              <a:t>   </a:t>
            </a:r>
          </a:p>
          <a:p>
            <a:pPr marL="288925" indent="339725">
              <a:lnSpc>
                <a:spcPts val="2600"/>
              </a:lnSpc>
              <a:buNone/>
            </a:pPr>
            <a:r>
              <a:rPr lang="en-US" sz="2400" dirty="0"/>
              <a:t>Bias may be an unavoidable fact of life, but let's not make it an unavoidable aspect of new technologies. New technologies give us a chance to start afresh - starting with AI - but it's up to people, not the machines, to remove bias. According to the Financial Times, without the training human problem solvers to diversify AI, algorithms will always reflect our own biases. So hopefully women, together with men, will play a large and critical role in shaping the future of a bias-free AI world.</a:t>
            </a:r>
          </a:p>
          <a:p>
            <a:pPr marL="0" indent="0">
              <a:buNone/>
            </a:pPr>
            <a:endParaRPr lang="en-US" dirty="0"/>
          </a:p>
        </p:txBody>
      </p:sp>
    </p:spTree>
    <p:extLst>
      <p:ext uri="{BB962C8B-B14F-4D97-AF65-F5344CB8AC3E}">
        <p14:creationId xmlns:p14="http://schemas.microsoft.com/office/powerpoint/2010/main" val="159784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the smart electrical grid</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Key Arguments: </a:t>
            </a:r>
            <a:r>
              <a:rPr lang="en-US" sz="2400" dirty="0"/>
              <a:t>The plan can’t topically fund renewable energy; that would have nothing to do with AI. The smart grid only enables renewable energy – it doesn’t build wind or solar plants. The growth in wind and solar is already rapid. U.S. greenhouse reductions already lead the world. the smart grid also is more subject to cyber attacks.</a:t>
            </a:r>
            <a:endParaRPr lang="en-US" sz="2400" dirty="0">
              <a:ea typeface="Arial" charset="0"/>
              <a:cs typeface="Arial" charset="0"/>
            </a:endParaRPr>
          </a:p>
          <a:p>
            <a:pPr marL="288925" indent="0">
              <a:lnSpc>
                <a:spcPts val="2200"/>
              </a:lnSpc>
              <a:spcBef>
                <a:spcPts val="1800"/>
              </a:spcBef>
              <a:buNone/>
            </a:pPr>
            <a:r>
              <a:rPr lang="en-US" sz="2000" dirty="0"/>
              <a:t>Melissa Wheeler, (JD), </a:t>
            </a:r>
            <a:r>
              <a:rPr lang="en-US" sz="2000" i="1" dirty="0"/>
              <a:t>LSU Journal of Energy Law and Resources, </a:t>
            </a:r>
            <a:r>
              <a:rPr lang="en-US" sz="2000" dirty="0"/>
              <a:t>Spr. 2018, 512. </a:t>
            </a:r>
          </a:p>
          <a:p>
            <a:pPr marL="288925" indent="290513">
              <a:lnSpc>
                <a:spcPts val="2200"/>
              </a:lnSpc>
              <a:spcBef>
                <a:spcPts val="0"/>
              </a:spcBef>
              <a:buNone/>
            </a:pPr>
            <a:r>
              <a:rPr lang="en-US" sz="2000" dirty="0"/>
              <a:t>Computerization of the electric industry makes it more vulnerable to cyberattack because companies rely on information management and computer systems. Computerization has reduced the need for personnel at key facilities such as electric substations and congested transmission corridors and has increased reliance on unsecured telecommunications or Supervisory Control and Data Acquisition (SCADA) systems. SCADA systems allow automatic remote access to utilities and are designed to increase functionality rather than security. Because of their connection to the Internet, SCADA systems are extremely susceptible to cyber-intrusion.</a:t>
            </a:r>
          </a:p>
        </p:txBody>
      </p:sp>
    </p:spTree>
    <p:extLst>
      <p:ext uri="{BB962C8B-B14F-4D97-AF65-F5344CB8AC3E}">
        <p14:creationId xmlns:p14="http://schemas.microsoft.com/office/powerpoint/2010/main" val="394006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Quantum Computing</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10691727" cy="4622677"/>
          </a:xfrm>
        </p:spPr>
        <p:txBody>
          <a:bodyPr/>
          <a:lstStyle/>
          <a:p>
            <a:pPr marL="0" indent="0">
              <a:spcBef>
                <a:spcPts val="600"/>
              </a:spcBef>
              <a:buNone/>
            </a:pPr>
            <a:r>
              <a:rPr lang="en-US" sz="2400" b="1" dirty="0">
                <a:solidFill>
                  <a:srgbClr val="0070C0"/>
                </a:solidFill>
              </a:rPr>
              <a:t>Key Arguments: </a:t>
            </a:r>
            <a:r>
              <a:rPr lang="en-US" sz="2400" dirty="0"/>
              <a:t>The U.S. has already developed quantum-safe encryption methods. Quantum development offers an optimal opportunity for collaboration between China and the U.S. rather than competition. Private U.S. firms are best able to develop quantum computers – we have Microsoft, Google, and Apple on our side.</a:t>
            </a:r>
          </a:p>
          <a:p>
            <a:pPr marL="0" indent="0">
              <a:spcBef>
                <a:spcPts val="600"/>
              </a:spcBef>
              <a:buNone/>
            </a:pPr>
            <a:endParaRPr lang="en-US" sz="1400" dirty="0">
              <a:latin typeface="Arial" charset="0"/>
              <a:ea typeface="Arial" charset="0"/>
              <a:cs typeface="Arial" charset="0"/>
            </a:endParaRPr>
          </a:p>
          <a:p>
            <a:pPr marL="579438" indent="0">
              <a:spcBef>
                <a:spcPts val="1800"/>
              </a:spcBef>
              <a:buNone/>
            </a:pPr>
            <a:r>
              <a:rPr lang="en-US" sz="1800" dirty="0"/>
              <a:t>Daniel </a:t>
            </a:r>
            <a:r>
              <a:rPr lang="en-US" sz="1800" dirty="0" err="1"/>
              <a:t>Garisto</a:t>
            </a:r>
            <a:r>
              <a:rPr lang="en-US" sz="1800" dirty="0"/>
              <a:t>, (Staff, Scientific American), </a:t>
            </a:r>
            <a:r>
              <a:rPr lang="en-US" sz="1800" i="1" dirty="0"/>
              <a:t>China Is Pulling Ahead in Global Quantum Race, New Studies Suggest, </a:t>
            </a:r>
            <a:r>
              <a:rPr lang="en-US" sz="1800" dirty="0"/>
              <a:t>July 15, 2021. Retrieved Apr. 25, 2022 from </a:t>
            </a:r>
            <a:r>
              <a:rPr lang="en-US" sz="1800" u="sng" dirty="0">
                <a:hlinkClick r:id="rId2"/>
              </a:rPr>
              <a:t>https://www.scientificamerican.com/article/china-is-pulling-ahead-in-global-quantum-race-new-studies-suggest/</a:t>
            </a:r>
            <a:r>
              <a:rPr lang="en-US" sz="1800" dirty="0"/>
              <a:t> </a:t>
            </a:r>
          </a:p>
          <a:p>
            <a:pPr marL="579438" indent="330200">
              <a:spcBef>
                <a:spcPts val="0"/>
              </a:spcBef>
              <a:buNone/>
            </a:pPr>
            <a:r>
              <a:rPr lang="en-US" sz="1800" dirty="0"/>
              <a:t>As tensions between the two nations continue to rise, quantum research occupies an awkward spot: although it remains basic research with limited current applications, its future strategic potential is clear and immense. “What are the rules of the road for scientific exchanges going forward in any field, let alone quantum?” Ambrose asks. Hawkish funding of quantum technology could further inflame relations, but it could also stimulate more cooperation and transparency between competing countries seeking to prove their quantum prowess</a:t>
            </a:r>
            <a:r>
              <a:rPr lang="en-US" sz="1800" dirty="0">
                <a:cs typeface="Arial" panose="020B0604020202020204" pitchFamily="34" charset="0"/>
              </a:rPr>
              <a:t>. </a:t>
            </a:r>
          </a:p>
        </p:txBody>
      </p:sp>
    </p:spTree>
    <p:extLst>
      <p:ext uri="{BB962C8B-B14F-4D97-AF65-F5344CB8AC3E}">
        <p14:creationId xmlns:p14="http://schemas.microsoft.com/office/powerpoint/2010/main" val="415224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Autonomous Swarming Drones</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12145"/>
          </a:xfrm>
        </p:spPr>
        <p:txBody>
          <a:bodyPr/>
          <a:lstStyle/>
          <a:p>
            <a:pPr marL="293688" indent="-282575">
              <a:spcBef>
                <a:spcPts val="1800"/>
              </a:spcBef>
            </a:pPr>
            <a:r>
              <a:rPr lang="en-US" sz="2400" b="1" dirty="0">
                <a:solidFill>
                  <a:srgbClr val="0070C0"/>
                </a:solidFill>
              </a:rPr>
              <a:t>Key Arguments: </a:t>
            </a:r>
            <a:r>
              <a:rPr lang="en-US" sz="2400" dirty="0"/>
              <a:t>Turkish drones are already being supplied to Ukraine, Georgia, and other states on the Russian border. These drones are constraining Russian aggression. Autonomous drones risk accidental war.</a:t>
            </a:r>
          </a:p>
          <a:p>
            <a:pPr marL="0" indent="0">
              <a:spcBef>
                <a:spcPts val="600"/>
              </a:spcBef>
              <a:buNone/>
            </a:pPr>
            <a:endParaRPr lang="en-US" sz="1400" dirty="0">
              <a:latin typeface="Arial" charset="0"/>
              <a:ea typeface="Arial" charset="0"/>
              <a:cs typeface="Arial" charset="0"/>
            </a:endParaRPr>
          </a:p>
          <a:p>
            <a:pPr marL="349250" indent="0">
              <a:buNone/>
            </a:pPr>
            <a:r>
              <a:rPr lang="en-US" sz="2000" dirty="0"/>
              <a:t>Steve Chapman, (Staff, Chicago Tribune), </a:t>
            </a:r>
            <a:r>
              <a:rPr lang="en-US" sz="2000" i="1" dirty="0"/>
              <a:t>The Idea that Putin Plans to Invade Countries West of Ukraine Doesn’t Make a Lick of Sense, </a:t>
            </a:r>
            <a:r>
              <a:rPr lang="en-US" sz="2000" dirty="0"/>
              <a:t>Apr. 8, 2022. Retrieved May 10, 2022 from https://</a:t>
            </a:r>
            <a:r>
              <a:rPr lang="en-US" sz="2000" dirty="0" err="1"/>
              <a:t>www.chicagotribune.com</a:t>
            </a:r>
            <a:r>
              <a:rPr lang="en-US" sz="2000" dirty="0"/>
              <a:t>/opinion/commentary/ct-column-putin-ukraine-nato-countries-chapman-20220408-ipzrcgmeonbgbgwogvan3levya-story.html  </a:t>
            </a:r>
          </a:p>
          <a:p>
            <a:pPr marL="349250" indent="279400">
              <a:buNone/>
            </a:pPr>
            <a:r>
              <a:rPr lang="en-US" sz="2000" dirty="0"/>
              <a:t>The belief in some quarters, though, is that if he succeeds with the first option, he will proceed to Option No. 2. That makes about as much sense as supposing that having invaded Ukraine, he will march on Beijing. Putin launched this war on the assumption that he could win it in short order with minimal resistance. He would have to assume exactly the opposite if he attacked a NATO country — which is a solid guarantee that he won’t</a:t>
            </a:r>
            <a:r>
              <a:rPr lang="en-US" sz="2000" dirty="0">
                <a:cs typeface="Arial" panose="020B0604020202020204" pitchFamily="34" charset="0"/>
              </a:rPr>
              <a:t>. </a:t>
            </a:r>
          </a:p>
          <a:p>
            <a:endParaRPr lang="en-US" dirty="0"/>
          </a:p>
        </p:txBody>
      </p:sp>
    </p:spTree>
    <p:extLst>
      <p:ext uri="{BB962C8B-B14F-4D97-AF65-F5344CB8AC3E}">
        <p14:creationId xmlns:p14="http://schemas.microsoft.com/office/powerpoint/2010/main" val="19365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Facial Recognition &amp; Privacy Protection</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Key Arguments: </a:t>
            </a:r>
            <a:r>
              <a:rPr lang="en-US" sz="2400" dirty="0"/>
              <a:t>Facial recognition and big data sorting software is more beneficial than harmful: stops trafficking, identifies child predators, finds missing persons. This is only a tool that can be used for good or ill, as with pretty much every other technology.</a:t>
            </a:r>
          </a:p>
          <a:p>
            <a:pPr marL="401638" indent="0" algn="just">
              <a:buNone/>
            </a:pPr>
            <a:endParaRPr lang="en-US" sz="1800" dirty="0">
              <a:latin typeface="Arial" panose="020B0604020202020204" pitchFamily="34" charset="0"/>
              <a:cs typeface="Arial" panose="020B0604020202020204" pitchFamily="34" charset="0"/>
            </a:endParaRPr>
          </a:p>
          <a:p>
            <a:pPr marL="401638" indent="0" algn="just">
              <a:buNone/>
            </a:pPr>
            <a:r>
              <a:rPr lang="en-US" sz="2000" dirty="0"/>
              <a:t>Justin Hurwitz, (Prof., Law, U. of Nebraska College of Law), </a:t>
            </a:r>
            <a:r>
              <a:rPr lang="en-US" sz="2000" i="1" dirty="0"/>
              <a:t>Pepperdine Law Review,</a:t>
            </a:r>
            <a:r>
              <a:rPr lang="en-US" sz="2000" dirty="0"/>
              <a:t> 2020, 962. </a:t>
            </a:r>
          </a:p>
          <a:p>
            <a:pPr marL="401638" indent="287338" algn="just">
              <a:buNone/>
            </a:pPr>
            <a:r>
              <a:rPr lang="en-US" sz="2000" dirty="0"/>
              <a:t>After all, our framers never once thought that our private spaces were forever invulnerable against government access; to the contrary, they specifically provided for such access, setting up a system of neutral, third-party magistrates and specific legal standards to be met before the government might obtain such access. The final lesson we've learned about modern privacy advocacy is that privacy overreach--of the variety practiced by most (if not all) of today's modern advocacy groups--is often likely to result in worse outcomes for privacy, regardless of the noble intent of those promoting such efforts</a:t>
            </a:r>
            <a:r>
              <a:rPr lang="en-US" sz="2000" dirty="0">
                <a:cs typeface="Arial" panose="020B0604020202020204" pitchFamily="34" charset="0"/>
              </a:rPr>
              <a:t>. </a:t>
            </a:r>
          </a:p>
          <a:p>
            <a:endParaRPr lang="en-US" dirty="0"/>
          </a:p>
        </p:txBody>
      </p:sp>
    </p:spTree>
    <p:extLst>
      <p:ext uri="{BB962C8B-B14F-4D97-AF65-F5344CB8AC3E}">
        <p14:creationId xmlns:p14="http://schemas.microsoft.com/office/powerpoint/2010/main" val="182550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case response: AI &amp; the singularity</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42290"/>
          </a:xfrm>
        </p:spPr>
        <p:txBody>
          <a:bodyPr/>
          <a:lstStyle/>
          <a:p>
            <a:pPr marL="11113" indent="0">
              <a:spcBef>
                <a:spcPts val="1800"/>
              </a:spcBef>
              <a:buNone/>
            </a:pPr>
            <a:r>
              <a:rPr lang="en-US" sz="2400" b="1" dirty="0">
                <a:solidFill>
                  <a:srgbClr val="0070C0"/>
                </a:solidFill>
              </a:rPr>
              <a:t>Key Arguments: </a:t>
            </a:r>
            <a:r>
              <a:rPr lang="en-US" sz="2400" dirty="0"/>
              <a:t>Any attempt to stop scientific research is a fools errand; some people have been trying that since Galileo and Copernicus. It is not only practically impossible, but also unwise.</a:t>
            </a:r>
            <a:endParaRPr lang="en-US" sz="2400" dirty="0">
              <a:ea typeface="Arial" charset="0"/>
              <a:cs typeface="Arial" charset="0"/>
            </a:endParaRPr>
          </a:p>
          <a:p>
            <a:pPr marL="458788" indent="0">
              <a:spcBef>
                <a:spcPts val="1800"/>
              </a:spcBef>
              <a:buNone/>
            </a:pPr>
            <a:r>
              <a:rPr lang="en-US" sz="2000" dirty="0"/>
              <a:t>Edward Rubin, (Prof., Law, Vanderbilt U. Law School), “Beneficial Precaution: A Proposed Approach to Uncertain Technological Dangers,” </a:t>
            </a:r>
            <a:r>
              <a:rPr lang="en-US" sz="2000" i="1" dirty="0"/>
              <a:t>Vanderbilt Journal of Entertainment and Technology Law, </a:t>
            </a:r>
            <a:r>
              <a:rPr lang="en-US" sz="2000" dirty="0"/>
              <a:t>Winter 2020. Retrieved May 15, 2022 from Nexis. </a:t>
            </a:r>
          </a:p>
          <a:p>
            <a:pPr marL="458788" indent="350838">
              <a:spcBef>
                <a:spcPts val="0"/>
              </a:spcBef>
              <a:buNone/>
            </a:pPr>
            <a:r>
              <a:rPr lang="en-US" sz="2000" dirty="0"/>
              <a:t>It seems likely, moreover, that any effective ban would need to be instituted by all the national governments acting in concert. Any single nation that attempted to ban the industrial progress would simply lose its competitive position in the global economy and would soon need to abandon the effort. And banning the progress of automation would deny society the wonderful new benefits that this progress might provide, including freedom from repetitive, unfulfilling jobs and new machine-made products that make current technological marvels look quaint</a:t>
            </a:r>
            <a:r>
              <a:rPr lang="en-US" sz="2000" dirty="0">
                <a:cs typeface="Arial" panose="020B0604020202020204" pitchFamily="34" charset="0"/>
              </a:rPr>
              <a:t>.  </a:t>
            </a:r>
          </a:p>
          <a:p>
            <a:endParaRPr lang="en-US" dirty="0"/>
          </a:p>
        </p:txBody>
      </p:sp>
    </p:spTree>
    <p:extLst>
      <p:ext uri="{BB962C8B-B14F-4D97-AF65-F5344CB8AC3E}">
        <p14:creationId xmlns:p14="http://schemas.microsoft.com/office/powerpoint/2010/main" val="266079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Ban Germline Genetic Engineering</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014650" y="1800296"/>
            <a:ext cx="11177350" cy="4731133"/>
          </a:xfrm>
        </p:spPr>
        <p:txBody>
          <a:bodyPr/>
          <a:lstStyle/>
          <a:p>
            <a:pPr marL="0" indent="0">
              <a:spcBef>
                <a:spcPts val="600"/>
              </a:spcBef>
              <a:buNone/>
            </a:pPr>
            <a:r>
              <a:rPr lang="en-US" sz="2400" b="1" dirty="0">
                <a:solidFill>
                  <a:srgbClr val="0070C0"/>
                </a:solidFill>
                <a:ea typeface="Arial" charset="0"/>
                <a:cs typeface="Arial" charset="0"/>
              </a:rPr>
              <a:t>Key Arguments: </a:t>
            </a:r>
            <a:r>
              <a:rPr lang="en-US" sz="2400" dirty="0">
                <a:ea typeface="Arial" charset="0"/>
                <a:cs typeface="Arial" charset="0"/>
              </a:rPr>
              <a:t>All medical interventions could be viewed as </a:t>
            </a:r>
            <a:br>
              <a:rPr lang="en-US" sz="2400" dirty="0">
                <a:ea typeface="Arial" charset="0"/>
                <a:cs typeface="Arial" charset="0"/>
              </a:rPr>
            </a:br>
            <a:r>
              <a:rPr lang="en-US" sz="2400" dirty="0">
                <a:ea typeface="Arial" charset="0"/>
                <a:cs typeface="Arial" charset="0"/>
              </a:rPr>
              <a:t>”playing God.” Technologies with the potential to cure genetic disorders, or even cancer, should not be banned.</a:t>
            </a:r>
          </a:p>
          <a:p>
            <a:pPr marL="0" indent="0">
              <a:spcBef>
                <a:spcPts val="600"/>
              </a:spcBef>
              <a:buNone/>
            </a:pPr>
            <a:endParaRPr lang="en-US" sz="1400" dirty="0">
              <a:latin typeface="Arial" charset="0"/>
              <a:ea typeface="Arial" charset="0"/>
              <a:cs typeface="Arial" charset="0"/>
            </a:endParaRPr>
          </a:p>
          <a:p>
            <a:pPr marL="349250" indent="0">
              <a:spcBef>
                <a:spcPts val="1800"/>
              </a:spcBef>
              <a:buNone/>
            </a:pPr>
            <a:r>
              <a:rPr lang="en-US" sz="2000" dirty="0"/>
              <a:t>Rebecca Rodriguez, (JD Candidate), “Beyond Dr. Frankenstein's Monster: Human Germline Editing and the Implications of Waiting to Regulate,” </a:t>
            </a:r>
            <a:r>
              <a:rPr lang="en-US" sz="2000" i="1" dirty="0"/>
              <a:t>Northern Illinois University Law Review, </a:t>
            </a:r>
            <a:r>
              <a:rPr lang="en-US" sz="2000" dirty="0"/>
              <a:t>2018, 613. </a:t>
            </a:r>
          </a:p>
          <a:p>
            <a:pPr marL="349250" indent="400050">
              <a:spcBef>
                <a:spcPts val="0"/>
              </a:spcBef>
              <a:buNone/>
            </a:pPr>
            <a:r>
              <a:rPr lang="en-US" sz="2000" dirty="0"/>
              <a:t>Some opponents argue that editing the human germline is like "playing God" and should never be allowed. This philosophical argument does not withstand practicality. Modern medicine intervenes on a daily basis with life-saving surgeries and prescription medicines. "Do not resuscitate" orders are the exception, not the standard. The possibility that CRISPR-Cas9 can be used to treat cancer patients and eradicate debilitating genetic diseases by modifying the human germline outweighs any abstract reasoning against the process because, as the </a:t>
            </a:r>
            <a:r>
              <a:rPr lang="en-US" sz="2000" dirty="0" err="1"/>
              <a:t>ASHG</a:t>
            </a:r>
            <a:r>
              <a:rPr lang="en-US" sz="2000" dirty="0"/>
              <a:t> [American Society of Human Genetics] statement proposes, all clinical applications of this technology must meet stringent standards.</a:t>
            </a:r>
          </a:p>
          <a:p>
            <a:endParaRPr lang="en-US" dirty="0"/>
          </a:p>
        </p:txBody>
      </p:sp>
    </p:spTree>
    <p:extLst>
      <p:ext uri="{BB962C8B-B14F-4D97-AF65-F5344CB8AC3E}">
        <p14:creationId xmlns:p14="http://schemas.microsoft.com/office/powerpoint/2010/main" val="216918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Biological Enhancement of Soldiers</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Key Arguments: </a:t>
            </a:r>
            <a:r>
              <a:rPr lang="en-US" sz="2400" dirty="0"/>
              <a:t>When properly selected, biological enhancements have the potential to save lives and restore lost limbs and mental capabilities. </a:t>
            </a:r>
          </a:p>
          <a:p>
            <a:pPr marL="0" indent="0">
              <a:spcBef>
                <a:spcPts val="600"/>
              </a:spcBef>
              <a:buNone/>
            </a:pPr>
            <a:endParaRPr lang="en-US" sz="1400" dirty="0">
              <a:latin typeface="Arial" charset="0"/>
              <a:ea typeface="Arial" charset="0"/>
              <a:cs typeface="Arial" charset="0"/>
            </a:endParaRPr>
          </a:p>
          <a:p>
            <a:pPr marL="401638" indent="0" algn="just">
              <a:buNone/>
            </a:pPr>
            <a:r>
              <a:rPr lang="en-US" sz="2000" dirty="0">
                <a:cs typeface="Arial" panose="020B0604020202020204" pitchFamily="34" charset="0"/>
              </a:rPr>
              <a:t>Kate McCord, (Prof., Life Sciences, Arizona State U.), </a:t>
            </a:r>
            <a:r>
              <a:rPr lang="en-US" sz="2000" i="1" dirty="0">
                <a:cs typeface="Arial" panose="020B0604020202020204" pitchFamily="34" charset="0"/>
              </a:rPr>
              <a:t>Explaining Regeneration: Cells and Limbs as Complex Living Systems: Learning From History, </a:t>
            </a:r>
            <a:r>
              <a:rPr lang="en-US" sz="2000" dirty="0">
                <a:cs typeface="Arial" panose="020B0604020202020204" pitchFamily="34" charset="0"/>
              </a:rPr>
              <a:t>Aug. 31, 2021. Retrieved May 20, 2022 from https://</a:t>
            </a:r>
            <a:r>
              <a:rPr lang="en-US" sz="2000" dirty="0" err="1">
                <a:cs typeface="Arial" panose="020B0604020202020204" pitchFamily="34" charset="0"/>
              </a:rPr>
              <a:t>www.frontiersin.org</a:t>
            </a:r>
            <a:r>
              <a:rPr lang="en-US" sz="2000" dirty="0">
                <a:cs typeface="Arial" panose="020B0604020202020204" pitchFamily="34" charset="0"/>
              </a:rPr>
              <a:t>/articles/10.3389/fcell.2021.734315/full </a:t>
            </a:r>
          </a:p>
          <a:p>
            <a:pPr marL="401638" indent="407988" algn="just">
              <a:buNone/>
            </a:pPr>
            <a:r>
              <a:rPr lang="en-US" sz="2000" dirty="0">
                <a:cs typeface="Arial" panose="020B0604020202020204" pitchFamily="34" charset="0"/>
              </a:rPr>
              <a:t>We can surely learn about nerve regeneration, for example, by looking at stem cells in cancer, or germline regeneration, or limb regeneration in different organisms. We may be much closer to modeling regenerative processes overall, yet it will take work.</a:t>
            </a:r>
          </a:p>
          <a:p>
            <a:pPr marL="401638" indent="227013" algn="just">
              <a:buNone/>
            </a:pPr>
            <a:r>
              <a:rPr lang="en-US" sz="2400" dirty="0">
                <a:cs typeface="Arial" panose="020B0604020202020204" pitchFamily="34" charset="0"/>
              </a:rPr>
              <a:t>.  </a:t>
            </a:r>
          </a:p>
          <a:p>
            <a:endParaRPr lang="en-US" dirty="0"/>
          </a:p>
        </p:txBody>
      </p:sp>
    </p:spTree>
    <p:extLst>
      <p:ext uri="{BB962C8B-B14F-4D97-AF65-F5344CB8AC3E}">
        <p14:creationId xmlns:p14="http://schemas.microsoft.com/office/powerpoint/2010/main" val="17966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chemeClr val="tx1"/>
                </a:solidFill>
              </a:rPr>
              <a:t>Negative toolbox</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p:txBody>
          <a:bodyPr/>
          <a:lstStyle/>
          <a:p>
            <a:pPr marL="515938" indent="-457200">
              <a:lnSpc>
                <a:spcPct val="140000"/>
              </a:lnSpc>
              <a:spcBef>
                <a:spcPts val="600"/>
              </a:spcBef>
              <a:buFont typeface="Wingdings" pitchFamily="2" charset="2"/>
              <a:buChar char="v"/>
            </a:pPr>
            <a:r>
              <a:rPr lang="en-US" sz="2400" dirty="0">
                <a:latin typeface="Arial" panose="020B0604020202020204" pitchFamily="34" charset="0"/>
                <a:cs typeface="Arial" panose="020B0604020202020204" pitchFamily="34" charset="0"/>
              </a:rPr>
              <a:t>Topicality</a:t>
            </a:r>
          </a:p>
          <a:p>
            <a:pPr marL="515938" indent="-457200">
              <a:lnSpc>
                <a:spcPct val="140000"/>
              </a:lnSpc>
              <a:spcBef>
                <a:spcPts val="600"/>
              </a:spcBef>
              <a:buFont typeface="Wingdings" pitchFamily="2" charset="2"/>
              <a:buChar char="v"/>
            </a:pPr>
            <a:r>
              <a:rPr lang="en-US" sz="2400" dirty="0">
                <a:latin typeface="Arial" panose="020B0604020202020204" pitchFamily="34" charset="0"/>
                <a:cs typeface="Arial" panose="020B0604020202020204" pitchFamily="34" charset="0"/>
              </a:rPr>
              <a:t>Disadvantages</a:t>
            </a:r>
          </a:p>
          <a:p>
            <a:pPr marL="515938" indent="-457200">
              <a:lnSpc>
                <a:spcPct val="140000"/>
              </a:lnSpc>
              <a:spcBef>
                <a:spcPts val="600"/>
              </a:spcBef>
              <a:buFont typeface="Wingdings" pitchFamily="2" charset="2"/>
              <a:buChar char="v"/>
            </a:pPr>
            <a:r>
              <a:rPr lang="en-US" sz="2400" dirty="0">
                <a:latin typeface="Arial" panose="020B0604020202020204" pitchFamily="34" charset="0"/>
                <a:cs typeface="Arial" panose="020B0604020202020204" pitchFamily="34" charset="0"/>
              </a:rPr>
              <a:t>Case</a:t>
            </a:r>
          </a:p>
          <a:p>
            <a:pPr marL="515938" indent="-457200">
              <a:lnSpc>
                <a:spcPct val="140000"/>
              </a:lnSpc>
              <a:spcBef>
                <a:spcPts val="600"/>
              </a:spcBef>
              <a:buFont typeface="Wingdings" pitchFamily="2" charset="2"/>
              <a:buChar char="v"/>
            </a:pPr>
            <a:r>
              <a:rPr lang="en-US" sz="2400" dirty="0">
                <a:latin typeface="Arial" panose="020B0604020202020204" pitchFamily="34" charset="0"/>
                <a:cs typeface="Arial" panose="020B0604020202020204" pitchFamily="34" charset="0"/>
              </a:rPr>
              <a:t>Counterplans</a:t>
            </a:r>
          </a:p>
          <a:p>
            <a:pPr marL="515938" indent="-457200">
              <a:lnSpc>
                <a:spcPct val="140000"/>
              </a:lnSpc>
              <a:spcBef>
                <a:spcPts val="600"/>
              </a:spcBef>
              <a:buFont typeface="Wingdings" pitchFamily="2" charset="2"/>
              <a:buChar char="v"/>
            </a:pPr>
            <a:r>
              <a:rPr lang="en-US" sz="2400" dirty="0" err="1">
                <a:latin typeface="Arial" panose="020B0604020202020204" pitchFamily="34" charset="0"/>
                <a:cs typeface="Arial" panose="020B0604020202020204" pitchFamily="34" charset="0"/>
              </a:rPr>
              <a:t>Kritiks</a:t>
            </a:r>
            <a:endParaRPr lang="en-US" sz="2400" dirty="0">
              <a:latin typeface="Arial" panose="020B0604020202020204" pitchFamily="34" charset="0"/>
              <a:cs typeface="Arial" panose="020B0604020202020204" pitchFamily="34" charset="0"/>
            </a:endParaRPr>
          </a:p>
          <a:p>
            <a:pPr marL="0" indent="0">
              <a:buNone/>
            </a:pPr>
            <a:endParaRPr lang="en-US" dirty="0"/>
          </a:p>
          <a:p>
            <a:pPr marL="0" indent="0">
              <a:buNone/>
            </a:pPr>
            <a:r>
              <a:rPr lang="en-US" sz="2400" dirty="0"/>
              <a:t>A brief look at Disadvantages and Case Arguments will be provided here; see other NFHS slide series for Topicality and Counterplans. </a:t>
            </a:r>
            <a:r>
              <a:rPr lang="en-US" sz="2400" dirty="0" err="1"/>
              <a:t>Kritiks</a:t>
            </a:r>
            <a:r>
              <a:rPr lang="en-US" sz="2400" dirty="0"/>
              <a:t> are not acceptable in all parts of the country and will not be discussed here.</a:t>
            </a:r>
          </a:p>
          <a:p>
            <a:pPr marL="0" indent="0">
              <a:buNone/>
            </a:pPr>
            <a:endParaRPr lang="en-US" dirty="0"/>
          </a:p>
        </p:txBody>
      </p:sp>
      <p:pic>
        <p:nvPicPr>
          <p:cNvPr id="6" name="Picture 5">
            <a:extLst>
              <a:ext uri="{FF2B5EF4-FFF2-40B4-BE49-F238E27FC236}">
                <a16:creationId xmlns:a16="http://schemas.microsoft.com/office/drawing/2014/main" id="{33773D21-AE5F-C740-85C3-72E65C38CE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9059" y="2084910"/>
            <a:ext cx="3985483" cy="3132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90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Development of Vaccines</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32241"/>
          </a:xfrm>
        </p:spPr>
        <p:txBody>
          <a:bodyPr/>
          <a:lstStyle/>
          <a:p>
            <a:pPr marL="293688" indent="-282575">
              <a:lnSpc>
                <a:spcPts val="2600"/>
              </a:lnSpc>
              <a:spcBef>
                <a:spcPts val="1800"/>
              </a:spcBef>
            </a:pPr>
            <a:r>
              <a:rPr lang="en-US" sz="2400" b="1" dirty="0">
                <a:solidFill>
                  <a:srgbClr val="0070C0"/>
                </a:solidFill>
              </a:rPr>
              <a:t>Key Arguments: </a:t>
            </a:r>
            <a:r>
              <a:rPr lang="en-US" sz="2400" dirty="0"/>
              <a:t>The present system actually developed multiple Covid-19 vaccines in record time. The problem was not the availability of vaccines, but vaccine hesitancy. Besides the crazy conspiracy theories, many level-headed people were skeptical because of the short time frame and shortened testing period. This would be made even worse by further shortening the period of human trials to vaccine deployment.</a:t>
            </a:r>
            <a:endParaRPr lang="en-US" sz="1400" dirty="0">
              <a:latin typeface="Arial" charset="0"/>
              <a:ea typeface="Arial" charset="0"/>
              <a:cs typeface="Arial" charset="0"/>
            </a:endParaRPr>
          </a:p>
          <a:p>
            <a:pPr marL="349250" indent="0">
              <a:spcBef>
                <a:spcPts val="1800"/>
              </a:spcBef>
              <a:buNone/>
            </a:pPr>
            <a:r>
              <a:rPr lang="en-US" sz="1800" dirty="0"/>
              <a:t>Jocelyn Solis-Moreira, (Staff, Medical News Today), </a:t>
            </a:r>
            <a:r>
              <a:rPr lang="en-US" sz="1800" i="1" dirty="0"/>
              <a:t>How Did We Develop a Covid-19 Vaccine So Quickly?, </a:t>
            </a:r>
            <a:r>
              <a:rPr lang="en-US" sz="1800" dirty="0"/>
              <a:t>Nov. 12, 2021. Retrieved Apr. 10, 2022 from </a:t>
            </a:r>
            <a:r>
              <a:rPr lang="en-US" sz="1800" u="sng" dirty="0">
                <a:hlinkClick r:id="rId2"/>
              </a:rPr>
              <a:t>https://www.medicalnewstoday.com/articles/how-did-we-develop-a-covid-19-vaccine-so-quickly</a:t>
            </a:r>
            <a:r>
              <a:rPr lang="en-US" sz="1800" dirty="0"/>
              <a:t> </a:t>
            </a:r>
          </a:p>
          <a:p>
            <a:pPr marL="349250" indent="230188">
              <a:spcBef>
                <a:spcPts val="0"/>
              </a:spcBef>
              <a:buNone/>
            </a:pPr>
            <a:r>
              <a:rPr lang="en-US" sz="1800" dirty="0"/>
              <a:t>Creating a vaccine in under 1 year is no small feat. While the coronavirus pandemic made a new normal of mask-wearing and physical distancing, it also spurred global cooperation for vaccine research and distribution. However, a vaccine is only effective if people are willing to receive it. With rapid research development, some may be concerned that the vaccine was rushed, and with these concerns comes vaccine hesitancy</a:t>
            </a:r>
            <a:r>
              <a:rPr lang="en-US" sz="1800"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55338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Ban Offensive Cyb</a:t>
            </a:r>
            <a:r>
              <a:rPr lang="en-US" sz="3600" dirty="0">
                <a:latin typeface="Arial" panose="020B0604020202020204" pitchFamily="34" charset="0"/>
                <a:cs typeface="Arial" panose="020B0604020202020204" pitchFamily="34" charset="0"/>
              </a:rPr>
              <a:t>er</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98704"/>
            <a:ext cx="10691727" cy="4612628"/>
          </a:xfrm>
        </p:spPr>
        <p:txBody>
          <a:bodyPr/>
          <a:lstStyle/>
          <a:p>
            <a:pPr marL="293688" indent="-282575">
              <a:spcBef>
                <a:spcPts val="1800"/>
              </a:spcBef>
            </a:pPr>
            <a:r>
              <a:rPr lang="en-US" sz="2400" b="1" dirty="0">
                <a:solidFill>
                  <a:srgbClr val="0070C0"/>
                </a:solidFill>
              </a:rPr>
              <a:t>Key Arguments: </a:t>
            </a:r>
            <a:r>
              <a:rPr lang="en-US" sz="2400" dirty="0"/>
              <a:t>It is impossible to distinguish between offensive and defensive cyber operations. For example, during the 2020 presidential election, the U.S. blocked Internet access to Russian bot farms as a protective measure. Offensive cyber capability deters; if it is banned, it can no longer deter.</a:t>
            </a:r>
          </a:p>
          <a:p>
            <a:pPr marL="0" indent="0">
              <a:spcBef>
                <a:spcPts val="600"/>
              </a:spcBef>
              <a:buNone/>
            </a:pPr>
            <a:endParaRPr lang="en-US" sz="1400" dirty="0">
              <a:latin typeface="Arial" charset="0"/>
              <a:ea typeface="Arial" charset="0"/>
              <a:cs typeface="Arial" charset="0"/>
            </a:endParaRPr>
          </a:p>
          <a:p>
            <a:pPr marL="288925" indent="0">
              <a:spcBef>
                <a:spcPts val="1800"/>
              </a:spcBef>
              <a:buNone/>
            </a:pPr>
            <a:r>
              <a:rPr lang="en-US" sz="2000" dirty="0"/>
              <a:t>Angus King, (Co-Chair, Cyberspace Solarium Commission), </a:t>
            </a:r>
            <a:r>
              <a:rPr lang="en-US" sz="2000" i="1" dirty="0"/>
              <a:t>Cyberspace Solarium Commission Report,</a:t>
            </a:r>
            <a:r>
              <a:rPr lang="en-US" sz="2000" dirty="0"/>
              <a:t> Mar. 2020, iv. </a:t>
            </a:r>
          </a:p>
          <a:p>
            <a:pPr marL="288925" indent="290513">
              <a:spcBef>
                <a:spcPts val="0"/>
              </a:spcBef>
              <a:buNone/>
            </a:pPr>
            <a:r>
              <a:rPr lang="en-US" sz="2000" dirty="0"/>
              <a:t>Today most cyber actors feel undeterred, if not emboldened, to target our personal data and public infrastructure. In other words, through our inability or unwillingness to identify and punish our cyber adversaries, we are signaling that interfering in American elections or stealing billions in U.S. intellectual property is acceptable. The federal government and the private sector must defend themselves and strike back with speed and agility.</a:t>
            </a:r>
          </a:p>
          <a:p>
            <a:pPr marL="401638" indent="227013" algn="just">
              <a:buNone/>
            </a:pPr>
            <a:r>
              <a:rPr lang="en-US" sz="18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39963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Increase Defensive Cyber</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Key Arguments: </a:t>
            </a:r>
            <a:r>
              <a:rPr lang="en-US" sz="2400" dirty="0"/>
              <a:t>The threat of cyber attacks from Russia and China is exaggerated. The U.S. already leads the world in its cyber capability. U.S. corporations have learned how to defend against cyber attacks, and we are best served by keeping the government out of our cyber affairs (reference the NSA and Snowden revelations).</a:t>
            </a:r>
            <a:endParaRPr lang="en-US" sz="1400" dirty="0">
              <a:latin typeface="Arial" charset="0"/>
              <a:ea typeface="Arial" charset="0"/>
              <a:cs typeface="Arial" charset="0"/>
            </a:endParaRPr>
          </a:p>
          <a:p>
            <a:pPr marL="288925" indent="0">
              <a:spcBef>
                <a:spcPts val="1800"/>
              </a:spcBef>
              <a:buNone/>
            </a:pPr>
            <a:r>
              <a:rPr lang="en-US" sz="1800" dirty="0"/>
              <a:t>Richard Clarke &amp; Robert </a:t>
            </a:r>
            <a:r>
              <a:rPr lang="en-US" sz="1800" dirty="0" err="1"/>
              <a:t>Knake</a:t>
            </a:r>
            <a:r>
              <a:rPr lang="en-US" sz="1800" dirty="0"/>
              <a:t>, (Official in charge of Cybersecurity Policy for President George W. Bush/Sr. Fellow, Council on Foreign Relations and Sr. Scientist, Northwestern U.), </a:t>
            </a:r>
            <a:r>
              <a:rPr lang="en-US" sz="1800" i="1" dirty="0"/>
              <a:t>The Fifth Domain: Defending Our Country, Our Companies, and Ourselves in the Age of Cyberthreats, </a:t>
            </a:r>
            <a:r>
              <a:rPr lang="en-US" sz="1800" dirty="0"/>
              <a:t>2019, 36. </a:t>
            </a:r>
          </a:p>
          <a:p>
            <a:pPr marL="288925" indent="228600">
              <a:spcBef>
                <a:spcPts val="0"/>
              </a:spcBef>
              <a:buNone/>
            </a:pPr>
            <a:r>
              <a:rPr lang="en-US" sz="1800" dirty="0"/>
              <a:t>It's getting harder to find vulnerabilities in new systems and even harder to exploit them. Modern trusted systems can actually be trusted. Your iPhone, a ubiquitous commercial device, is far better defended than a state-of-the-art system from </a:t>
            </a:r>
            <a:r>
              <a:rPr lang="en-US" sz="1800" dirty="0" err="1"/>
              <a:t>Aitel's</a:t>
            </a:r>
            <a:r>
              <a:rPr lang="en-US" sz="1800" dirty="0"/>
              <a:t> early days on the offense. Even the latest version of the long-maligned Microsoft Windows operating system is pretty secure.</a:t>
            </a:r>
            <a:r>
              <a:rPr lang="en-US" sz="18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1798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Designate Space as Critical Infrastructure</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532241"/>
          </a:xfrm>
        </p:spPr>
        <p:txBody>
          <a:bodyPr/>
          <a:lstStyle/>
          <a:p>
            <a:pPr marL="11113" indent="0">
              <a:spcBef>
                <a:spcPts val="1800"/>
              </a:spcBef>
              <a:buNone/>
            </a:pPr>
            <a:r>
              <a:rPr lang="en-US" sz="2400" b="1" dirty="0">
                <a:solidFill>
                  <a:srgbClr val="0070C0"/>
                </a:solidFill>
              </a:rPr>
              <a:t>Key Arguments: </a:t>
            </a:r>
            <a:r>
              <a:rPr lang="en-US" sz="2400" dirty="0"/>
              <a:t>Designation of space as a “critical infrastructure” does nothing other than assign its cyber defense to the U.S. Department of Homeland Security (DHS). DHS is dysfunctional and the last place we should rely on to defend space assets. The superior option is the present approach, which assigns defense of space assets to the U.S. Space Force.</a:t>
            </a:r>
            <a:endParaRPr lang="en-US" sz="1400" dirty="0">
              <a:latin typeface="Arial" charset="0"/>
              <a:ea typeface="Arial" charset="0"/>
              <a:cs typeface="Arial" charset="0"/>
            </a:endParaRPr>
          </a:p>
          <a:p>
            <a:pPr marL="228600" indent="0">
              <a:spcBef>
                <a:spcPts val="1800"/>
              </a:spcBef>
              <a:buNone/>
            </a:pPr>
            <a:r>
              <a:rPr lang="en-US" sz="2000" dirty="0"/>
              <a:t>Jackson Barnett, (Staff, </a:t>
            </a:r>
            <a:r>
              <a:rPr lang="en-US" sz="2000" dirty="0" err="1"/>
              <a:t>FedScoop</a:t>
            </a:r>
            <a:r>
              <a:rPr lang="en-US" sz="2000" dirty="0"/>
              <a:t>), </a:t>
            </a:r>
            <a:r>
              <a:rPr lang="en-US" sz="2000" i="1" dirty="0"/>
              <a:t>Space Force Starts Transitioning Cybersecurity Professionals Into Its Ranks, </a:t>
            </a:r>
            <a:r>
              <a:rPr lang="en-US" sz="2000" dirty="0"/>
              <a:t>Feb. 16, 2021. Retrieved May 18, 2022 from </a:t>
            </a:r>
            <a:r>
              <a:rPr lang="en-US" sz="2000" u="sng" dirty="0">
                <a:hlinkClick r:id="rId2"/>
              </a:rPr>
              <a:t>https://www.fedscoop.com/space-force-cybersecurity-professionals-guardians/</a:t>
            </a:r>
            <a:r>
              <a:rPr lang="en-US" sz="2000" dirty="0"/>
              <a:t> </a:t>
            </a:r>
          </a:p>
          <a:p>
            <a:pPr marL="228600" indent="228600">
              <a:spcBef>
                <a:spcPts val="0"/>
              </a:spcBef>
              <a:buNone/>
            </a:pPr>
            <a:r>
              <a:rPr lang="en-US" sz="2000" dirty="0"/>
              <a:t>Space Force acquisition professionals have also been at work to increase cybersecurity by inking new deals with private security companies. One recent deal with </a:t>
            </a:r>
            <a:r>
              <a:rPr lang="en-US" sz="2000" dirty="0" err="1"/>
              <a:t>Xage</a:t>
            </a:r>
            <a:r>
              <a:rPr lang="en-US" sz="2000" dirty="0"/>
              <a:t> security will build a zero trust-style security system to protect space assets</a:t>
            </a:r>
            <a:r>
              <a:rPr lang="en-US" sz="2000" dirty="0">
                <a:cs typeface="Arial" panose="020B0604020202020204" pitchFamily="34" charset="0"/>
              </a:rPr>
              <a:t>.  </a:t>
            </a:r>
          </a:p>
          <a:p>
            <a:endParaRPr lang="en-US" dirty="0"/>
          </a:p>
        </p:txBody>
      </p:sp>
    </p:spTree>
    <p:extLst>
      <p:ext uri="{BB962C8B-B14F-4D97-AF65-F5344CB8AC3E}">
        <p14:creationId xmlns:p14="http://schemas.microsoft.com/office/powerpoint/2010/main" val="22893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Cybersecurity Education</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10691727" cy="4338637"/>
          </a:xfrm>
        </p:spPr>
        <p:txBody>
          <a:bodyPr/>
          <a:lstStyle/>
          <a:p>
            <a:pPr marL="293688" indent="-282575">
              <a:spcBef>
                <a:spcPts val="1800"/>
              </a:spcBef>
            </a:pPr>
            <a:r>
              <a:rPr lang="en-US" sz="2400" b="1" dirty="0">
                <a:solidFill>
                  <a:srgbClr val="0070C0"/>
                </a:solidFill>
              </a:rPr>
              <a:t>Key Arguments: </a:t>
            </a:r>
            <a:r>
              <a:rPr lang="en-US" sz="2400" dirty="0"/>
              <a:t>AI is replacing the need for cybersecurity personnel; STEM is especially irrelevant because it trains only entry level cybersecurity workers. There is no shortage at the entry level.</a:t>
            </a:r>
          </a:p>
          <a:p>
            <a:pPr marL="0" indent="0">
              <a:spcBef>
                <a:spcPts val="600"/>
              </a:spcBef>
              <a:buNone/>
            </a:pPr>
            <a:endParaRPr lang="en-US" sz="1400" dirty="0">
              <a:latin typeface="Arial" charset="0"/>
              <a:ea typeface="Arial" charset="0"/>
              <a:cs typeface="Arial" charset="0"/>
            </a:endParaRPr>
          </a:p>
          <a:p>
            <a:pPr marL="349250" indent="0">
              <a:spcBef>
                <a:spcPts val="1800"/>
              </a:spcBef>
              <a:buNone/>
            </a:pPr>
            <a:r>
              <a:rPr lang="en-US" sz="2000" dirty="0" err="1"/>
              <a:t>Sead</a:t>
            </a:r>
            <a:r>
              <a:rPr lang="en-US" sz="2000" dirty="0"/>
              <a:t> </a:t>
            </a:r>
            <a:r>
              <a:rPr lang="en-US" sz="2000" dirty="0" err="1"/>
              <a:t>Fadilpašić</a:t>
            </a:r>
            <a:r>
              <a:rPr lang="en-US" sz="2000" dirty="0"/>
              <a:t>, (Staff, IT </a:t>
            </a:r>
            <a:r>
              <a:rPr lang="en-US" sz="2000" dirty="0" err="1"/>
              <a:t>ProPortal</a:t>
            </a:r>
            <a:r>
              <a:rPr lang="en-US" sz="2000" dirty="0"/>
              <a:t>), </a:t>
            </a:r>
            <a:r>
              <a:rPr lang="en-US" sz="2000" i="1" dirty="0"/>
              <a:t>AI Set to Replace Cybersecurity Professionals Within a Decade, </a:t>
            </a:r>
            <a:r>
              <a:rPr lang="en-US" sz="2000" dirty="0"/>
              <a:t>Dec. 10, 2020. Retrieved Apr. 25, 2022 from </a:t>
            </a:r>
            <a:r>
              <a:rPr lang="en-US" sz="2000" u="sng" dirty="0">
                <a:hlinkClick r:id="rId2"/>
              </a:rPr>
              <a:t>https://www.itproportal.com/news/ai-set-to-replace-cybersecurity-professionals-within-a-decade/</a:t>
            </a:r>
            <a:r>
              <a:rPr lang="en-US" sz="2000" dirty="0"/>
              <a:t> </a:t>
            </a:r>
          </a:p>
          <a:p>
            <a:pPr marL="349250" indent="228600">
              <a:spcBef>
                <a:spcPts val="0"/>
              </a:spcBef>
              <a:buNone/>
            </a:pPr>
            <a:r>
              <a:rPr lang="en-US" sz="2000" dirty="0"/>
              <a:t>If you work in cybersecurity, chances are your current job will be performed by AI within a decade, according to a new report from Trend Micro. The company polled 500 IT directors, managers, CIOs and CTOs about what they believe cybersecurity will look like in 2030, and more than four in ten (41 percent) are confident AI will completely replace them within the next ten years.</a:t>
            </a:r>
          </a:p>
          <a:p>
            <a:endParaRPr lang="en-US" dirty="0"/>
          </a:p>
        </p:txBody>
      </p:sp>
    </p:spTree>
    <p:extLst>
      <p:ext uri="{BB962C8B-B14F-4D97-AF65-F5344CB8AC3E}">
        <p14:creationId xmlns:p14="http://schemas.microsoft.com/office/powerpoint/2010/main" val="1113527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Agreement on the Cyber Attack Trigger for Article V</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05568" y="1908752"/>
            <a:ext cx="10691727" cy="4423785"/>
          </a:xfrm>
        </p:spPr>
        <p:txBody>
          <a:bodyPr/>
          <a:lstStyle/>
          <a:p>
            <a:pPr marL="11113" indent="0">
              <a:spcBef>
                <a:spcPts val="1800"/>
              </a:spcBef>
              <a:buNone/>
            </a:pPr>
            <a:r>
              <a:rPr lang="en-US" sz="2400" b="1" dirty="0">
                <a:solidFill>
                  <a:srgbClr val="0070C0"/>
                </a:solidFill>
              </a:rPr>
              <a:t>Key Arguments: </a:t>
            </a:r>
            <a:r>
              <a:rPr lang="en-US" sz="2400" dirty="0"/>
              <a:t>This case is especially subject to topicality attack; the plan depends upon 30 NATO countries agreeing, when they have been unable to agree in the past on this issue. This also means no solvency, given the failure to agree.</a:t>
            </a:r>
          </a:p>
          <a:p>
            <a:pPr marL="401638" indent="0" algn="just">
              <a:lnSpc>
                <a:spcPts val="2000"/>
              </a:lnSpc>
              <a:buNone/>
            </a:pPr>
            <a:endParaRPr lang="en-US" sz="1800" dirty="0">
              <a:latin typeface="Arial" panose="020B0604020202020204" pitchFamily="34" charset="0"/>
              <a:cs typeface="Arial" panose="020B0604020202020204" pitchFamily="34" charset="0"/>
            </a:endParaRPr>
          </a:p>
          <a:p>
            <a:pPr marL="409575" indent="0">
              <a:spcBef>
                <a:spcPts val="1800"/>
              </a:spcBef>
              <a:buNone/>
            </a:pPr>
            <a:r>
              <a:rPr lang="en-US" sz="2000" dirty="0"/>
              <a:t>Stephen Jackson, (Prof., Center for Infrastructure Protection and Homeland Security, George Mason U.), </a:t>
            </a:r>
            <a:r>
              <a:rPr lang="en-US" sz="2000" i="1" dirty="0"/>
              <a:t>Determining When Cyber Aggression Qualifies as an Armed Attack, </a:t>
            </a:r>
            <a:r>
              <a:rPr lang="en-US" sz="2000" dirty="0"/>
              <a:t>Aug. 16, 2016. Retrieved May 18, 2022 from </a:t>
            </a:r>
            <a:r>
              <a:rPr lang="en-US" sz="2000" u="sng" dirty="0">
                <a:hlinkClick r:id="rId2"/>
              </a:rPr>
              <a:t>https://cip.gmu.edu/2016/08/16/nato-article-5-cyber-warfare-natos-ambiguous-outdated-procedure-determining-cyber-aggression-qualifies-armed-attack/</a:t>
            </a:r>
            <a:r>
              <a:rPr lang="en-US" sz="2000" dirty="0"/>
              <a:t> </a:t>
            </a:r>
          </a:p>
          <a:p>
            <a:pPr marL="409575" indent="228600">
              <a:spcBef>
                <a:spcPts val="0"/>
              </a:spcBef>
              <a:buNone/>
            </a:pPr>
            <a:r>
              <a:rPr lang="en-US" sz="2000" dirty="0"/>
              <a:t>Currently, almost every NATO ally has an individual national security and defense strategy related to cybersecurity.  These strategies vary in detail and scope, and lack uniformity in defining the elements of which cyber attacks warrant an aggressive response.  </a:t>
            </a:r>
          </a:p>
          <a:p>
            <a:pPr marL="401638" indent="7938" algn="just">
              <a:lnSpc>
                <a:spcPts val="2000"/>
              </a:lnSpc>
              <a:buNone/>
            </a:pPr>
            <a:endParaRPr lang="en-US" sz="2000" dirty="0">
              <a:cs typeface="Arial" panose="020B0604020202020204" pitchFamily="34" charset="0"/>
            </a:endParaRPr>
          </a:p>
          <a:p>
            <a:endParaRPr lang="en-US" dirty="0"/>
          </a:p>
        </p:txBody>
      </p:sp>
    </p:spTree>
    <p:extLst>
      <p:ext uri="{BB962C8B-B14F-4D97-AF65-F5344CB8AC3E}">
        <p14:creationId xmlns:p14="http://schemas.microsoft.com/office/powerpoint/2010/main" val="117861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Cyber Attribution (Naming &amp; Shaming)</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691727" cy="4612628"/>
          </a:xfrm>
        </p:spPr>
        <p:txBody>
          <a:bodyPr/>
          <a:lstStyle/>
          <a:p>
            <a:pPr marL="11113" indent="0">
              <a:lnSpc>
                <a:spcPts val="2600"/>
              </a:lnSpc>
              <a:spcBef>
                <a:spcPts val="1800"/>
              </a:spcBef>
              <a:buNone/>
            </a:pPr>
            <a:r>
              <a:rPr lang="en-US" sz="2400" b="1" dirty="0">
                <a:solidFill>
                  <a:srgbClr val="0070C0"/>
                </a:solidFill>
              </a:rPr>
              <a:t>Key Arguments: </a:t>
            </a:r>
            <a:r>
              <a:rPr lang="en-US" sz="2400" dirty="0"/>
              <a:t>Cyber attribution does not deter, with or without an evidence requirement. The U.S. itself is a sufficient demonstration – our offensive cyber attacks were outed in a major way by the Snowden revelations, but we didn’t care and the attacks continued. There is no reason to believe Russia or China would be any different.</a:t>
            </a:r>
          </a:p>
          <a:p>
            <a:pPr marL="288925" indent="0">
              <a:lnSpc>
                <a:spcPts val="2000"/>
              </a:lnSpc>
              <a:spcBef>
                <a:spcPts val="1800"/>
              </a:spcBef>
              <a:buNone/>
            </a:pPr>
            <a:r>
              <a:rPr lang="en-US" sz="1800" dirty="0"/>
              <a:t>Richard Clarke &amp; Robert </a:t>
            </a:r>
            <a:r>
              <a:rPr lang="en-US" sz="1800" dirty="0" err="1"/>
              <a:t>Knake</a:t>
            </a:r>
            <a:r>
              <a:rPr lang="en-US" sz="1800" dirty="0"/>
              <a:t>, (Official in charge of Cybersecurity Policy for President George W. Bush/Sr. Fellow, Council on Foreign Relations and Sr. Scientist, Northwestern U.), </a:t>
            </a:r>
            <a:r>
              <a:rPr lang="en-US" sz="1800" i="1" dirty="0"/>
              <a:t>The Fifth Domain: Defending Our Country, Our Companies, and Ourselves in the Age of Cyberthreats,</a:t>
            </a:r>
            <a:r>
              <a:rPr lang="en-US" sz="1800" dirty="0"/>
              <a:t> 2019, 27-28. </a:t>
            </a:r>
          </a:p>
          <a:p>
            <a:pPr marL="288925" indent="228600">
              <a:lnSpc>
                <a:spcPts val="2000"/>
              </a:lnSpc>
              <a:spcBef>
                <a:spcPts val="0"/>
              </a:spcBef>
              <a:buNone/>
            </a:pPr>
            <a:r>
              <a:rPr lang="en-US" sz="1800" dirty="0"/>
              <a:t>One way in which the U.S. government has decided to respond to these cyber-attacks by foreign militaries has been to "name and shame." At the risk of compromising what are called sources and methods, U.S. intelligence agencies have permitted Justice Department lawyers to name, show photographs of, and issue arrest warrants for individuals in foreign military cyber units involved in attacks inside the United States. This U.S. tactic is intended to demonstrate the extent of the problem, to give the appearance of doing something about it, and in rare instances to make it possible to arrest and interrogate the military personnel involved. We found no U.S. government or former U.S. government official who thought it would deter further attacks.</a:t>
            </a:r>
          </a:p>
          <a:p>
            <a:endParaRPr lang="en-US" dirty="0"/>
          </a:p>
        </p:txBody>
      </p:sp>
    </p:spTree>
    <p:extLst>
      <p:ext uri="{BB962C8B-B14F-4D97-AF65-F5344CB8AC3E}">
        <p14:creationId xmlns:p14="http://schemas.microsoft.com/office/powerpoint/2010/main" val="388864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Election Protection from Cyber Attacks</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691727" cy="4612628"/>
          </a:xfrm>
        </p:spPr>
        <p:txBody>
          <a:bodyPr/>
          <a:lstStyle/>
          <a:p>
            <a:pPr marL="11113" indent="0">
              <a:lnSpc>
                <a:spcPts val="2600"/>
              </a:lnSpc>
              <a:spcBef>
                <a:spcPts val="1800"/>
              </a:spcBef>
              <a:buNone/>
            </a:pPr>
            <a:r>
              <a:rPr lang="en-US" sz="2400" b="1" dirty="0">
                <a:solidFill>
                  <a:srgbClr val="0070C0"/>
                </a:solidFill>
              </a:rPr>
              <a:t>Key Arguments: </a:t>
            </a:r>
            <a:r>
              <a:rPr lang="en-US" sz="2400" dirty="0"/>
              <a:t>The 2020 elections were the most secure in our history; the public uncertainty among Republicans about election integrity had nothing to do with actual cyber attacks. The problem is political, not technical.</a:t>
            </a:r>
          </a:p>
          <a:p>
            <a:pPr marL="409575" indent="0">
              <a:spcBef>
                <a:spcPts val="1800"/>
              </a:spcBef>
              <a:buNone/>
            </a:pPr>
            <a:r>
              <a:rPr lang="en-US" sz="1800" dirty="0"/>
              <a:t>U.S. Cybersecurity &amp; Infrastructure Security Agency, </a:t>
            </a:r>
            <a:r>
              <a:rPr lang="en-US" sz="1800" i="1" dirty="0"/>
              <a:t>Joint Statement from Elections Infrastructure Government Coordinating Council &amp; the Election Infrastructure Coordinating Executive Committee, </a:t>
            </a:r>
            <a:r>
              <a:rPr lang="en-US" sz="1800" dirty="0"/>
              <a:t>Nov. 12, 2020. Retrieved May 2, 2022 from https://</a:t>
            </a:r>
            <a:r>
              <a:rPr lang="en-US" sz="1800" dirty="0" err="1"/>
              <a:t>www.cisa.gov</a:t>
            </a:r>
            <a:r>
              <a:rPr lang="en-US" sz="1800" dirty="0"/>
              <a:t>/news/2020/11/12/joint-statement-elections-infrastructure-government-coordinating-council-election </a:t>
            </a:r>
          </a:p>
          <a:p>
            <a:pPr marL="409575" indent="228600">
              <a:spcBef>
                <a:spcPts val="0"/>
              </a:spcBef>
              <a:buNone/>
            </a:pPr>
            <a:r>
              <a:rPr lang="en-US" sz="1800" dirty="0"/>
              <a:t>The November 3rd election was the most secure in American history. Right now, across the country, election officials are reviewing and double checking the entire election process prior to finalizing the result. “When states have close elections, many will recount ballots. All of the states with close results in the 2020 presidential race have paper records of each vote, allowing the ability to go back and count each ballot if necessary. This is an added benefit for security and resilience. This process allows for the identification and correction of any mistakes or errors. There is no evidence that any voting system deleted or lost votes, changed votes, or was in any way compromised.</a:t>
            </a:r>
          </a:p>
        </p:txBody>
      </p:sp>
    </p:spTree>
    <p:extLst>
      <p:ext uri="{BB962C8B-B14F-4D97-AF65-F5344CB8AC3E}">
        <p14:creationId xmlns:p14="http://schemas.microsoft.com/office/powerpoint/2010/main" val="66184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a:xfrm>
            <a:off x="328246" y="3051622"/>
            <a:ext cx="11297920" cy="1241425"/>
          </a:xfrm>
        </p:spPr>
        <p:txBody>
          <a:bodyPr/>
          <a:lstStyle/>
          <a:p>
            <a:r>
              <a:rPr lang="en-US" dirty="0"/>
              <a:t>NATO/Emerging Tech topic: NEGATIVE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3096201" y="4937714"/>
            <a:ext cx="9095799" cy="1724344"/>
          </a:xfrm>
        </p:spPr>
        <p:txBody>
          <a:bodyPr/>
          <a:lstStyle/>
          <a:p>
            <a:pPr marL="9525">
              <a:spcBef>
                <a:spcPts val="1800"/>
              </a:spcBef>
              <a:tabLst>
                <a:tab pos="339725" algn="l"/>
              </a:tabLst>
            </a:pPr>
            <a:r>
              <a:rPr lang="en-US" sz="2000" dirty="0"/>
              <a:t>Resolved: The United States federal government should substantially increase its security cooperation with the North Atlantic Treaty Organization in one or more of the following areas: artificial intelligence, biotechnology, cybersecurity.</a:t>
            </a:r>
          </a:p>
          <a:p>
            <a:pPr>
              <a:spcBef>
                <a:spcPts val="600"/>
              </a:spcBef>
            </a:pPr>
            <a:r>
              <a:rPr lang="en-US" sz="2000" dirty="0"/>
              <a:t>A look at negative responses to affirmative cases, provided by Rich Edwards, Baylor University</a:t>
            </a:r>
          </a:p>
        </p:txBody>
      </p:sp>
      <p:pic>
        <p:nvPicPr>
          <p:cNvPr id="7" name="Picture 2" descr="A National Strategy for Critical and Emerging Technologies - Trajectory  Magazine">
            <a:extLst>
              <a:ext uri="{FF2B5EF4-FFF2-40B4-BE49-F238E27FC236}">
                <a16:creationId xmlns:a16="http://schemas.microsoft.com/office/drawing/2014/main" id="{B5642399-53DD-D601-5106-01DD8B74F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 t="50000" r="5384" b="-978"/>
          <a:stretch/>
        </p:blipFill>
        <p:spPr bwMode="auto">
          <a:xfrm>
            <a:off x="-1" y="0"/>
            <a:ext cx="12192001" cy="286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5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2496D-D6A0-4CC2-9A65-2756FE866C9F}"/>
              </a:ext>
            </a:extLst>
          </p:cNvPr>
          <p:cNvSpPr>
            <a:spLocks noGrp="1"/>
          </p:cNvSpPr>
          <p:nvPr>
            <p:ph type="title"/>
          </p:nvPr>
        </p:nvSpPr>
        <p:spPr>
          <a:xfrm>
            <a:off x="416033" y="3282469"/>
            <a:ext cx="11540804" cy="1362075"/>
          </a:xfrm>
        </p:spPr>
        <p:txBody>
          <a:bodyPr/>
          <a:lstStyle/>
          <a:p>
            <a:pPr>
              <a:lnSpc>
                <a:spcPct val="100000"/>
              </a:lnSpc>
            </a:pPr>
            <a:r>
              <a:rPr lang="en-US" sz="4800" dirty="0"/>
              <a:t>NATO/Emerging Tech topic: NEGATIVE</a:t>
            </a:r>
          </a:p>
        </p:txBody>
      </p:sp>
      <p:sp>
        <p:nvSpPr>
          <p:cNvPr id="4" name="Footer Placeholder 3">
            <a:extLst>
              <a:ext uri="{FF2B5EF4-FFF2-40B4-BE49-F238E27FC236}">
                <a16:creationId xmlns:a16="http://schemas.microsoft.com/office/drawing/2014/main" id="{C9122689-0C18-4DE0-BCC9-AC763AA0BF80}"/>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6" name="Picture 2" descr="A National Strategy for Critical and Emerging Technologies - Trajectory  Magazine">
            <a:extLst>
              <a:ext uri="{FF2B5EF4-FFF2-40B4-BE49-F238E27FC236}">
                <a16:creationId xmlns:a16="http://schemas.microsoft.com/office/drawing/2014/main" id="{4CD6E581-C24D-4E79-966C-5C240BCF7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 t="50000" r="5384" b="-978"/>
          <a:stretch/>
        </p:blipFill>
        <p:spPr bwMode="auto">
          <a:xfrm>
            <a:off x="-1" y="0"/>
            <a:ext cx="12192001" cy="286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What are the elements of a disadvantage?</a:t>
            </a:r>
            <a:endParaRPr lang="en-US" dirty="0">
              <a:solidFill>
                <a:srgbClr val="0070C0"/>
              </a:solidFill>
            </a:endParaRPr>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453653" y="2253457"/>
            <a:ext cx="10513981" cy="3739234"/>
          </a:xfrm>
        </p:spPr>
        <p:txBody>
          <a:bodyPr/>
          <a:lstStyle/>
          <a:p>
            <a:pPr marL="293688" indent="-282575">
              <a:spcBef>
                <a:spcPts val="1800"/>
              </a:spcBef>
            </a:pPr>
            <a:r>
              <a:rPr lang="en-US" sz="2800" b="1" dirty="0">
                <a:solidFill>
                  <a:srgbClr val="0070C0"/>
                </a:solidFill>
              </a:rPr>
              <a:t>Uniqueness: </a:t>
            </a:r>
            <a:r>
              <a:rPr lang="en-US" sz="2800" dirty="0"/>
              <a:t>Explain (with evidence) why the disadvantage is not happening in the present system.</a:t>
            </a:r>
          </a:p>
          <a:p>
            <a:pPr marL="293688" indent="-282575">
              <a:spcBef>
                <a:spcPts val="1800"/>
              </a:spcBef>
            </a:pPr>
            <a:r>
              <a:rPr lang="en-US" sz="2800" b="1" dirty="0">
                <a:solidFill>
                  <a:srgbClr val="0070C0"/>
                </a:solidFill>
              </a:rPr>
              <a:t>Link: </a:t>
            </a:r>
            <a:r>
              <a:rPr lang="en-US" sz="2800" dirty="0"/>
              <a:t>Explain (with evidence and/or by citing claims made in the Affirmative case) why the adoption of the plan will cause the disadvantage.</a:t>
            </a:r>
          </a:p>
          <a:p>
            <a:pPr marL="293688" indent="-282575">
              <a:spcBef>
                <a:spcPts val="1800"/>
              </a:spcBef>
            </a:pPr>
            <a:r>
              <a:rPr lang="en-US" sz="2800" b="1" dirty="0">
                <a:solidFill>
                  <a:srgbClr val="0070C0"/>
                </a:solidFill>
              </a:rPr>
              <a:t>Impact: </a:t>
            </a:r>
            <a:r>
              <a:rPr lang="en-US" sz="2800" dirty="0"/>
              <a:t>Establish (with evidence) why the disadvantage would cause great harm.</a:t>
            </a:r>
          </a:p>
          <a:p>
            <a:pPr marL="0" indent="0">
              <a:spcBef>
                <a:spcPts val="600"/>
              </a:spcBef>
              <a:buNone/>
            </a:pPr>
            <a:r>
              <a:rPr lang="en-US" sz="1800" dirty="0">
                <a:latin typeface="Arial" charset="0"/>
                <a:ea typeface="Arial" charset="0"/>
                <a:cs typeface="Arial" charset="0"/>
              </a:rPr>
              <a:t>    </a:t>
            </a:r>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7879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Disadvantage: Russia/China Breakout</a:t>
            </a:r>
            <a:endParaRPr lang="en-US" dirty="0">
              <a:solidFill>
                <a:srgbClr val="0070C0"/>
              </a:solidFill>
            </a:endParaRPr>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453653" y="1958181"/>
            <a:ext cx="10513981" cy="4566443"/>
          </a:xfrm>
        </p:spPr>
        <p:txBody>
          <a:bodyPr/>
          <a:lstStyle/>
          <a:p>
            <a:pPr marL="293688" indent="-282575">
              <a:spcBef>
                <a:spcPts val="600"/>
              </a:spcBef>
            </a:pPr>
            <a:r>
              <a:rPr lang="en-US" sz="2400" b="1" dirty="0">
                <a:solidFill>
                  <a:srgbClr val="0070C0"/>
                </a:solidFill>
              </a:rPr>
              <a:t>Uniqueness: </a:t>
            </a:r>
            <a:r>
              <a:rPr lang="en-US" sz="2400" dirty="0"/>
              <a:t>At present, the U.S. and NATO are keeping pace with Russia and China in the military applications of artificial intelligence and/or offensive cyber capabilities.</a:t>
            </a:r>
          </a:p>
          <a:p>
            <a:pPr marL="293688" indent="-282575">
              <a:spcBef>
                <a:spcPts val="600"/>
              </a:spcBef>
            </a:pPr>
            <a:r>
              <a:rPr lang="en-US" sz="2400" b="1" dirty="0">
                <a:solidFill>
                  <a:srgbClr val="0070C0"/>
                </a:solidFill>
              </a:rPr>
              <a:t>Link: </a:t>
            </a:r>
            <a:r>
              <a:rPr lang="en-US" sz="2400" dirty="0"/>
              <a:t>The plan bans U.S. research and development of lethal autonomous weapons or bans offensive cyber operations. </a:t>
            </a:r>
          </a:p>
          <a:p>
            <a:pPr marL="293688" indent="-282575">
              <a:spcBef>
                <a:spcPts val="600"/>
              </a:spcBef>
            </a:pPr>
            <a:r>
              <a:rPr lang="en-US" sz="2400" b="1" dirty="0">
                <a:solidFill>
                  <a:srgbClr val="0070C0"/>
                </a:solidFill>
              </a:rPr>
              <a:t>Impact: </a:t>
            </a:r>
            <a:r>
              <a:rPr lang="en-US" sz="2400" dirty="0"/>
              <a:t>Russia and/or China will interpret the plan as a sign of weakness and will attack, creating an escalatory cycle leading to war.</a:t>
            </a:r>
            <a:endParaRPr lang="en-US" sz="2400" dirty="0">
              <a:latin typeface="Arial" charset="0"/>
              <a:ea typeface="Arial" charset="0"/>
              <a:cs typeface="Arial" charset="0"/>
            </a:endParaRPr>
          </a:p>
          <a:p>
            <a:pPr marL="288925" indent="0">
              <a:spcBef>
                <a:spcPts val="600"/>
              </a:spcBef>
              <a:buNone/>
            </a:pPr>
            <a:r>
              <a:rPr lang="en-US" sz="1800" dirty="0"/>
              <a:t>Matthew </a:t>
            </a:r>
            <a:r>
              <a:rPr lang="en-US" sz="1800" dirty="0" err="1"/>
              <a:t>Kroenig</a:t>
            </a:r>
            <a:r>
              <a:rPr lang="en-US" sz="1800" dirty="0"/>
              <a:t>, (Georgetown University Prof), </a:t>
            </a:r>
            <a:r>
              <a:rPr lang="en-US" sz="1800" i="1" dirty="0"/>
              <a:t>Air University, </a:t>
            </a:r>
            <a:r>
              <a:rPr lang="en-US" sz="1800" dirty="0"/>
              <a:t>2021 retrieved Apr. 28, 2022 from </a:t>
            </a:r>
            <a:r>
              <a:rPr lang="en-US" sz="1800" dirty="0">
                <a:hlinkClick r:id="rId2"/>
              </a:rPr>
              <a:t>https://www.airuniversity.af.edu/Portals/10/SSQ/documents/Volume-15_Issue-4/D-Kroenig.pdf</a:t>
            </a:r>
            <a:endParaRPr lang="en-US" sz="1800" dirty="0"/>
          </a:p>
          <a:p>
            <a:pPr marL="288925" indent="400050">
              <a:buNone/>
            </a:pPr>
            <a:r>
              <a:rPr lang="en-US" sz="1800" dirty="0"/>
              <a:t>Some may argue emerging military technology is more likely to result in a new tech arms race than in conflict. This is possible. But Moscow and Beijing may come to believe (correctly or not) that new technology provides them a usable military advantage over the United States and its Allies and partners. In so doing, they may underestimate Washington </a:t>
            </a:r>
            <a:endParaRPr lang="en-US" sz="1800" dirty="0">
              <a:latin typeface="Arial" charset="0"/>
              <a:ea typeface="Arial" charset="0"/>
              <a:cs typeface="Arial" charset="0"/>
            </a:endParaRPr>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74116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Disadvantage: High Tech Arms Race</a:t>
            </a:r>
            <a:endParaRPr lang="en-US" dirty="0">
              <a:solidFill>
                <a:srgbClr val="0070C0"/>
              </a:solidFill>
            </a:endParaRPr>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453653" y="1958181"/>
            <a:ext cx="10513981" cy="4566443"/>
          </a:xfrm>
        </p:spPr>
        <p:txBody>
          <a:bodyPr/>
          <a:lstStyle/>
          <a:p>
            <a:pPr marL="293688" indent="-282575">
              <a:spcBef>
                <a:spcPts val="600"/>
              </a:spcBef>
            </a:pPr>
            <a:r>
              <a:rPr lang="en-US" sz="2400" b="1" dirty="0">
                <a:solidFill>
                  <a:srgbClr val="0070C0"/>
                </a:solidFill>
              </a:rPr>
              <a:t>Uniqueness: </a:t>
            </a:r>
            <a:r>
              <a:rPr lang="en-US" sz="2400" dirty="0"/>
              <a:t>At present, U.S. restraint in emerging technologies limits the impetus for Russia and China to accelerate their own programs.</a:t>
            </a:r>
          </a:p>
          <a:p>
            <a:pPr marL="293688" indent="-282575">
              <a:spcBef>
                <a:spcPts val="600"/>
              </a:spcBef>
            </a:pPr>
            <a:r>
              <a:rPr lang="en-US" sz="2400" b="1" dirty="0">
                <a:solidFill>
                  <a:srgbClr val="0070C0"/>
                </a:solidFill>
              </a:rPr>
              <a:t>Link: </a:t>
            </a:r>
            <a:r>
              <a:rPr lang="en-US" sz="2400" dirty="0"/>
              <a:t>The plan accelerates U.S. emerging technology efforts, triggering a Russia/China response and a perpetual arms race cycle. </a:t>
            </a:r>
          </a:p>
          <a:p>
            <a:pPr marL="293688" indent="-282575">
              <a:spcBef>
                <a:spcPts val="600"/>
              </a:spcBef>
            </a:pPr>
            <a:r>
              <a:rPr lang="en-US" sz="2400" b="1" dirty="0">
                <a:solidFill>
                  <a:srgbClr val="0070C0"/>
                </a:solidFill>
              </a:rPr>
              <a:t>Impact: </a:t>
            </a:r>
            <a:r>
              <a:rPr lang="en-US" sz="2400" dirty="0"/>
              <a:t>A high tech arms race undermines the current nuclear deterrent and enables great power conflict that would otherwise be unthinkable.</a:t>
            </a:r>
            <a:endParaRPr lang="en-US" sz="2400" dirty="0">
              <a:latin typeface="Arial" charset="0"/>
              <a:ea typeface="Arial" charset="0"/>
              <a:cs typeface="Arial" charset="0"/>
            </a:endParaRPr>
          </a:p>
          <a:p>
            <a:pPr marL="288925" indent="0">
              <a:spcBef>
                <a:spcPts val="600"/>
              </a:spcBef>
              <a:buNone/>
            </a:pPr>
            <a:r>
              <a:rPr lang="en-US" sz="1800" dirty="0"/>
              <a:t>Ryan Swan &amp; Haig </a:t>
            </a:r>
            <a:r>
              <a:rPr lang="en-US" sz="1800" dirty="0" err="1"/>
              <a:t>Hovaness</a:t>
            </a:r>
            <a:r>
              <a:rPr lang="en-US" sz="1800" dirty="0"/>
              <a:t>, (Analysts, Peace Action Committee of the Green Party of the U.S.), </a:t>
            </a:r>
            <a:r>
              <a:rPr lang="en-US" sz="1800" i="1" dirty="0"/>
              <a:t>The Arms Race in Emerging Technologies: A Critical Perspective, </a:t>
            </a:r>
            <a:r>
              <a:rPr lang="en-US" sz="1800" dirty="0"/>
              <a:t>Feb. 9, 2021. Retrieved June 10, 2022 from </a:t>
            </a:r>
            <a:r>
              <a:rPr lang="en-US" sz="1800" dirty="0">
                <a:hlinkClick r:id="rId2"/>
              </a:rPr>
              <a:t>https://www.europeanleadershipnetwork.org/commentary/the-arms-race-in-emerging-technologies-a-critical-perspective/</a:t>
            </a:r>
            <a:r>
              <a:rPr lang="en-US" sz="1800" dirty="0"/>
              <a:t> </a:t>
            </a:r>
          </a:p>
          <a:p>
            <a:pPr marL="288925" indent="290513">
              <a:buNone/>
            </a:pPr>
            <a:r>
              <a:rPr lang="en-US" sz="1800" dirty="0"/>
              <a:t>High-tech arms racing is a manifestation of deeply entrenched dogma that does not stand the test of strategic efficacy in the modern era. Like nuclear and conventional arms racing before it, arms racing in emerging technologies is strategically suspect, needlessly risky and economically wasteful. </a:t>
            </a:r>
            <a:br>
              <a:rPr lang="en-US" sz="1800" dirty="0"/>
            </a:br>
            <a:r>
              <a:rPr lang="en-US" sz="1800" dirty="0"/>
              <a:t> </a:t>
            </a:r>
            <a:endParaRPr lang="en-US" sz="1800" dirty="0">
              <a:latin typeface="Arial" charset="0"/>
              <a:ea typeface="Arial" charset="0"/>
              <a:cs typeface="Arial" charset="0"/>
            </a:endParaRPr>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2742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Disadvantage: Deterrence Disadvantage</a:t>
            </a:r>
            <a:endParaRPr lang="en-US" dirty="0"/>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373266" y="1936164"/>
            <a:ext cx="10513981" cy="4680346"/>
          </a:xfrm>
        </p:spPr>
        <p:txBody>
          <a:bodyPr/>
          <a:lstStyle/>
          <a:p>
            <a:pPr marL="401638" indent="-401638">
              <a:spcBef>
                <a:spcPts val="600"/>
              </a:spcBef>
            </a:pPr>
            <a:r>
              <a:rPr lang="en-US" sz="2400" b="1" dirty="0">
                <a:solidFill>
                  <a:srgbClr val="0070C0"/>
                </a:solidFill>
                <a:ea typeface="Arial" charset="0"/>
                <a:cs typeface="Arial" charset="0"/>
              </a:rPr>
              <a:t>Uniqueness: </a:t>
            </a:r>
            <a:r>
              <a:rPr lang="en-US" sz="2400" dirty="0">
                <a:ea typeface="Arial" charset="0"/>
                <a:cs typeface="Arial" charset="0"/>
              </a:rPr>
              <a:t>NATO is unified now because of the response to the Ukraine invasion.</a:t>
            </a:r>
          </a:p>
          <a:p>
            <a:pPr marL="401638" indent="-401638">
              <a:spcBef>
                <a:spcPts val="600"/>
              </a:spcBef>
            </a:pPr>
            <a:r>
              <a:rPr lang="en-US" sz="2400" b="1" dirty="0">
                <a:solidFill>
                  <a:srgbClr val="0070C0"/>
                </a:solidFill>
                <a:ea typeface="Arial" charset="0"/>
                <a:cs typeface="Arial" charset="0"/>
              </a:rPr>
              <a:t>Link: </a:t>
            </a:r>
            <a:r>
              <a:rPr lang="en-US" sz="2400" dirty="0">
                <a:ea typeface="Arial" charset="0"/>
                <a:cs typeface="Arial" charset="0"/>
              </a:rPr>
              <a:t>The affirmative plan will be controversial among NATO allies, dividing the Alliance.</a:t>
            </a:r>
          </a:p>
          <a:p>
            <a:pPr marL="401638" indent="-401638">
              <a:spcBef>
                <a:spcPts val="600"/>
              </a:spcBef>
            </a:pPr>
            <a:r>
              <a:rPr lang="en-US" sz="2400" b="1" dirty="0">
                <a:solidFill>
                  <a:srgbClr val="0070C0"/>
                </a:solidFill>
                <a:ea typeface="Arial" charset="0"/>
                <a:cs typeface="Arial" charset="0"/>
              </a:rPr>
              <a:t>Impact: </a:t>
            </a:r>
            <a:r>
              <a:rPr lang="en-US" sz="2400" dirty="0">
                <a:ea typeface="Arial" charset="0"/>
                <a:cs typeface="Arial" charset="0"/>
              </a:rPr>
              <a:t>Putin will respond to NATO division with an attack on the Baltics, resulting in nuclear war.</a:t>
            </a:r>
          </a:p>
          <a:p>
            <a:pPr marL="409575" indent="0">
              <a:spcBef>
                <a:spcPts val="1200"/>
              </a:spcBef>
              <a:buNone/>
            </a:pPr>
            <a:r>
              <a:rPr lang="en-US" sz="1800" dirty="0"/>
              <a:t>Loren B. Thompson, (Chief Operating Officer of the non-profit Lexington Institute), </a:t>
            </a:r>
            <a:r>
              <a:rPr lang="en-US" sz="1800" i="1" dirty="0"/>
              <a:t>National Interest.</a:t>
            </a:r>
            <a:r>
              <a:rPr lang="en-US" sz="1800" dirty="0"/>
              <a:t> July 20, 2016. Retrieved May 7, 2022 from http://</a:t>
            </a:r>
            <a:r>
              <a:rPr lang="en-US" sz="1800" dirty="0" err="1"/>
              <a:t>nationalinterest.org</a:t>
            </a:r>
            <a:r>
              <a:rPr lang="en-US" sz="1800" dirty="0"/>
              <a:t>/blog/the-buzz/why-the-baltic-states-are-where-nuclear-war-most-likely-17044</a:t>
            </a:r>
          </a:p>
          <a:p>
            <a:pPr marL="409575" indent="279400">
              <a:buNone/>
            </a:pPr>
            <a:r>
              <a:rPr lang="en-US" sz="1800" dirty="0"/>
              <a:t>However, the possibility of nuclear war between America and Russia not only still exists, but is probably growing. And the place where it is most likely to begin is in a future military confrontation over three small Baltic states – Estonia, Latvia and Lithuania.</a:t>
            </a:r>
            <a:endParaRPr lang="en-US" sz="1800" dirty="0">
              <a:latin typeface="Arial" charset="0"/>
              <a:ea typeface="Arial" charset="0"/>
              <a:cs typeface="Arial" charset="0"/>
            </a:endParaRPr>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1250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Disadvantage: Politics</a:t>
            </a:r>
            <a:endParaRPr lang="en-US" dirty="0">
              <a:solidFill>
                <a:srgbClr val="0070C0"/>
              </a:solidFill>
            </a:endParaRPr>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282831" y="1844278"/>
            <a:ext cx="11086690" cy="4680346"/>
          </a:xfrm>
        </p:spPr>
        <p:txBody>
          <a:bodyPr/>
          <a:lstStyle/>
          <a:p>
            <a:pPr marL="401638" indent="-401638">
              <a:spcBef>
                <a:spcPts val="600"/>
              </a:spcBef>
            </a:pPr>
            <a:r>
              <a:rPr lang="en-US" sz="2400" b="1" dirty="0">
                <a:solidFill>
                  <a:srgbClr val="0070C0"/>
                </a:solidFill>
                <a:ea typeface="Arial" charset="0"/>
                <a:cs typeface="Arial" charset="0"/>
              </a:rPr>
              <a:t>Uniqueness: </a:t>
            </a:r>
            <a:r>
              <a:rPr lang="en-US" sz="2400" dirty="0">
                <a:ea typeface="Arial" charset="0"/>
                <a:cs typeface="Arial" charset="0"/>
              </a:rPr>
              <a:t>At present, the Biden administration will successfully negotiate a return to the 2015 Iran nuclear agreement.</a:t>
            </a:r>
          </a:p>
          <a:p>
            <a:pPr marL="401638" indent="-401638">
              <a:spcBef>
                <a:spcPts val="600"/>
              </a:spcBef>
            </a:pPr>
            <a:r>
              <a:rPr lang="en-US" sz="2400" b="1" dirty="0">
                <a:solidFill>
                  <a:srgbClr val="0070C0"/>
                </a:solidFill>
                <a:ea typeface="Arial" charset="0"/>
                <a:cs typeface="Arial" charset="0"/>
              </a:rPr>
              <a:t>Link: </a:t>
            </a:r>
            <a:r>
              <a:rPr lang="en-US" sz="2400" dirty="0">
                <a:ea typeface="Arial" charset="0"/>
                <a:cs typeface="Arial" charset="0"/>
              </a:rPr>
              <a:t>Increasing cooperation with NATO will delay a refocus on the Middle East and cost Biden the political capital he needs to complete the Iran agreement.</a:t>
            </a:r>
          </a:p>
          <a:p>
            <a:pPr marL="401638" indent="-401638">
              <a:spcBef>
                <a:spcPts val="600"/>
              </a:spcBef>
            </a:pPr>
            <a:r>
              <a:rPr lang="en-US" sz="2400" b="1" dirty="0">
                <a:solidFill>
                  <a:srgbClr val="0070C0"/>
                </a:solidFill>
                <a:ea typeface="Arial" charset="0"/>
                <a:cs typeface="Arial" charset="0"/>
              </a:rPr>
              <a:t>Impact: </a:t>
            </a:r>
            <a:r>
              <a:rPr lang="en-US" sz="2400" dirty="0">
                <a:ea typeface="Arial" charset="0"/>
                <a:cs typeface="Arial" charset="0"/>
              </a:rPr>
              <a:t>Failure of the Iran nuclear agreement risks a nuclear war.</a:t>
            </a:r>
          </a:p>
          <a:p>
            <a:pPr marL="409575" indent="0">
              <a:spcBef>
                <a:spcPts val="1200"/>
              </a:spcBef>
              <a:buNone/>
            </a:pPr>
            <a:r>
              <a:rPr lang="en-US" sz="1700" dirty="0" err="1"/>
              <a:t>Sanam</a:t>
            </a:r>
            <a:r>
              <a:rPr lang="en-US" sz="1700" dirty="0"/>
              <a:t> Vakil, (Deputy Director and Senior Research Fellow, Middle East and North Africa </a:t>
            </a:r>
            <a:r>
              <a:rPr lang="en-US" sz="1700" dirty="0" err="1"/>
              <a:t>Programme</a:t>
            </a:r>
            <a:r>
              <a:rPr lang="en-US" sz="1700" dirty="0"/>
              <a:t>), </a:t>
            </a:r>
            <a:r>
              <a:rPr lang="en-US" sz="1700" i="1" dirty="0" err="1"/>
              <a:t>JCPOA</a:t>
            </a:r>
            <a:r>
              <a:rPr lang="en-US" sz="1700" i="1" dirty="0"/>
              <a:t> Talks: Deal or No Deal?</a:t>
            </a:r>
            <a:r>
              <a:rPr lang="en-US" sz="1700" dirty="0"/>
              <a:t> Jan. 19, 2022. Retrieved May 7, 2022 from https://</a:t>
            </a:r>
            <a:r>
              <a:rPr lang="en-US" sz="1700" dirty="0" err="1"/>
              <a:t>www.chathamhouse.org</a:t>
            </a:r>
            <a:r>
              <a:rPr lang="en-US" sz="1700" dirty="0"/>
              <a:t>/2022/01/</a:t>
            </a:r>
            <a:r>
              <a:rPr lang="en-US" sz="1700" dirty="0" err="1"/>
              <a:t>jcpoa</a:t>
            </a:r>
            <a:r>
              <a:rPr lang="en-US" sz="1700" dirty="0"/>
              <a:t>-talks-deal-or-no-deal</a:t>
            </a:r>
          </a:p>
          <a:p>
            <a:pPr marL="409575" indent="400050">
              <a:buNone/>
            </a:pPr>
            <a:r>
              <a:rPr lang="en-US" sz="1700" dirty="0"/>
              <a:t>Without a deal, further escalation will undoubtedly be part of Tehran’s playbook. With Plan B, the risk of regional and nuclear escalation looms large. Having finally acknowledged that a nuclear deal is better than an unchecked alternative, Israel has for the time being tempered its threat of attack. But without a deal, the war of words will no doubt resume, raising tensions around the region. Iran, for its part, will see escalation as the only way out of any deadlock. With its nuclear breakout time already reduced to a few months, nuclear acceleration is dangerously close. </a:t>
            </a:r>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61724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CDF-F77D-4174-AF49-9C3D3C4BE61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Disadvantage: U.S. Hegemony Bad</a:t>
            </a:r>
            <a:endParaRPr lang="en-US" dirty="0"/>
          </a:p>
        </p:txBody>
      </p:sp>
      <p:sp>
        <p:nvSpPr>
          <p:cNvPr id="3" name="Content Placeholder 2">
            <a:extLst>
              <a:ext uri="{FF2B5EF4-FFF2-40B4-BE49-F238E27FC236}">
                <a16:creationId xmlns:a16="http://schemas.microsoft.com/office/drawing/2014/main" id="{ECFF7F7D-839B-4909-8248-DFBFD13FE0F8}"/>
              </a:ext>
            </a:extLst>
          </p:cNvPr>
          <p:cNvSpPr>
            <a:spLocks noGrp="1"/>
          </p:cNvSpPr>
          <p:nvPr>
            <p:ph idx="1"/>
          </p:nvPr>
        </p:nvSpPr>
        <p:spPr>
          <a:xfrm>
            <a:off x="1453653" y="1958181"/>
            <a:ext cx="10513981" cy="4566443"/>
          </a:xfrm>
        </p:spPr>
        <p:txBody>
          <a:bodyPr/>
          <a:lstStyle/>
          <a:p>
            <a:pPr marL="401638" indent="-401638">
              <a:spcBef>
                <a:spcPts val="600"/>
              </a:spcBef>
            </a:pPr>
            <a:r>
              <a:rPr lang="en-US" sz="2400" b="1" dirty="0">
                <a:solidFill>
                  <a:srgbClr val="0070C0"/>
                </a:solidFill>
                <a:ea typeface="Arial" charset="0"/>
                <a:cs typeface="Arial" charset="0"/>
              </a:rPr>
              <a:t>Uniqueness: </a:t>
            </a:r>
            <a:r>
              <a:rPr lang="en-US" sz="2400" dirty="0">
                <a:ea typeface="Arial" charset="0"/>
                <a:cs typeface="Arial" charset="0"/>
              </a:rPr>
              <a:t>At present, U.S. withdrawal from Afghanistan has undermined U.S. soft power and sent the signal that the U.S. no longer plans to be the world’s police force.</a:t>
            </a:r>
          </a:p>
          <a:p>
            <a:pPr marL="401638" indent="-401638">
              <a:spcBef>
                <a:spcPts val="600"/>
              </a:spcBef>
            </a:pPr>
            <a:r>
              <a:rPr lang="en-US" sz="2400" b="1" dirty="0">
                <a:solidFill>
                  <a:srgbClr val="0070C0"/>
                </a:solidFill>
                <a:ea typeface="Arial" charset="0"/>
                <a:cs typeface="Arial" charset="0"/>
              </a:rPr>
              <a:t>Link: </a:t>
            </a:r>
            <a:r>
              <a:rPr lang="en-US" sz="2400" dirty="0">
                <a:ea typeface="Arial" charset="0"/>
                <a:cs typeface="Arial" charset="0"/>
              </a:rPr>
              <a:t>The plan claims to restore and build U.S. soft power and leadership.</a:t>
            </a:r>
          </a:p>
          <a:p>
            <a:pPr marL="401638" indent="-401638">
              <a:spcBef>
                <a:spcPts val="600"/>
              </a:spcBef>
            </a:pPr>
            <a:r>
              <a:rPr lang="en-US" sz="2400" b="1" dirty="0">
                <a:solidFill>
                  <a:srgbClr val="0070C0"/>
                </a:solidFill>
                <a:ea typeface="Arial" charset="0"/>
                <a:cs typeface="Arial" charset="0"/>
              </a:rPr>
              <a:t>Impact: </a:t>
            </a:r>
            <a:r>
              <a:rPr lang="en-US" sz="2400" dirty="0">
                <a:ea typeface="Arial" charset="0"/>
                <a:cs typeface="Arial" charset="0"/>
              </a:rPr>
              <a:t>A U.S. return to world leadership and dominance results in unending wars.</a:t>
            </a:r>
            <a:endParaRPr lang="en-US" sz="1800" dirty="0">
              <a:latin typeface="Arial" charset="0"/>
              <a:ea typeface="Arial" charset="0"/>
              <a:cs typeface="Arial" charset="0"/>
            </a:endParaRPr>
          </a:p>
          <a:p>
            <a:pPr marL="401638" indent="0">
              <a:lnSpc>
                <a:spcPts val="2000"/>
              </a:lnSpc>
              <a:spcBef>
                <a:spcPts val="1200"/>
              </a:spcBef>
              <a:buNone/>
            </a:pPr>
            <a:r>
              <a:rPr lang="en-US" sz="1800" dirty="0">
                <a:cs typeface="Arial" panose="020B0604020202020204" pitchFamily="34" charset="0"/>
              </a:rPr>
              <a:t>Ryan Cooper, (Staff, The Week), </a:t>
            </a:r>
            <a:r>
              <a:rPr lang="en-US" sz="1800" i="1" dirty="0">
                <a:cs typeface="Arial" panose="020B0604020202020204" pitchFamily="34" charset="0"/>
              </a:rPr>
              <a:t>Why Global Hegemony Was the Worst Thing to Happen to America,</a:t>
            </a:r>
            <a:r>
              <a:rPr lang="en-US" sz="1800" dirty="0">
                <a:cs typeface="Arial" panose="020B0604020202020204" pitchFamily="34" charset="0"/>
              </a:rPr>
              <a:t> Sept. 24, 2020. Retrieved June 10, 2022 from </a:t>
            </a:r>
            <a:r>
              <a:rPr lang="en-US" sz="1800" dirty="0">
                <a:cs typeface="Arial" panose="020B0604020202020204" pitchFamily="34" charset="0"/>
                <a:hlinkClick r:id="rId2"/>
              </a:rPr>
              <a:t>https://theweek.com/articles/937094/why-global-hegemony-worst-thing-happen-america</a:t>
            </a:r>
            <a:r>
              <a:rPr lang="en-US" sz="1800" dirty="0">
                <a:cs typeface="Arial" panose="020B0604020202020204" pitchFamily="34" charset="0"/>
              </a:rPr>
              <a:t> </a:t>
            </a:r>
          </a:p>
          <a:p>
            <a:pPr marL="401638" indent="0">
              <a:lnSpc>
                <a:spcPts val="2000"/>
              </a:lnSpc>
              <a:buNone/>
            </a:pPr>
            <a:r>
              <a:rPr lang="en-US" sz="1800" dirty="0">
                <a:latin typeface="Arial" panose="020B0604020202020204" pitchFamily="34" charset="0"/>
                <a:cs typeface="Arial" panose="020B0604020202020204" pitchFamily="34" charset="0"/>
              </a:rPr>
              <a:t>   </a:t>
            </a:r>
            <a:r>
              <a:rPr lang="en-US" sz="1800" dirty="0"/>
              <a:t>America's status as global hegemon has been devastating for both ourselves and the world. It is high time the U.S. accustomed itself to normal country status — a great power to be sure, but no longer drastically more powerful than any other. The rise of China as the first peer nation we have had in decades just possibly might remind America of the value of diplomacy, international institutions, and minding our own business</a:t>
            </a:r>
            <a:r>
              <a:rPr lang="en-US" sz="1800" dirty="0">
                <a:cs typeface="Arial" panose="020B0604020202020204" pitchFamily="34" charset="0"/>
              </a:rPr>
              <a:t>. </a:t>
            </a:r>
            <a:endParaRPr lang="en-US" sz="1800" dirty="0"/>
          </a:p>
        </p:txBody>
      </p:sp>
      <p:sp>
        <p:nvSpPr>
          <p:cNvPr id="4" name="Footer Placeholder 3">
            <a:extLst>
              <a:ext uri="{FF2B5EF4-FFF2-40B4-BE49-F238E27FC236}">
                <a16:creationId xmlns:a16="http://schemas.microsoft.com/office/drawing/2014/main" id="{273569E6-4BF3-4DB0-8243-7C43B5BC66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358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case response: lethal autonomous weapons systems (LAWS) </a:t>
            </a:r>
            <a:endParaRPr lang="en-US" dirty="0">
              <a:solidFill>
                <a:srgbClr val="0070C0"/>
              </a:solidFill>
            </a:endParaRP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10691727" cy="4612628"/>
          </a:xfrm>
        </p:spPr>
        <p:txBody>
          <a:bodyPr/>
          <a:lstStyle/>
          <a:p>
            <a:pPr marL="0" indent="0">
              <a:spcBef>
                <a:spcPts val="1800"/>
              </a:spcBef>
              <a:buNone/>
            </a:pPr>
            <a:r>
              <a:rPr lang="en-US" sz="2400" b="1" dirty="0">
                <a:solidFill>
                  <a:srgbClr val="0070C0"/>
                </a:solidFill>
              </a:rPr>
              <a:t>Key Arguments:</a:t>
            </a:r>
            <a:r>
              <a:rPr lang="en-US" sz="2400" dirty="0"/>
              <a:t> LAWS are good; more humane; will save lives; primarily useful in defensive operations</a:t>
            </a:r>
          </a:p>
          <a:p>
            <a:pPr marL="0" indent="0">
              <a:spcBef>
                <a:spcPts val="600"/>
              </a:spcBef>
              <a:buNone/>
            </a:pPr>
            <a:endParaRPr lang="en-US" sz="1400" dirty="0">
              <a:latin typeface="Arial" charset="0"/>
              <a:ea typeface="Arial" charset="0"/>
              <a:cs typeface="Arial" charset="0"/>
            </a:endParaRPr>
          </a:p>
          <a:p>
            <a:pPr marL="401638" indent="0" algn="just">
              <a:buNone/>
            </a:pPr>
            <a:r>
              <a:rPr lang="en-US" sz="2400" dirty="0">
                <a:cs typeface="Arial" panose="020B0604020202020204" pitchFamily="34" charset="0"/>
              </a:rPr>
              <a:t>Frank Kelly, (JD), </a:t>
            </a:r>
            <a:r>
              <a:rPr lang="en-US" sz="2400" i="1" dirty="0">
                <a:cs typeface="Arial" panose="020B0604020202020204" pitchFamily="34" charset="0"/>
              </a:rPr>
              <a:t>Brooklyn Journal of International Law, </a:t>
            </a:r>
            <a:r>
              <a:rPr lang="en-US" sz="2400" dirty="0">
                <a:cs typeface="Arial" panose="020B0604020202020204" pitchFamily="34" charset="0"/>
              </a:rPr>
              <a:t>2018, 396. </a:t>
            </a:r>
          </a:p>
          <a:p>
            <a:pPr marL="401638" indent="287338" algn="just">
              <a:buNone/>
            </a:pPr>
            <a:r>
              <a:rPr lang="en-US" sz="2400" dirty="0">
                <a:cs typeface="Arial" panose="020B0604020202020204" pitchFamily="34" charset="0"/>
              </a:rPr>
              <a:t>While proportionality and distinction are often questioned, there is little doubt that LAWS will be more adept than humans in following laws prohibiting certain acts. A LAWS would be incapable of violating human rights unless programmed to do so. On the battlefield, soldiers can become victims of their own emotions and prejudice. A LAWS on the other hand, will never be able to become overwhelmed by emotions in ways that affect its efficiency as a soldier or that might lead it to commit </a:t>
            </a:r>
            <a:r>
              <a:rPr lang="en-US" sz="2400" dirty="0" err="1">
                <a:cs typeface="Arial" panose="020B0604020202020204" pitchFamily="34" charset="0"/>
              </a:rPr>
              <a:t>IHL</a:t>
            </a:r>
            <a:r>
              <a:rPr lang="en-US" sz="2400" dirty="0">
                <a:cs typeface="Arial" panose="020B0604020202020204" pitchFamily="34" charset="0"/>
              </a:rPr>
              <a:t> violations. </a:t>
            </a:r>
          </a:p>
          <a:p>
            <a:pPr marL="401638" indent="287338" algn="just">
              <a:buNone/>
            </a:pPr>
            <a:r>
              <a:rPr lang="en-US" sz="2400" dirty="0">
                <a:cs typeface="Arial" panose="020B0604020202020204" pitchFamily="34" charset="0"/>
              </a:rPr>
              <a:t> </a:t>
            </a:r>
          </a:p>
          <a:p>
            <a:endParaRPr lang="en-US" dirty="0"/>
          </a:p>
        </p:txBody>
      </p:sp>
    </p:spTree>
    <p:extLst>
      <p:ext uri="{BB962C8B-B14F-4D97-AF65-F5344CB8AC3E}">
        <p14:creationId xmlns:p14="http://schemas.microsoft.com/office/powerpoint/2010/main" val="3420467282"/>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3444</TotalTime>
  <Words>4559</Words>
  <Application>Microsoft Macintosh PowerPoint</Application>
  <PresentationFormat>Widescreen</PresentationFormat>
  <Paragraphs>147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Wingdings</vt:lpstr>
      <vt:lpstr>Office Theme</vt:lpstr>
      <vt:lpstr>NATO/Emerging Tech topic: NEGATIVE</vt:lpstr>
      <vt:lpstr>Negative toolbox</vt:lpstr>
      <vt:lpstr>What are the elements of a disadvantage?</vt:lpstr>
      <vt:lpstr>Disadvantage: Russia/China Breakout</vt:lpstr>
      <vt:lpstr>Disadvantage: High Tech Arms Race</vt:lpstr>
      <vt:lpstr>Disadvantage: Deterrence Disadvantage</vt:lpstr>
      <vt:lpstr>Disadvantage: Politics</vt:lpstr>
      <vt:lpstr>Disadvantage: U.S. Hegemony Bad</vt:lpstr>
      <vt:lpstr>case response: lethal autonomous weapons systems (LAWS) </vt:lpstr>
      <vt:lpstr>case response: AI Interoperability</vt:lpstr>
      <vt:lpstr>case response: Defence Innovation Accelerator for the North Atlantic (DIANA) </vt:lpstr>
      <vt:lpstr>case response: GENDER BIAS FROM MACHINE LEARNING SYSTEMS</vt:lpstr>
      <vt:lpstr>case response: the smart electrical grid</vt:lpstr>
      <vt:lpstr>case response: Quantum Computing</vt:lpstr>
      <vt:lpstr>case response: Autonomous Swarming Drones</vt:lpstr>
      <vt:lpstr>case response: Facial Recognition &amp; Privacy Protection</vt:lpstr>
      <vt:lpstr>case response: AI &amp; the singularity</vt:lpstr>
      <vt:lpstr>case response: Ban Germline Genetic Engineering</vt:lpstr>
      <vt:lpstr>case response: Biological Enhancement of Soldiers</vt:lpstr>
      <vt:lpstr>case response: Development of Vaccines</vt:lpstr>
      <vt:lpstr>Case response: Ban Offensive Cyber</vt:lpstr>
      <vt:lpstr>case response: Increase Defensive Cyber</vt:lpstr>
      <vt:lpstr>case response: Designate Space as Critical Infrastructure</vt:lpstr>
      <vt:lpstr>case response: Cybersecurity Education</vt:lpstr>
      <vt:lpstr>case response: Agreement on the Cyber Attack Trigger for Article V</vt:lpstr>
      <vt:lpstr>case response: Cyber Attribution (Naming &amp; Shaming)</vt:lpstr>
      <vt:lpstr>case response: Election Protection from Cyber Attacks</vt:lpstr>
      <vt:lpstr>NATO/Emerging Tech topic: NEGATIVE</vt:lpstr>
      <vt:lpstr>NATO/Emerging Tech topic: NEGATIVE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reform topic: Affirmative</dc:title>
  <dc:creator>Edwards, Richard</dc:creator>
  <cp:lastModifiedBy>Edwards, Richard</cp:lastModifiedBy>
  <cp:revision>48</cp:revision>
  <dcterms:created xsi:type="dcterms:W3CDTF">2020-06-30T02:52:49Z</dcterms:created>
  <dcterms:modified xsi:type="dcterms:W3CDTF">2022-06-16T20:49:09Z</dcterms:modified>
</cp:coreProperties>
</file>