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68" r:id="rId4"/>
    <p:sldId id="260" r:id="rId5"/>
    <p:sldId id="261" r:id="rId6"/>
    <p:sldId id="262" r:id="rId7"/>
    <p:sldId id="263" r:id="rId8"/>
    <p:sldId id="264" r:id="rId9"/>
    <p:sldId id="269" r:id="rId10"/>
    <p:sldId id="270" r:id="rId11"/>
    <p:sldId id="265" r:id="rId12"/>
    <p:sldId id="259" r:id="rId1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19" autoAdjust="0"/>
    <p:restoredTop sz="94660"/>
  </p:normalViewPr>
  <p:slideViewPr>
    <p:cSldViewPr snapToGrid="0">
      <p:cViewPr varScale="1">
        <p:scale>
          <a:sx n="127" d="100"/>
          <a:sy n="127" d="100"/>
        </p:scale>
        <p:origin x="264" y="176"/>
      </p:cViewPr>
      <p:guideLst>
        <p:guide orient="horz" pos="2160"/>
        <p:guide pos="3840"/>
      </p:guideLst>
    </p:cSldViewPr>
  </p:slideViewPr>
  <p:notesTextViewPr>
    <p:cViewPr>
      <p:scale>
        <a:sx n="100" d="100"/>
        <a:sy n="100" d="100"/>
      </p:scale>
      <p:origin x="0" y="0"/>
    </p:cViewPr>
  </p:notesText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6/15/22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6/15/22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descr="A picture containing vector graphics&#10;&#10;Description automatically generated">
            <a:extLst>
              <a:ext uri="{FF2B5EF4-FFF2-40B4-BE49-F238E27FC236}">
                <a16:creationId xmlns:a16="http://schemas.microsoft.com/office/drawing/2014/main" id="{A923E497-8267-4CFA-A22A-57165CF459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798" y="5183979"/>
            <a:ext cx="1235909" cy="14427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6/15/22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13" name="Picture 12" descr="A picture containing vector graphics&#10;&#10;Description automatically generated">
            <a:extLst>
              <a:ext uri="{FF2B5EF4-FFF2-40B4-BE49-F238E27FC236}">
                <a16:creationId xmlns:a16="http://schemas.microsoft.com/office/drawing/2014/main" id="{FA5DAA2C-5AE1-49C9-9B6D-8287738C73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798" y="5183979"/>
            <a:ext cx="1235909" cy="144275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6/15/22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6/15/22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6/15/22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6/15/22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6/15/22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6/15/22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descr="A picture containing text&#10;&#10;Description automatically generated">
            <a:extLst>
              <a:ext uri="{FF2B5EF4-FFF2-40B4-BE49-F238E27FC236}">
                <a16:creationId xmlns:a16="http://schemas.microsoft.com/office/drawing/2014/main" id="{4EADF041-D3E6-4D5D-A3BD-AE5CD7B061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0354" y="4851985"/>
            <a:ext cx="1260256" cy="14711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6/15/22</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3" name="Picture 12" descr="A picture containing vector graphics&#10;&#10;Description automatically generated">
            <a:extLst>
              <a:ext uri="{FF2B5EF4-FFF2-40B4-BE49-F238E27FC236}">
                <a16:creationId xmlns:a16="http://schemas.microsoft.com/office/drawing/2014/main" id="{32A48D90-DD2B-46BD-B85A-7510DDBBAC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6242" y="5749230"/>
            <a:ext cx="813855" cy="950065"/>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defense.gov/News/News-Stories/Article/Article/2048832/dod-launches-security-cooperation-certification-program/"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jcs.mil/Portals/36/Documents/Doctrine/pubs/jp3_20_20172305.pdf"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arnegieendowment.org/2020/11/20/blessing-and-curse-of-biotechnology-primer-on-biosafety-and-biosecurity-pub-83252"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cisa.gov/uscert/ncas/tips/ST04-001"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merriam-webster.com/legal/substantial%20right"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3413FD-DF9A-4337-BE3E-0615F0C9F453}"/>
              </a:ext>
            </a:extLst>
          </p:cNvPr>
          <p:cNvSpPr>
            <a:spLocks noGrp="1"/>
          </p:cNvSpPr>
          <p:nvPr>
            <p:ph type="ctrTitle"/>
          </p:nvPr>
        </p:nvSpPr>
        <p:spPr/>
        <p:txBody>
          <a:bodyPr/>
          <a:lstStyle/>
          <a:p>
            <a:pPr>
              <a:lnSpc>
                <a:spcPts val="4400"/>
              </a:lnSpc>
            </a:pPr>
            <a:r>
              <a:rPr lang="en-US" dirty="0"/>
              <a:t>NATO/Emerging tech Topic: Topicality Arguments</a:t>
            </a:r>
          </a:p>
        </p:txBody>
      </p:sp>
      <p:sp>
        <p:nvSpPr>
          <p:cNvPr id="5" name="Subtitle 4">
            <a:extLst>
              <a:ext uri="{FF2B5EF4-FFF2-40B4-BE49-F238E27FC236}">
                <a16:creationId xmlns:a16="http://schemas.microsoft.com/office/drawing/2014/main" id="{C8A2ABF7-6139-4776-8075-C34E0EA3679B}"/>
              </a:ext>
            </a:extLst>
          </p:cNvPr>
          <p:cNvSpPr>
            <a:spLocks noGrp="1"/>
          </p:cNvSpPr>
          <p:nvPr>
            <p:ph type="subTitle" idx="1"/>
          </p:nvPr>
        </p:nvSpPr>
        <p:spPr>
          <a:xfrm>
            <a:off x="2932430" y="4977130"/>
            <a:ext cx="8829040" cy="1709420"/>
          </a:xfrm>
        </p:spPr>
        <p:txBody>
          <a:bodyPr/>
          <a:lstStyle/>
          <a:p>
            <a:pPr>
              <a:spcBef>
                <a:spcPts val="800"/>
              </a:spcBef>
            </a:pPr>
            <a:r>
              <a:rPr lang="en-US" sz="2000" dirty="0"/>
              <a:t>Resolved: The United States federal government should substantially increase its security cooperation with the North Atlantic Treaty Organization in one or more of the following areas: artificial intelligence, biotechnology, cybersecurity.</a:t>
            </a:r>
          </a:p>
          <a:p>
            <a:pPr>
              <a:spcBef>
                <a:spcPts val="800"/>
              </a:spcBef>
            </a:pPr>
            <a:r>
              <a:rPr lang="en-US" sz="2000" dirty="0"/>
              <a:t>A look at negative topicality arguments provided by Rich Edwards, Baylor University</a:t>
            </a:r>
          </a:p>
          <a:p>
            <a:endParaRPr lang="en-US" dirty="0"/>
          </a:p>
        </p:txBody>
      </p:sp>
      <p:pic>
        <p:nvPicPr>
          <p:cNvPr id="2" name="Picture 1">
            <a:extLst>
              <a:ext uri="{FF2B5EF4-FFF2-40B4-BE49-F238E27FC236}">
                <a16:creationId xmlns:a16="http://schemas.microsoft.com/office/drawing/2014/main" id="{1E295389-D641-F24D-BE57-AB57BD076D5C}"/>
              </a:ext>
            </a:extLst>
          </p:cNvPr>
          <p:cNvPicPr>
            <a:picLocks noChangeAspect="1"/>
          </p:cNvPicPr>
          <p:nvPr/>
        </p:nvPicPr>
        <p:blipFill rotWithShape="1">
          <a:blip r:embed="rId2"/>
          <a:srcRect t="20278" b="24445"/>
          <a:stretch/>
        </p:blipFill>
        <p:spPr>
          <a:xfrm>
            <a:off x="0" y="0"/>
            <a:ext cx="12192000" cy="2838450"/>
          </a:xfrm>
          <a:prstGeom prst="rect">
            <a:avLst/>
          </a:prstGeom>
        </p:spPr>
      </p:pic>
    </p:spTree>
    <p:extLst>
      <p:ext uri="{BB962C8B-B14F-4D97-AF65-F5344CB8AC3E}">
        <p14:creationId xmlns:p14="http://schemas.microsoft.com/office/powerpoint/2010/main" val="102254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dirty="0">
                <a:solidFill>
                  <a:srgbClr val="0070C0"/>
                </a:solidFill>
              </a:rPr>
              <a:t>Topicality: “Substantially” means without qualification</a:t>
            </a:r>
          </a:p>
        </p:txBody>
      </p:sp>
      <p:pic>
        <p:nvPicPr>
          <p:cNvPr id="6" name="Picture 5">
            <a:extLst>
              <a:ext uri="{FF2B5EF4-FFF2-40B4-BE49-F238E27FC236}">
                <a16:creationId xmlns:a16="http://schemas.microsoft.com/office/drawing/2014/main" id="{6684B531-8319-E117-0E36-E9730E45EC78}"/>
              </a:ext>
            </a:extLst>
          </p:cNvPr>
          <p:cNvPicPr>
            <a:picLocks noChangeAspect="1"/>
          </p:cNvPicPr>
          <p:nvPr/>
        </p:nvPicPr>
        <p:blipFill rotWithShape="1">
          <a:blip r:embed="rId2"/>
          <a:srcRect t="20706" b="48706"/>
          <a:stretch/>
        </p:blipFill>
        <p:spPr>
          <a:xfrm>
            <a:off x="1940985" y="1730375"/>
            <a:ext cx="7996575" cy="23484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Oval 7">
            <a:extLst>
              <a:ext uri="{FF2B5EF4-FFF2-40B4-BE49-F238E27FC236}">
                <a16:creationId xmlns:a16="http://schemas.microsoft.com/office/drawing/2014/main" id="{60478221-BAE7-73CD-AE66-3E43C421B7C4}"/>
              </a:ext>
            </a:extLst>
          </p:cNvPr>
          <p:cNvSpPr/>
          <p:nvPr/>
        </p:nvSpPr>
        <p:spPr>
          <a:xfrm rot="3782390">
            <a:off x="5611336" y="2452087"/>
            <a:ext cx="833671" cy="37738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8237965-F3DE-1803-F03B-0F3DBFCAA497}"/>
              </a:ext>
            </a:extLst>
          </p:cNvPr>
          <p:cNvSpPr txBox="1"/>
          <p:nvPr/>
        </p:nvSpPr>
        <p:spPr>
          <a:xfrm>
            <a:off x="1406323" y="5208115"/>
            <a:ext cx="10785677" cy="1200329"/>
          </a:xfrm>
          <a:prstGeom prst="rect">
            <a:avLst/>
          </a:prstGeom>
          <a:noFill/>
        </p:spPr>
        <p:txBody>
          <a:bodyPr wrap="square" rtlCol="0">
            <a:spAutoFit/>
          </a:bodyPr>
          <a:lstStyle/>
          <a:p>
            <a:r>
              <a:rPr lang="en-US" dirty="0"/>
              <a:t>Keith T. Smith &amp; Shawn H.T. </a:t>
            </a:r>
            <a:r>
              <a:rPr lang="en-US" dirty="0" err="1"/>
              <a:t>Denstedt</a:t>
            </a:r>
            <a:r>
              <a:rPr lang="en-US" dirty="0"/>
              <a:t>, (Bennett Jones </a:t>
            </a:r>
            <a:r>
              <a:rPr lang="en-US" dirty="0" err="1"/>
              <a:t>Verchere</a:t>
            </a:r>
            <a:r>
              <a:rPr lang="en-US" dirty="0"/>
              <a:t>, Calgary), ALBERTA LAW REVIEW, 1992. Retrieved from </a:t>
            </a:r>
            <a:r>
              <a:rPr lang="en-US" dirty="0" err="1"/>
              <a:t>HeinOnline</a:t>
            </a:r>
            <a:r>
              <a:rPr lang="en-US" dirty="0"/>
              <a:t>, May 15, 2018.</a:t>
            </a:r>
          </a:p>
          <a:p>
            <a:r>
              <a:rPr lang="en-US" dirty="0"/>
              <a:t>Black's Law Dictionary defines "substantially" to mean: Essentially; without material qualification; in the main; in substance; materially; in a substantial manner. About, actually, competently, and essentially.</a:t>
            </a:r>
          </a:p>
        </p:txBody>
      </p:sp>
      <p:sp>
        <p:nvSpPr>
          <p:cNvPr id="10" name="TextBox 9">
            <a:extLst>
              <a:ext uri="{FF2B5EF4-FFF2-40B4-BE49-F238E27FC236}">
                <a16:creationId xmlns:a16="http://schemas.microsoft.com/office/drawing/2014/main" id="{C9C40AA7-E258-8519-E4E0-485AD8E9DD5F}"/>
              </a:ext>
            </a:extLst>
          </p:cNvPr>
          <p:cNvSpPr txBox="1"/>
          <p:nvPr/>
        </p:nvSpPr>
        <p:spPr>
          <a:xfrm>
            <a:off x="1406323" y="4662198"/>
            <a:ext cx="7408951" cy="369332"/>
          </a:xfrm>
          <a:prstGeom prst="rect">
            <a:avLst/>
          </a:prstGeom>
          <a:noFill/>
        </p:spPr>
        <p:txBody>
          <a:bodyPr wrap="none" rtlCol="0">
            <a:spAutoFit/>
          </a:bodyPr>
          <a:lstStyle/>
          <a:p>
            <a:r>
              <a:rPr lang="en-US" dirty="0"/>
              <a:t>Cases that condition the plan on a response from NATO are not topical</a:t>
            </a:r>
          </a:p>
        </p:txBody>
      </p:sp>
    </p:spTree>
    <p:extLst>
      <p:ext uri="{BB962C8B-B14F-4D97-AF65-F5344CB8AC3E}">
        <p14:creationId xmlns:p14="http://schemas.microsoft.com/office/powerpoint/2010/main" val="332825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a:xfrm>
            <a:off x="1940985" y="525463"/>
            <a:ext cx="10251015" cy="1204912"/>
          </a:xfrm>
        </p:spPr>
        <p:txBody>
          <a:bodyPr/>
          <a:lstStyle/>
          <a:p>
            <a:r>
              <a:rPr lang="en-US" dirty="0">
                <a:solidFill>
                  <a:srgbClr val="0070C0"/>
                </a:solidFill>
              </a:rPr>
              <a:t>Topicality: “Increase” means the plan must increase existing cooperation with </a:t>
            </a:r>
            <a:r>
              <a:rPr lang="en-US" dirty="0" err="1">
                <a:solidFill>
                  <a:srgbClr val="0070C0"/>
                </a:solidFill>
              </a:rPr>
              <a:t>nato</a:t>
            </a:r>
            <a:endParaRPr lang="en-US" dirty="0">
              <a:solidFill>
                <a:srgbClr val="0070C0"/>
              </a:solidFill>
            </a:endParaRPr>
          </a:p>
        </p:txBody>
      </p:sp>
      <p:pic>
        <p:nvPicPr>
          <p:cNvPr id="6" name="Picture 5">
            <a:extLst>
              <a:ext uri="{FF2B5EF4-FFF2-40B4-BE49-F238E27FC236}">
                <a16:creationId xmlns:a16="http://schemas.microsoft.com/office/drawing/2014/main" id="{DAC8AB19-2426-16F6-F5E9-A37D5AA95D49}"/>
              </a:ext>
            </a:extLst>
          </p:cNvPr>
          <p:cNvPicPr>
            <a:picLocks noChangeAspect="1"/>
          </p:cNvPicPr>
          <p:nvPr/>
        </p:nvPicPr>
        <p:blipFill rotWithShape="1">
          <a:blip r:embed="rId2"/>
          <a:srcRect t="20706" b="48706"/>
          <a:stretch/>
        </p:blipFill>
        <p:spPr>
          <a:xfrm>
            <a:off x="2039518" y="1865956"/>
            <a:ext cx="7660027" cy="22496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Oval 7">
            <a:extLst>
              <a:ext uri="{FF2B5EF4-FFF2-40B4-BE49-F238E27FC236}">
                <a16:creationId xmlns:a16="http://schemas.microsoft.com/office/drawing/2014/main" id="{0EC1CD55-2E34-06A4-184A-590537F087D8}"/>
              </a:ext>
            </a:extLst>
          </p:cNvPr>
          <p:cNvSpPr/>
          <p:nvPr/>
        </p:nvSpPr>
        <p:spPr>
          <a:xfrm rot="266070">
            <a:off x="4213365" y="2015349"/>
            <a:ext cx="968492" cy="56535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A496F62-1837-FF8F-E7EB-D298A1CDD83A}"/>
              </a:ext>
            </a:extLst>
          </p:cNvPr>
          <p:cNvSpPr txBox="1"/>
          <p:nvPr/>
        </p:nvSpPr>
        <p:spPr>
          <a:xfrm>
            <a:off x="1406323" y="5044838"/>
            <a:ext cx="10785677" cy="1477328"/>
          </a:xfrm>
          <a:prstGeom prst="rect">
            <a:avLst/>
          </a:prstGeom>
          <a:noFill/>
        </p:spPr>
        <p:txBody>
          <a:bodyPr wrap="square" rtlCol="0">
            <a:spAutoFit/>
          </a:bodyPr>
          <a:lstStyle/>
          <a:p>
            <a:r>
              <a:rPr lang="en-US" dirty="0"/>
              <a:t>WORDS AND PHRASES, 1960, 381.  “Increased,” as used in West’s </a:t>
            </a:r>
            <a:r>
              <a:rPr lang="en-US" dirty="0" err="1"/>
              <a:t>Ann.Cal</a:t>
            </a:r>
            <a:r>
              <a:rPr lang="en-US" dirty="0"/>
              <a:t>. Const. art. 12, § 11, providing that the stock and bonded indebtedness of corporations shall not be increased without the consent of the person holding the larger amount of the stock, does not include or apply to the first creation of bonded indebtedness. To give it such meaning would be to inject into the provision the word “create.”</a:t>
            </a:r>
          </a:p>
        </p:txBody>
      </p:sp>
      <p:sp>
        <p:nvSpPr>
          <p:cNvPr id="10" name="TextBox 9">
            <a:extLst>
              <a:ext uri="{FF2B5EF4-FFF2-40B4-BE49-F238E27FC236}">
                <a16:creationId xmlns:a16="http://schemas.microsoft.com/office/drawing/2014/main" id="{71EB3082-31F6-D42E-02EA-D8EEFF68CF31}"/>
              </a:ext>
            </a:extLst>
          </p:cNvPr>
          <p:cNvSpPr txBox="1"/>
          <p:nvPr/>
        </p:nvSpPr>
        <p:spPr>
          <a:xfrm>
            <a:off x="1406323" y="4472739"/>
            <a:ext cx="8011680" cy="369332"/>
          </a:xfrm>
          <a:prstGeom prst="rect">
            <a:avLst/>
          </a:prstGeom>
          <a:noFill/>
        </p:spPr>
        <p:txBody>
          <a:bodyPr wrap="none" rtlCol="0">
            <a:spAutoFit/>
          </a:bodyPr>
          <a:lstStyle/>
          <a:p>
            <a:r>
              <a:rPr lang="en-US" dirty="0"/>
              <a:t>Cases that “create” a new program of cooperation with NATO are not topical.</a:t>
            </a:r>
          </a:p>
        </p:txBody>
      </p:sp>
    </p:spTree>
    <p:extLst>
      <p:ext uri="{BB962C8B-B14F-4D97-AF65-F5344CB8AC3E}">
        <p14:creationId xmlns:p14="http://schemas.microsoft.com/office/powerpoint/2010/main" val="55535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F2496D-D6A0-4CC2-9A65-2756FE866C9F}"/>
              </a:ext>
            </a:extLst>
          </p:cNvPr>
          <p:cNvSpPr>
            <a:spLocks noGrp="1"/>
          </p:cNvSpPr>
          <p:nvPr>
            <p:ph type="title"/>
          </p:nvPr>
        </p:nvSpPr>
        <p:spPr>
          <a:xfrm>
            <a:off x="532563" y="3359152"/>
            <a:ext cx="11659438" cy="660399"/>
          </a:xfrm>
        </p:spPr>
        <p:txBody>
          <a:bodyPr/>
          <a:lstStyle/>
          <a:p>
            <a:r>
              <a:rPr lang="en-US" dirty="0"/>
              <a:t>NATO/Emerging Tech Topic: Topicality Arguments</a:t>
            </a:r>
          </a:p>
        </p:txBody>
      </p:sp>
      <p:sp>
        <p:nvSpPr>
          <p:cNvPr id="4" name="Footer Placeholder 3">
            <a:extLst>
              <a:ext uri="{FF2B5EF4-FFF2-40B4-BE49-F238E27FC236}">
                <a16:creationId xmlns:a16="http://schemas.microsoft.com/office/drawing/2014/main" id="{C9122689-0C18-4DE0-BCC9-AC763AA0BF80}"/>
              </a:ext>
            </a:extLst>
          </p:cNvPr>
          <p:cNvSpPr>
            <a:spLocks noGrp="1"/>
          </p:cNvSpPr>
          <p:nvPr>
            <p:ph type="ftr" sz="quarter" idx="4294967295"/>
          </p:nvPr>
        </p:nvSpPr>
        <p:spPr>
          <a:xfrm>
            <a:off x="10199688" y="6524625"/>
            <a:ext cx="1992312" cy="295275"/>
          </a:xfrm>
        </p:spPr>
        <p:txBody>
          <a:bodyPr/>
          <a:lstStyle/>
          <a:p>
            <a:pPr>
              <a:defRPr/>
            </a:pPr>
            <a:r>
              <a:rPr lang="en-US"/>
              <a:t>www.nfhs.org</a:t>
            </a:r>
          </a:p>
        </p:txBody>
      </p:sp>
      <p:pic>
        <p:nvPicPr>
          <p:cNvPr id="7" name="Picture 6">
            <a:extLst>
              <a:ext uri="{FF2B5EF4-FFF2-40B4-BE49-F238E27FC236}">
                <a16:creationId xmlns:a16="http://schemas.microsoft.com/office/drawing/2014/main" id="{9FB4DA22-F796-8C49-A0E4-7AF98CF048E4}"/>
              </a:ext>
            </a:extLst>
          </p:cNvPr>
          <p:cNvPicPr>
            <a:picLocks noChangeAspect="1"/>
          </p:cNvPicPr>
          <p:nvPr/>
        </p:nvPicPr>
        <p:blipFill rotWithShape="1">
          <a:blip r:embed="rId2"/>
          <a:srcRect t="20278" b="24445"/>
          <a:stretch/>
        </p:blipFill>
        <p:spPr>
          <a:xfrm>
            <a:off x="0" y="0"/>
            <a:ext cx="12192000" cy="2838450"/>
          </a:xfrm>
          <a:prstGeom prst="rect">
            <a:avLst/>
          </a:prstGeom>
        </p:spPr>
      </p:pic>
    </p:spTree>
    <p:extLst>
      <p:ext uri="{BB962C8B-B14F-4D97-AF65-F5344CB8AC3E}">
        <p14:creationId xmlns:p14="http://schemas.microsoft.com/office/powerpoint/2010/main" val="183713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dirty="0">
                <a:solidFill>
                  <a:srgbClr val="0070C0"/>
                </a:solidFill>
              </a:rPr>
              <a:t>Topicality: “Security Cooperation” </a:t>
            </a:r>
            <a:r>
              <a:rPr lang="en-US" dirty="0"/>
              <a:t>= </a:t>
            </a:r>
            <a:r>
              <a:rPr lang="en-US" dirty="0">
                <a:solidFill>
                  <a:srgbClr val="0070C0"/>
                </a:solidFill>
              </a:rPr>
              <a:t>Building Up Foreign Security Forces </a:t>
            </a:r>
          </a:p>
        </p:txBody>
      </p:sp>
      <p:pic>
        <p:nvPicPr>
          <p:cNvPr id="6" name="Picture 5">
            <a:extLst>
              <a:ext uri="{FF2B5EF4-FFF2-40B4-BE49-F238E27FC236}">
                <a16:creationId xmlns:a16="http://schemas.microsoft.com/office/drawing/2014/main" id="{93D3BBBF-B894-C870-006B-8D8F1C9BA1D2}"/>
              </a:ext>
            </a:extLst>
          </p:cNvPr>
          <p:cNvPicPr>
            <a:picLocks noChangeAspect="1"/>
          </p:cNvPicPr>
          <p:nvPr/>
        </p:nvPicPr>
        <p:blipFill rotWithShape="1">
          <a:blip r:embed="rId2"/>
          <a:srcRect t="20706" b="48706"/>
          <a:stretch/>
        </p:blipFill>
        <p:spPr>
          <a:xfrm>
            <a:off x="2556644" y="1845856"/>
            <a:ext cx="6740594" cy="19796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Oval 7">
            <a:extLst>
              <a:ext uri="{FF2B5EF4-FFF2-40B4-BE49-F238E27FC236}">
                <a16:creationId xmlns:a16="http://schemas.microsoft.com/office/drawing/2014/main" id="{7A748EC8-5CD1-E389-8F83-64800DA402DE}"/>
              </a:ext>
            </a:extLst>
          </p:cNvPr>
          <p:cNvSpPr/>
          <p:nvPr/>
        </p:nvSpPr>
        <p:spPr>
          <a:xfrm>
            <a:off x="5127462" y="1927216"/>
            <a:ext cx="1284224" cy="111343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B30EFF7-6002-3172-B496-2C488D1D61A0}"/>
              </a:ext>
            </a:extLst>
          </p:cNvPr>
          <p:cNvSpPr txBox="1"/>
          <p:nvPr/>
        </p:nvSpPr>
        <p:spPr>
          <a:xfrm>
            <a:off x="1436664" y="4513609"/>
            <a:ext cx="10755336" cy="2031325"/>
          </a:xfrm>
          <a:prstGeom prst="rect">
            <a:avLst/>
          </a:prstGeom>
          <a:noFill/>
        </p:spPr>
        <p:txBody>
          <a:bodyPr wrap="square" rtlCol="0">
            <a:spAutoFit/>
          </a:bodyPr>
          <a:lstStyle/>
          <a:p>
            <a:r>
              <a:rPr lang="en-US" dirty="0"/>
              <a:t>U.S. Department of Defense, DOD LAUNCHES SECURITY COOPERATION CERTIFICATION PROGRAM, Jan. 2, 2020. Retrieved May 29, 2022 from </a:t>
            </a:r>
            <a:r>
              <a:rPr lang="en-US" dirty="0">
                <a:hlinkClick r:id="rId3"/>
              </a:rPr>
              <a:t>https://www.defense.gov/News/News-Stories/Article/Article/2048832/dod-launches-security-cooperation-certification-program/</a:t>
            </a:r>
            <a:r>
              <a:rPr lang="en-US" dirty="0"/>
              <a:t>  Security cooperation is the effort to advance U.S. national security and foreign policy interests by building the capacity of foreign security forces to respond to shared challenges. That effort involves, among other things, building and maintaining military-to-military relationships, combined training efforts, and foreign military sales.</a:t>
            </a:r>
          </a:p>
        </p:txBody>
      </p:sp>
      <p:sp>
        <p:nvSpPr>
          <p:cNvPr id="10" name="TextBox 9">
            <a:extLst>
              <a:ext uri="{FF2B5EF4-FFF2-40B4-BE49-F238E27FC236}">
                <a16:creationId xmlns:a16="http://schemas.microsoft.com/office/drawing/2014/main" id="{80C35962-EED1-3558-9403-F7C46DC2DE47}"/>
              </a:ext>
            </a:extLst>
          </p:cNvPr>
          <p:cNvSpPr txBox="1"/>
          <p:nvPr/>
        </p:nvSpPr>
        <p:spPr>
          <a:xfrm>
            <a:off x="1436664" y="4033238"/>
            <a:ext cx="10026649" cy="369332"/>
          </a:xfrm>
          <a:prstGeom prst="rect">
            <a:avLst/>
          </a:prstGeom>
          <a:noFill/>
        </p:spPr>
        <p:txBody>
          <a:bodyPr wrap="square" rtlCol="0">
            <a:spAutoFit/>
          </a:bodyPr>
          <a:lstStyle/>
          <a:p>
            <a:r>
              <a:rPr lang="en-US" dirty="0"/>
              <a:t>Cases that have nothing to do with the security forces of other NATO countries are not topical.</a:t>
            </a:r>
          </a:p>
        </p:txBody>
      </p:sp>
    </p:spTree>
    <p:extLst>
      <p:ext uri="{BB962C8B-B14F-4D97-AF65-F5344CB8AC3E}">
        <p14:creationId xmlns:p14="http://schemas.microsoft.com/office/powerpoint/2010/main" val="159784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a:xfrm>
            <a:off x="1828800" y="499532"/>
            <a:ext cx="10363200" cy="1204912"/>
          </a:xfrm>
        </p:spPr>
        <p:txBody>
          <a:bodyPr/>
          <a:lstStyle/>
          <a:p>
            <a:r>
              <a:rPr lang="en-US" dirty="0">
                <a:solidFill>
                  <a:srgbClr val="0070C0"/>
                </a:solidFill>
              </a:rPr>
              <a:t>Topicality: “Security Cooperation” Must be conducted by the Department of defense</a:t>
            </a:r>
          </a:p>
        </p:txBody>
      </p:sp>
      <p:pic>
        <p:nvPicPr>
          <p:cNvPr id="6" name="Picture 5">
            <a:extLst>
              <a:ext uri="{FF2B5EF4-FFF2-40B4-BE49-F238E27FC236}">
                <a16:creationId xmlns:a16="http://schemas.microsoft.com/office/drawing/2014/main" id="{2F5C1FB3-026A-4267-AD89-3D58D0541AF2}"/>
              </a:ext>
            </a:extLst>
          </p:cNvPr>
          <p:cNvPicPr>
            <a:picLocks noChangeAspect="1"/>
          </p:cNvPicPr>
          <p:nvPr/>
        </p:nvPicPr>
        <p:blipFill rotWithShape="1">
          <a:blip r:embed="rId2"/>
          <a:srcRect t="20706" b="48706"/>
          <a:stretch/>
        </p:blipFill>
        <p:spPr>
          <a:xfrm>
            <a:off x="2506402" y="1746065"/>
            <a:ext cx="7007294" cy="20579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Oval 7">
            <a:extLst>
              <a:ext uri="{FF2B5EF4-FFF2-40B4-BE49-F238E27FC236}">
                <a16:creationId xmlns:a16="http://schemas.microsoft.com/office/drawing/2014/main" id="{F19A954B-96D8-1D57-356B-F444E4F6CF1B}"/>
              </a:ext>
            </a:extLst>
          </p:cNvPr>
          <p:cNvSpPr/>
          <p:nvPr/>
        </p:nvSpPr>
        <p:spPr>
          <a:xfrm>
            <a:off x="5270371" y="1916352"/>
            <a:ext cx="1284224" cy="111343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3C3F7E-4F4C-0E0E-D7B9-023529B12363}"/>
              </a:ext>
            </a:extLst>
          </p:cNvPr>
          <p:cNvSpPr txBox="1"/>
          <p:nvPr/>
        </p:nvSpPr>
        <p:spPr>
          <a:xfrm>
            <a:off x="1457011" y="4524628"/>
            <a:ext cx="10666508" cy="2031325"/>
          </a:xfrm>
          <a:prstGeom prst="rect">
            <a:avLst/>
          </a:prstGeom>
          <a:noFill/>
        </p:spPr>
        <p:txBody>
          <a:bodyPr wrap="square" rtlCol="0">
            <a:spAutoFit/>
          </a:bodyPr>
          <a:lstStyle/>
          <a:p>
            <a:r>
              <a:rPr lang="en-US" dirty="0"/>
              <a:t>Kevin D. Scott, (Vice Admiral, US Navy), SECURITY COOPERATION. May 23, 2017. Retrieved May 29, 2022 from </a:t>
            </a:r>
            <a:r>
              <a:rPr lang="en-US" dirty="0">
                <a:hlinkClick r:id="rId3"/>
              </a:rPr>
              <a:t>https://www.jcs.mil/Portals/36/Documents/Doctrine/pubs/jp3_20_20172305.pdf</a:t>
            </a:r>
            <a:r>
              <a:rPr lang="en-US" dirty="0"/>
              <a:t>  </a:t>
            </a:r>
          </a:p>
          <a:p>
            <a:r>
              <a:rPr lang="en-US" dirty="0"/>
              <a:t>	Security cooperation (SC) encompasses all Department of Defense (DOD) interactions, programs, and activities with foreign security forces (</a:t>
            </a:r>
            <a:r>
              <a:rPr lang="en-US" dirty="0" err="1"/>
              <a:t>FSF</a:t>
            </a:r>
            <a:r>
              <a:rPr lang="en-US" dirty="0"/>
              <a:t>) and their institutions to build relationships that help promote US interests; enable partner nations (</a:t>
            </a:r>
            <a:r>
              <a:rPr lang="en-US" dirty="0" err="1"/>
              <a:t>PNs</a:t>
            </a:r>
            <a:r>
              <a:rPr lang="en-US" dirty="0"/>
              <a:t>) to provide the US access to territory, infrastructure, information, and resources; and/or to build and apply their capacity and capabilities consistent with US defense objectives. </a:t>
            </a:r>
          </a:p>
        </p:txBody>
      </p:sp>
      <p:sp>
        <p:nvSpPr>
          <p:cNvPr id="10" name="TextBox 9">
            <a:extLst>
              <a:ext uri="{FF2B5EF4-FFF2-40B4-BE49-F238E27FC236}">
                <a16:creationId xmlns:a16="http://schemas.microsoft.com/office/drawing/2014/main" id="{171D3EE6-DB88-889F-DA8F-96A16A4B5A92}"/>
              </a:ext>
            </a:extLst>
          </p:cNvPr>
          <p:cNvSpPr txBox="1"/>
          <p:nvPr/>
        </p:nvSpPr>
        <p:spPr>
          <a:xfrm>
            <a:off x="1413067" y="4155296"/>
            <a:ext cx="9365866" cy="369332"/>
          </a:xfrm>
          <a:prstGeom prst="rect">
            <a:avLst/>
          </a:prstGeom>
          <a:noFill/>
        </p:spPr>
        <p:txBody>
          <a:bodyPr wrap="square" rtlCol="0">
            <a:spAutoFit/>
          </a:bodyPr>
          <a:lstStyle/>
          <a:p>
            <a:r>
              <a:rPr lang="en-US" dirty="0"/>
              <a:t>Cases that involve non-military applications of emerging technologies are not topical.</a:t>
            </a:r>
          </a:p>
        </p:txBody>
      </p:sp>
    </p:spTree>
    <p:extLst>
      <p:ext uri="{BB962C8B-B14F-4D97-AF65-F5344CB8AC3E}">
        <p14:creationId xmlns:p14="http://schemas.microsoft.com/office/powerpoint/2010/main" val="231327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dirty="0">
                <a:solidFill>
                  <a:srgbClr val="0070C0"/>
                </a:solidFill>
              </a:rPr>
              <a:t>Topicality: “Cooperation” = Both sides want the end that is achieved</a:t>
            </a:r>
          </a:p>
        </p:txBody>
      </p:sp>
      <p:pic>
        <p:nvPicPr>
          <p:cNvPr id="6" name="Picture 5">
            <a:extLst>
              <a:ext uri="{FF2B5EF4-FFF2-40B4-BE49-F238E27FC236}">
                <a16:creationId xmlns:a16="http://schemas.microsoft.com/office/drawing/2014/main" id="{A1191AE6-5165-C892-2A35-C0986AFCB84B}"/>
              </a:ext>
            </a:extLst>
          </p:cNvPr>
          <p:cNvPicPr>
            <a:picLocks noChangeAspect="1"/>
          </p:cNvPicPr>
          <p:nvPr/>
        </p:nvPicPr>
        <p:blipFill rotWithShape="1">
          <a:blip r:embed="rId2"/>
          <a:srcRect t="20706" b="48706"/>
          <a:stretch/>
        </p:blipFill>
        <p:spPr>
          <a:xfrm>
            <a:off x="1857801" y="1730376"/>
            <a:ext cx="7401273" cy="21736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Oval 7">
            <a:extLst>
              <a:ext uri="{FF2B5EF4-FFF2-40B4-BE49-F238E27FC236}">
                <a16:creationId xmlns:a16="http://schemas.microsoft.com/office/drawing/2014/main" id="{E84D4450-E48D-43D2-0374-D36C9AA5F2B8}"/>
              </a:ext>
            </a:extLst>
          </p:cNvPr>
          <p:cNvSpPr/>
          <p:nvPr/>
        </p:nvSpPr>
        <p:spPr>
          <a:xfrm>
            <a:off x="4911359" y="1853763"/>
            <a:ext cx="953529" cy="70193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860A8B-43E1-15BF-0910-05389D5363E4}"/>
              </a:ext>
            </a:extLst>
          </p:cNvPr>
          <p:cNvSpPr txBox="1"/>
          <p:nvPr/>
        </p:nvSpPr>
        <p:spPr>
          <a:xfrm>
            <a:off x="1416668" y="5429533"/>
            <a:ext cx="10644851" cy="646331"/>
          </a:xfrm>
          <a:prstGeom prst="rect">
            <a:avLst/>
          </a:prstGeom>
          <a:noFill/>
        </p:spPr>
        <p:txBody>
          <a:bodyPr wrap="square" rtlCol="0">
            <a:spAutoFit/>
          </a:bodyPr>
          <a:lstStyle/>
          <a:p>
            <a:r>
              <a:rPr lang="en-US" dirty="0"/>
              <a:t>Stephen </a:t>
            </a:r>
            <a:r>
              <a:rPr lang="en-US" dirty="0" err="1"/>
              <a:t>Bullon</a:t>
            </a:r>
            <a:r>
              <a:rPr lang="en-US" dirty="0"/>
              <a:t>, (Ed.), LONGMAN DICTIONARY OF CONTEMPORARY ENGLISH, 4th Ed., 2005, 347. </a:t>
            </a:r>
          </a:p>
          <a:p>
            <a:r>
              <a:rPr lang="en-US" dirty="0"/>
              <a:t>        Cooperation: When you work with someone to achieve something that you both want.</a:t>
            </a:r>
          </a:p>
        </p:txBody>
      </p:sp>
      <p:sp>
        <p:nvSpPr>
          <p:cNvPr id="10" name="TextBox 9">
            <a:extLst>
              <a:ext uri="{FF2B5EF4-FFF2-40B4-BE49-F238E27FC236}">
                <a16:creationId xmlns:a16="http://schemas.microsoft.com/office/drawing/2014/main" id="{39D7AC18-405E-CEE8-623E-E0C00B55BB93}"/>
              </a:ext>
            </a:extLst>
          </p:cNvPr>
          <p:cNvSpPr txBox="1"/>
          <p:nvPr/>
        </p:nvSpPr>
        <p:spPr>
          <a:xfrm>
            <a:off x="1416668" y="4812155"/>
            <a:ext cx="7725385" cy="369332"/>
          </a:xfrm>
          <a:prstGeom prst="rect">
            <a:avLst/>
          </a:prstGeom>
          <a:noFill/>
        </p:spPr>
        <p:txBody>
          <a:bodyPr wrap="none" rtlCol="0">
            <a:spAutoFit/>
          </a:bodyPr>
          <a:lstStyle/>
          <a:p>
            <a:r>
              <a:rPr lang="en-US" dirty="0"/>
              <a:t>Cases that attempt to change NATO’s position on an issue are not topical.</a:t>
            </a:r>
          </a:p>
        </p:txBody>
      </p:sp>
    </p:spTree>
    <p:extLst>
      <p:ext uri="{BB962C8B-B14F-4D97-AF65-F5344CB8AC3E}">
        <p14:creationId xmlns:p14="http://schemas.microsoft.com/office/powerpoint/2010/main" val="95804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a:xfrm>
            <a:off x="1920238" y="605850"/>
            <a:ext cx="10026649" cy="1204912"/>
          </a:xfrm>
        </p:spPr>
        <p:txBody>
          <a:bodyPr/>
          <a:lstStyle/>
          <a:p>
            <a:r>
              <a:rPr lang="en-US" dirty="0">
                <a:solidFill>
                  <a:srgbClr val="0070C0"/>
                </a:solidFill>
              </a:rPr>
              <a:t>Topicality: AI means a computer system capable of human level cognition</a:t>
            </a:r>
          </a:p>
        </p:txBody>
      </p:sp>
      <p:pic>
        <p:nvPicPr>
          <p:cNvPr id="6" name="Picture 5">
            <a:extLst>
              <a:ext uri="{FF2B5EF4-FFF2-40B4-BE49-F238E27FC236}">
                <a16:creationId xmlns:a16="http://schemas.microsoft.com/office/drawing/2014/main" id="{52F5AA10-B01A-AC21-C1A2-DE5FA6AB1D35}"/>
              </a:ext>
            </a:extLst>
          </p:cNvPr>
          <p:cNvPicPr>
            <a:picLocks noChangeAspect="1"/>
          </p:cNvPicPr>
          <p:nvPr/>
        </p:nvPicPr>
        <p:blipFill rotWithShape="1">
          <a:blip r:embed="rId2"/>
          <a:srcRect t="20706" b="48706"/>
          <a:stretch/>
        </p:blipFill>
        <p:spPr>
          <a:xfrm>
            <a:off x="1788308" y="1735848"/>
            <a:ext cx="7464494" cy="21922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Oval 7">
            <a:extLst>
              <a:ext uri="{FF2B5EF4-FFF2-40B4-BE49-F238E27FC236}">
                <a16:creationId xmlns:a16="http://schemas.microsoft.com/office/drawing/2014/main" id="{3D96D9AD-6340-BFE2-E98C-7EC1B646D51B}"/>
              </a:ext>
            </a:extLst>
          </p:cNvPr>
          <p:cNvSpPr/>
          <p:nvPr/>
        </p:nvSpPr>
        <p:spPr>
          <a:xfrm>
            <a:off x="7614398" y="2307134"/>
            <a:ext cx="1931924" cy="56309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75B83F9-C346-3D44-9187-E74F94EDE3C1}"/>
              </a:ext>
            </a:extLst>
          </p:cNvPr>
          <p:cNvSpPr txBox="1"/>
          <p:nvPr/>
        </p:nvSpPr>
        <p:spPr>
          <a:xfrm>
            <a:off x="1406323" y="5047239"/>
            <a:ext cx="10785677" cy="1477328"/>
          </a:xfrm>
          <a:prstGeom prst="rect">
            <a:avLst/>
          </a:prstGeom>
          <a:noFill/>
        </p:spPr>
        <p:txBody>
          <a:bodyPr wrap="square" rtlCol="0">
            <a:spAutoFit/>
          </a:bodyPr>
          <a:lstStyle/>
          <a:p>
            <a:r>
              <a:rPr lang="en-US" dirty="0"/>
              <a:t>Kelley </a:t>
            </a:r>
            <a:r>
              <a:rPr lang="en-US" dirty="0" err="1"/>
              <a:t>Sayler</a:t>
            </a:r>
            <a:r>
              <a:rPr lang="en-US" dirty="0"/>
              <a:t>, (Analyst in Advanced Technology &amp; Global Security, U.S. Congressional Research Service), EMERGING MILITARY TECHNOLOGIES: BACKGROUND AND ISSUES FOR CONGRESS, Aug. 4, 2020, 2. </a:t>
            </a:r>
          </a:p>
          <a:p>
            <a:r>
              <a:rPr lang="en-US" dirty="0"/>
              <a:t>Although the U.S. government has no official definition of artificial intelligence, policymakers generally use the term AI to refer to a computer system capable of human-level cognition. </a:t>
            </a:r>
          </a:p>
        </p:txBody>
      </p:sp>
      <p:sp>
        <p:nvSpPr>
          <p:cNvPr id="10" name="TextBox 9">
            <a:extLst>
              <a:ext uri="{FF2B5EF4-FFF2-40B4-BE49-F238E27FC236}">
                <a16:creationId xmlns:a16="http://schemas.microsoft.com/office/drawing/2014/main" id="{B497140B-F654-9AC1-7672-37349C553EE4}"/>
              </a:ext>
            </a:extLst>
          </p:cNvPr>
          <p:cNvSpPr txBox="1"/>
          <p:nvPr/>
        </p:nvSpPr>
        <p:spPr>
          <a:xfrm>
            <a:off x="1406322" y="4539651"/>
            <a:ext cx="8622873" cy="369332"/>
          </a:xfrm>
          <a:prstGeom prst="rect">
            <a:avLst/>
          </a:prstGeom>
          <a:noFill/>
        </p:spPr>
        <p:txBody>
          <a:bodyPr wrap="none" rtlCol="0">
            <a:spAutoFit/>
          </a:bodyPr>
          <a:lstStyle/>
          <a:p>
            <a:r>
              <a:rPr lang="en-US" dirty="0"/>
              <a:t>Cases that deal with things other than advanced computer systems are not topical.</a:t>
            </a:r>
          </a:p>
        </p:txBody>
      </p:sp>
    </p:spTree>
    <p:extLst>
      <p:ext uri="{BB962C8B-B14F-4D97-AF65-F5344CB8AC3E}">
        <p14:creationId xmlns:p14="http://schemas.microsoft.com/office/powerpoint/2010/main" val="1294719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a:xfrm>
            <a:off x="1920238" y="589830"/>
            <a:ext cx="10026649" cy="1204912"/>
          </a:xfrm>
        </p:spPr>
        <p:txBody>
          <a:bodyPr/>
          <a:lstStyle/>
          <a:p>
            <a:r>
              <a:rPr lang="en-US" dirty="0">
                <a:solidFill>
                  <a:srgbClr val="0070C0"/>
                </a:solidFill>
              </a:rPr>
              <a:t>Topicality: “biotechnology” means the processing of materials made by biological agents</a:t>
            </a:r>
          </a:p>
        </p:txBody>
      </p:sp>
      <p:pic>
        <p:nvPicPr>
          <p:cNvPr id="6" name="Picture 5">
            <a:extLst>
              <a:ext uri="{FF2B5EF4-FFF2-40B4-BE49-F238E27FC236}">
                <a16:creationId xmlns:a16="http://schemas.microsoft.com/office/drawing/2014/main" id="{1E05F699-90F9-2165-7B51-359E58D9BFC1}"/>
              </a:ext>
            </a:extLst>
          </p:cNvPr>
          <p:cNvPicPr>
            <a:picLocks noChangeAspect="1"/>
          </p:cNvPicPr>
          <p:nvPr/>
        </p:nvPicPr>
        <p:blipFill rotWithShape="1">
          <a:blip r:embed="rId2"/>
          <a:srcRect t="20706" b="48706"/>
          <a:stretch/>
        </p:blipFill>
        <p:spPr>
          <a:xfrm>
            <a:off x="2276826" y="1875323"/>
            <a:ext cx="7638347" cy="22432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Oval 7">
            <a:extLst>
              <a:ext uri="{FF2B5EF4-FFF2-40B4-BE49-F238E27FC236}">
                <a16:creationId xmlns:a16="http://schemas.microsoft.com/office/drawing/2014/main" id="{3D704C4D-A910-6BF2-D312-F53DCF15DDDA}"/>
              </a:ext>
            </a:extLst>
          </p:cNvPr>
          <p:cNvSpPr/>
          <p:nvPr/>
        </p:nvSpPr>
        <p:spPr>
          <a:xfrm>
            <a:off x="8365836" y="2715421"/>
            <a:ext cx="1931924" cy="56309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864BC8F-0BFD-E8CC-3331-C961126ACA00}"/>
              </a:ext>
            </a:extLst>
          </p:cNvPr>
          <p:cNvSpPr txBox="1"/>
          <p:nvPr/>
        </p:nvSpPr>
        <p:spPr>
          <a:xfrm>
            <a:off x="1265499" y="5023600"/>
            <a:ext cx="10926501" cy="1323439"/>
          </a:xfrm>
          <a:prstGeom prst="rect">
            <a:avLst/>
          </a:prstGeom>
          <a:noFill/>
        </p:spPr>
        <p:txBody>
          <a:bodyPr wrap="square" rtlCol="0">
            <a:spAutoFit/>
          </a:bodyPr>
          <a:lstStyle/>
          <a:p>
            <a:r>
              <a:rPr lang="en-US" sz="1600" dirty="0"/>
              <a:t>Ronit Langer, (Research Analyst at Talus Analytics), THE BLESSING AND CURSE OF BIOTECHNOLOGY: A PRIMER ON BIOSAFETY AND BIOSECURITY. Nov. 20, 2020. Retrieved May 19, 2022 from </a:t>
            </a:r>
            <a:r>
              <a:rPr lang="en-US" sz="1600" dirty="0">
                <a:hlinkClick r:id="rId3"/>
              </a:rPr>
              <a:t>https://carnegie endowment.org/2020/11/20/blessing-and-curse-of-biotechnology-primer-on-biosafety-and-biosecurity-pub-83252</a:t>
            </a:r>
            <a:r>
              <a:rPr lang="en-US" sz="1600" dirty="0"/>
              <a:t> </a:t>
            </a:r>
          </a:p>
          <a:p>
            <a:r>
              <a:rPr lang="en-US" sz="1600" dirty="0"/>
              <a:t>Biotechnology, as defined by the Organization of Economic Cooperation and Development, refers to “the application of scientific and engineering principles to the processing of materials by biological agents to provide goods and services.”</a:t>
            </a:r>
          </a:p>
        </p:txBody>
      </p:sp>
      <p:sp>
        <p:nvSpPr>
          <p:cNvPr id="10" name="TextBox 9">
            <a:extLst>
              <a:ext uri="{FF2B5EF4-FFF2-40B4-BE49-F238E27FC236}">
                <a16:creationId xmlns:a16="http://schemas.microsoft.com/office/drawing/2014/main" id="{576E94DA-2268-033E-2AF6-965C37D65F4A}"/>
              </a:ext>
            </a:extLst>
          </p:cNvPr>
          <p:cNvSpPr txBox="1"/>
          <p:nvPr/>
        </p:nvSpPr>
        <p:spPr>
          <a:xfrm>
            <a:off x="1265499" y="4549939"/>
            <a:ext cx="7007046" cy="369332"/>
          </a:xfrm>
          <a:prstGeom prst="rect">
            <a:avLst/>
          </a:prstGeom>
          <a:noFill/>
        </p:spPr>
        <p:txBody>
          <a:bodyPr wrap="none" rtlCol="0">
            <a:spAutoFit/>
          </a:bodyPr>
          <a:lstStyle/>
          <a:p>
            <a:r>
              <a:rPr lang="en-US" dirty="0"/>
              <a:t>Cases that deal with research and not “applications” are not topical</a:t>
            </a:r>
          </a:p>
        </p:txBody>
      </p:sp>
    </p:spTree>
    <p:extLst>
      <p:ext uri="{BB962C8B-B14F-4D97-AF65-F5344CB8AC3E}">
        <p14:creationId xmlns:p14="http://schemas.microsoft.com/office/powerpoint/2010/main" val="2407254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a:xfrm>
            <a:off x="1920238" y="645958"/>
            <a:ext cx="10026649" cy="1204912"/>
          </a:xfrm>
        </p:spPr>
        <p:txBody>
          <a:bodyPr/>
          <a:lstStyle/>
          <a:p>
            <a:r>
              <a:rPr lang="en-US" dirty="0">
                <a:solidFill>
                  <a:srgbClr val="0070C0"/>
                </a:solidFill>
              </a:rPr>
              <a:t>Topicality: “Cybersecurity” means to protect networks and devices from unauthorized access</a:t>
            </a:r>
          </a:p>
        </p:txBody>
      </p:sp>
      <p:pic>
        <p:nvPicPr>
          <p:cNvPr id="10" name="Picture 9">
            <a:extLst>
              <a:ext uri="{FF2B5EF4-FFF2-40B4-BE49-F238E27FC236}">
                <a16:creationId xmlns:a16="http://schemas.microsoft.com/office/drawing/2014/main" id="{0A336DF4-C84C-909C-605D-D63D1F8B9966}"/>
              </a:ext>
            </a:extLst>
          </p:cNvPr>
          <p:cNvPicPr>
            <a:picLocks noChangeAspect="1"/>
          </p:cNvPicPr>
          <p:nvPr/>
        </p:nvPicPr>
        <p:blipFill rotWithShape="1">
          <a:blip r:embed="rId2"/>
          <a:srcRect t="20706" b="48706"/>
          <a:stretch/>
        </p:blipFill>
        <p:spPr>
          <a:xfrm>
            <a:off x="1209606" y="1691657"/>
            <a:ext cx="7996575" cy="23484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Oval 10">
            <a:extLst>
              <a:ext uri="{FF2B5EF4-FFF2-40B4-BE49-F238E27FC236}">
                <a16:creationId xmlns:a16="http://schemas.microsoft.com/office/drawing/2014/main" id="{6D990B57-EDBA-6B9C-91D0-CBB686913A43}"/>
              </a:ext>
            </a:extLst>
          </p:cNvPr>
          <p:cNvSpPr/>
          <p:nvPr/>
        </p:nvSpPr>
        <p:spPr>
          <a:xfrm>
            <a:off x="7662629" y="2797611"/>
            <a:ext cx="1931924" cy="56309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536D38B-AE07-2139-E464-B7FC23034EF3}"/>
              </a:ext>
            </a:extLst>
          </p:cNvPr>
          <p:cNvSpPr txBox="1"/>
          <p:nvPr/>
        </p:nvSpPr>
        <p:spPr>
          <a:xfrm>
            <a:off x="1406323" y="5258356"/>
            <a:ext cx="10785677" cy="1200329"/>
          </a:xfrm>
          <a:prstGeom prst="rect">
            <a:avLst/>
          </a:prstGeom>
          <a:noFill/>
        </p:spPr>
        <p:txBody>
          <a:bodyPr wrap="square" rtlCol="0">
            <a:spAutoFit/>
          </a:bodyPr>
          <a:lstStyle/>
          <a:p>
            <a:r>
              <a:rPr lang="en-US" dirty="0"/>
              <a:t>Cybersecurity &amp; Infrastructure Security Agency, WHAT IS CYBERSECURITY?, Nov. 14, 2019. Retrieved Mar. 21, 2022 from </a:t>
            </a:r>
            <a:r>
              <a:rPr lang="en-US" dirty="0">
                <a:hlinkClick r:id="rId3"/>
              </a:rPr>
              <a:t>https://www.cisa.gov/uscert/ncas/tips/ST04-001</a:t>
            </a:r>
            <a:r>
              <a:rPr lang="en-US" dirty="0"/>
              <a:t>  </a:t>
            </a:r>
          </a:p>
          <a:p>
            <a:r>
              <a:rPr lang="en-US" dirty="0"/>
              <a:t>Cybersecurity is the art of protecting networks, devices, and data from unauthorized access or criminal use and the practice of ensuring confidentiality, integrity, and availability of information.</a:t>
            </a:r>
          </a:p>
        </p:txBody>
      </p:sp>
      <p:sp>
        <p:nvSpPr>
          <p:cNvPr id="13" name="TextBox 12">
            <a:extLst>
              <a:ext uri="{FF2B5EF4-FFF2-40B4-BE49-F238E27FC236}">
                <a16:creationId xmlns:a16="http://schemas.microsoft.com/office/drawing/2014/main" id="{8B4B1079-7FF5-C8BC-DD34-074D3A8F83BF}"/>
              </a:ext>
            </a:extLst>
          </p:cNvPr>
          <p:cNvSpPr txBox="1"/>
          <p:nvPr/>
        </p:nvSpPr>
        <p:spPr>
          <a:xfrm>
            <a:off x="1406323" y="4802229"/>
            <a:ext cx="9777035" cy="369332"/>
          </a:xfrm>
          <a:prstGeom prst="rect">
            <a:avLst/>
          </a:prstGeom>
          <a:noFill/>
        </p:spPr>
        <p:txBody>
          <a:bodyPr wrap="none" rtlCol="0">
            <a:spAutoFit/>
          </a:bodyPr>
          <a:lstStyle/>
          <a:p>
            <a:r>
              <a:rPr lang="en-US" dirty="0"/>
              <a:t>Cases that deal with computers having nothing to do with unauthorized access are not topical.</a:t>
            </a:r>
          </a:p>
        </p:txBody>
      </p:sp>
    </p:spTree>
    <p:extLst>
      <p:ext uri="{BB962C8B-B14F-4D97-AF65-F5344CB8AC3E}">
        <p14:creationId xmlns:p14="http://schemas.microsoft.com/office/powerpoint/2010/main" val="2251029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a:xfrm>
            <a:off x="1952730" y="589830"/>
            <a:ext cx="10222523" cy="1204912"/>
          </a:xfrm>
        </p:spPr>
        <p:txBody>
          <a:bodyPr/>
          <a:lstStyle/>
          <a:p>
            <a:r>
              <a:rPr lang="en-US" dirty="0"/>
              <a:t>Topicality: “With” means action in coordination: Unilateral actions are not topical</a:t>
            </a:r>
          </a:p>
        </p:txBody>
      </p:sp>
      <p:pic>
        <p:nvPicPr>
          <p:cNvPr id="6" name="Picture 5">
            <a:extLst>
              <a:ext uri="{FF2B5EF4-FFF2-40B4-BE49-F238E27FC236}">
                <a16:creationId xmlns:a16="http://schemas.microsoft.com/office/drawing/2014/main" id="{ED798F4E-6B97-4FC7-63CE-A30612D68305}"/>
              </a:ext>
            </a:extLst>
          </p:cNvPr>
          <p:cNvPicPr>
            <a:picLocks noChangeAspect="1"/>
          </p:cNvPicPr>
          <p:nvPr/>
        </p:nvPicPr>
        <p:blipFill rotWithShape="1">
          <a:blip r:embed="rId2"/>
          <a:srcRect t="20706" b="48706"/>
          <a:stretch/>
        </p:blipFill>
        <p:spPr>
          <a:xfrm>
            <a:off x="1952730" y="1734459"/>
            <a:ext cx="7996575" cy="23484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Oval 7">
            <a:extLst>
              <a:ext uri="{FF2B5EF4-FFF2-40B4-BE49-F238E27FC236}">
                <a16:creationId xmlns:a16="http://schemas.microsoft.com/office/drawing/2014/main" id="{1481A6A6-3132-F35D-5134-9512615955FB}"/>
              </a:ext>
            </a:extLst>
          </p:cNvPr>
          <p:cNvSpPr/>
          <p:nvPr/>
        </p:nvSpPr>
        <p:spPr>
          <a:xfrm rot="3782390">
            <a:off x="5623081" y="2456171"/>
            <a:ext cx="833671" cy="37738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B181784-92B5-8613-3BDF-F04C3604FBFF}"/>
              </a:ext>
            </a:extLst>
          </p:cNvPr>
          <p:cNvSpPr txBox="1"/>
          <p:nvPr/>
        </p:nvSpPr>
        <p:spPr>
          <a:xfrm>
            <a:off x="1389576" y="5509566"/>
            <a:ext cx="10785677" cy="646331"/>
          </a:xfrm>
          <a:prstGeom prst="rect">
            <a:avLst/>
          </a:prstGeom>
          <a:noFill/>
        </p:spPr>
        <p:txBody>
          <a:bodyPr wrap="square" rtlCol="0">
            <a:spAutoFit/>
          </a:bodyPr>
          <a:lstStyle/>
          <a:p>
            <a:r>
              <a:rPr lang="en-US" dirty="0"/>
              <a:t>Carol-June Cassidy, (Ed.), CAMBRIDGE DICTIONARY OF AMERICAN ENGLISH, 2nd Ed., 2008, 1005. </a:t>
            </a:r>
          </a:p>
          <a:p>
            <a:r>
              <a:rPr lang="en-US" dirty="0"/>
              <a:t>With: Preposition used of people or things that are together or doing something together.</a:t>
            </a:r>
          </a:p>
        </p:txBody>
      </p:sp>
      <p:sp>
        <p:nvSpPr>
          <p:cNvPr id="10" name="TextBox 9">
            <a:extLst>
              <a:ext uri="{FF2B5EF4-FFF2-40B4-BE49-F238E27FC236}">
                <a16:creationId xmlns:a16="http://schemas.microsoft.com/office/drawing/2014/main" id="{E00B171F-5B54-23AE-249A-E6EB967F5B11}"/>
              </a:ext>
            </a:extLst>
          </p:cNvPr>
          <p:cNvSpPr txBox="1"/>
          <p:nvPr/>
        </p:nvSpPr>
        <p:spPr>
          <a:xfrm>
            <a:off x="1389576" y="4963649"/>
            <a:ext cx="5583580" cy="369332"/>
          </a:xfrm>
          <a:prstGeom prst="rect">
            <a:avLst/>
          </a:prstGeom>
          <a:noFill/>
        </p:spPr>
        <p:txBody>
          <a:bodyPr wrap="none" rtlCol="0">
            <a:spAutoFit/>
          </a:bodyPr>
          <a:lstStyle/>
          <a:p>
            <a:r>
              <a:rPr lang="en-US" dirty="0"/>
              <a:t>Cases that involve purely U.S. actions are not topical</a:t>
            </a:r>
          </a:p>
        </p:txBody>
      </p:sp>
    </p:spTree>
    <p:extLst>
      <p:ext uri="{BB962C8B-B14F-4D97-AF65-F5344CB8AC3E}">
        <p14:creationId xmlns:p14="http://schemas.microsoft.com/office/powerpoint/2010/main" val="2516808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16FDE-70E2-4CB2-A940-94C308D2505D}"/>
              </a:ext>
            </a:extLst>
          </p:cNvPr>
          <p:cNvSpPr>
            <a:spLocks noGrp="1"/>
          </p:cNvSpPr>
          <p:nvPr>
            <p:ph type="title"/>
          </p:nvPr>
        </p:nvSpPr>
        <p:spPr/>
        <p:txBody>
          <a:bodyPr/>
          <a:lstStyle/>
          <a:p>
            <a:r>
              <a:rPr lang="en-US" dirty="0"/>
              <a:t>Topicality: “Substantially” means dealing with substance and not procedure</a:t>
            </a:r>
          </a:p>
        </p:txBody>
      </p:sp>
      <p:pic>
        <p:nvPicPr>
          <p:cNvPr id="6" name="Picture 5">
            <a:extLst>
              <a:ext uri="{FF2B5EF4-FFF2-40B4-BE49-F238E27FC236}">
                <a16:creationId xmlns:a16="http://schemas.microsoft.com/office/drawing/2014/main" id="{9F8BC8E3-F088-C22E-7B1C-A2FC7BB42200}"/>
              </a:ext>
            </a:extLst>
          </p:cNvPr>
          <p:cNvPicPr>
            <a:picLocks noChangeAspect="1"/>
          </p:cNvPicPr>
          <p:nvPr/>
        </p:nvPicPr>
        <p:blipFill rotWithShape="1">
          <a:blip r:embed="rId2"/>
          <a:srcRect t="20706" b="48706"/>
          <a:stretch/>
        </p:blipFill>
        <p:spPr>
          <a:xfrm>
            <a:off x="2097712" y="1748412"/>
            <a:ext cx="7996575" cy="23484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Oval 7">
            <a:extLst>
              <a:ext uri="{FF2B5EF4-FFF2-40B4-BE49-F238E27FC236}">
                <a16:creationId xmlns:a16="http://schemas.microsoft.com/office/drawing/2014/main" id="{223B06F0-7373-C2C0-348B-2EAD8E6504CB}"/>
              </a:ext>
            </a:extLst>
          </p:cNvPr>
          <p:cNvSpPr/>
          <p:nvPr/>
        </p:nvSpPr>
        <p:spPr>
          <a:xfrm rot="4037422">
            <a:off x="4352420" y="2610232"/>
            <a:ext cx="1380835" cy="37738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A91669-05E1-E09A-0919-3E2A2CE1A41F}"/>
              </a:ext>
            </a:extLst>
          </p:cNvPr>
          <p:cNvSpPr txBox="1"/>
          <p:nvPr/>
        </p:nvSpPr>
        <p:spPr>
          <a:xfrm>
            <a:off x="1406323" y="5208115"/>
            <a:ext cx="10785677" cy="1200329"/>
          </a:xfrm>
          <a:prstGeom prst="rect">
            <a:avLst/>
          </a:prstGeom>
          <a:noFill/>
        </p:spPr>
        <p:txBody>
          <a:bodyPr wrap="square" rtlCol="0">
            <a:spAutoFit/>
          </a:bodyPr>
          <a:lstStyle/>
          <a:p>
            <a:r>
              <a:rPr lang="en-US" dirty="0"/>
              <a:t>Merriam-Webster, 2020. Retrieved May 21, 2020 from </a:t>
            </a:r>
            <a:r>
              <a:rPr lang="en-US" dirty="0">
                <a:hlinkClick r:id="rId3"/>
              </a:rPr>
              <a:t>https://www.merriam-webster.com/legal/substantial%20right</a:t>
            </a:r>
            <a:r>
              <a:rPr lang="en-US" dirty="0"/>
              <a:t> </a:t>
            </a:r>
          </a:p>
          <a:p>
            <a:r>
              <a:rPr lang="en-US" dirty="0"/>
              <a:t>Legal Definition of substantial right : an important or essential right that merits enforcement or protection by the law : a right related to a matter of substance as distinguished from a matter of form</a:t>
            </a:r>
          </a:p>
        </p:txBody>
      </p:sp>
      <p:sp>
        <p:nvSpPr>
          <p:cNvPr id="10" name="TextBox 9">
            <a:extLst>
              <a:ext uri="{FF2B5EF4-FFF2-40B4-BE49-F238E27FC236}">
                <a16:creationId xmlns:a16="http://schemas.microsoft.com/office/drawing/2014/main" id="{5FA5AD07-C86D-BAAE-FC42-715103E844E6}"/>
              </a:ext>
            </a:extLst>
          </p:cNvPr>
          <p:cNvSpPr txBox="1"/>
          <p:nvPr/>
        </p:nvSpPr>
        <p:spPr>
          <a:xfrm>
            <a:off x="1406323" y="4662198"/>
            <a:ext cx="7571368" cy="369332"/>
          </a:xfrm>
          <a:prstGeom prst="rect">
            <a:avLst/>
          </a:prstGeom>
          <a:noFill/>
        </p:spPr>
        <p:txBody>
          <a:bodyPr wrap="none" rtlCol="0">
            <a:spAutoFit/>
          </a:bodyPr>
          <a:lstStyle/>
          <a:p>
            <a:r>
              <a:rPr lang="en-US" dirty="0"/>
              <a:t>Cases that establish a </a:t>
            </a:r>
            <a:r>
              <a:rPr lang="en-US" u="sng" dirty="0"/>
              <a:t>procedure</a:t>
            </a:r>
            <a:r>
              <a:rPr lang="en-US" dirty="0"/>
              <a:t> for invoking Article Five are not topical.</a:t>
            </a:r>
          </a:p>
        </p:txBody>
      </p:sp>
    </p:spTree>
    <p:extLst>
      <p:ext uri="{BB962C8B-B14F-4D97-AF65-F5344CB8AC3E}">
        <p14:creationId xmlns:p14="http://schemas.microsoft.com/office/powerpoint/2010/main" val="4077592254"/>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9_Wide Format  -  Read-Only" id="{B878B66C-7652-44B4-BD8F-1BD6F77F39A7}" vid="{2D55774A-290A-4B49-9771-625A09A4E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91</TotalTime>
  <Words>1073</Words>
  <Application>Microsoft Macintosh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Courier New</vt:lpstr>
      <vt:lpstr>Wingdings</vt:lpstr>
      <vt:lpstr>Office Theme</vt:lpstr>
      <vt:lpstr>NATO/Emerging tech Topic: Topicality Arguments</vt:lpstr>
      <vt:lpstr>Topicality: “Security Cooperation” = Building Up Foreign Security Forces </vt:lpstr>
      <vt:lpstr>Topicality: “Security Cooperation” Must be conducted by the Department of defense</vt:lpstr>
      <vt:lpstr>Topicality: “Cooperation” = Both sides want the end that is achieved</vt:lpstr>
      <vt:lpstr>Topicality: AI means a computer system capable of human level cognition</vt:lpstr>
      <vt:lpstr>Topicality: “biotechnology” means the processing of materials made by biological agents</vt:lpstr>
      <vt:lpstr>Topicality: “Cybersecurity” means to protect networks and devices from unauthorized access</vt:lpstr>
      <vt:lpstr>Topicality: “With” means action in coordination: Unilateral actions are not topical</vt:lpstr>
      <vt:lpstr>Topicality: “Substantially” means dealing with substance and not procedure</vt:lpstr>
      <vt:lpstr>Topicality: “Substantially” means without qualification</vt:lpstr>
      <vt:lpstr>Topicality: “Increase” means the plan must increase existing cooperation with nato</vt:lpstr>
      <vt:lpstr>NATO/Emerging Tech Topic: Topicality Arguments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JUSTICE Topic: Topicality ARguments</dc:title>
  <dc:creator>Edwards, Richard</dc:creator>
  <cp:lastModifiedBy>Edwards, Richard</cp:lastModifiedBy>
  <cp:revision>11</cp:revision>
  <dcterms:created xsi:type="dcterms:W3CDTF">2020-06-30T04:07:23Z</dcterms:created>
  <dcterms:modified xsi:type="dcterms:W3CDTF">2022-06-15T14:06:24Z</dcterms:modified>
</cp:coreProperties>
</file>