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59" r:id="rId10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B"/>
    <a:srgbClr val="D5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40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00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1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D38392C-5B1B-4091-92F5-0AF516E230C0}" type="datetimeFigureOut">
              <a:rPr lang="en-US"/>
              <a:pPr>
                <a:defRPr/>
              </a:pPr>
              <a:t>6/5/23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6BD201C-12E2-4DBB-9A5B-6B389EAEB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AC896CC-00FF-4966-96CE-D3E3C41D982D}" type="datetimeFigureOut">
              <a:rPr lang="en-US"/>
              <a:pPr>
                <a:defRPr/>
              </a:pPr>
              <a:t>6/5/23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4E09B2-6408-441F-BB3F-D03E0D1A7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Students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1"/>
            <a:ext cx="12192000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2809876"/>
            <a:ext cx="12192000" cy="1609725"/>
          </a:xfrm>
          <a:prstGeom prst="rect">
            <a:avLst/>
          </a:prstGeom>
          <a:solidFill>
            <a:schemeClr val="tx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743200" y="4416425"/>
            <a:ext cx="9448800" cy="420688"/>
          </a:xfrm>
          <a:prstGeom prst="rect">
            <a:avLst/>
          </a:prstGeom>
          <a:solidFill>
            <a:srgbClr val="D50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10800000">
            <a:off x="2233084" y="4416426"/>
            <a:ext cx="508000" cy="2441575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44500"/>
                  <a:satMod val="160000"/>
                  <a:alpha val="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28131" y="4646730"/>
            <a:ext cx="1830950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100" dirty="0">
                <a:solidFill>
                  <a:srgbClr val="00205B"/>
                </a:solidFill>
                <a:latin typeface="+mn-lt"/>
                <a:cs typeface="Arial" charset="0"/>
              </a:rPr>
              <a:t>National Federation of State </a:t>
            </a:r>
          </a:p>
          <a:p>
            <a:pPr algn="ctr">
              <a:defRPr/>
            </a:pPr>
            <a:r>
              <a:rPr lang="en-US" sz="1100" dirty="0">
                <a:solidFill>
                  <a:srgbClr val="00205B"/>
                </a:solidFill>
                <a:latin typeface="+mn-lt"/>
                <a:cs typeface="Arial" charset="0"/>
              </a:rPr>
              <a:t>High School Associations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91816"/>
            <a:ext cx="11297920" cy="1241425"/>
          </a:xfrm>
        </p:spPr>
        <p:txBody>
          <a:bodyPr>
            <a:noAutofit/>
          </a:bodyPr>
          <a:lstStyle>
            <a:lvl1pPr algn="l">
              <a:lnSpc>
                <a:spcPts val="3800"/>
              </a:lnSpc>
              <a:defRPr sz="4600" b="1" cap="all" spc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0080" y="5034280"/>
            <a:ext cx="8829040" cy="170942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Picture 11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A923E497-8267-4CFA-A22A-57165CF459A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798" y="5183979"/>
            <a:ext cx="1235909" cy="14427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4856" y="195004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2856" y="195004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13DC-30C4-4EB6-933B-B35831C7F715}" type="datetimeFigureOut">
              <a:rPr lang="en-US"/>
              <a:pPr>
                <a:defRPr/>
              </a:pPr>
              <a:t>6/5/23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1FA01-9D33-4534-80B3-5D3504E70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Sporty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809876"/>
            <a:ext cx="12192000" cy="1609725"/>
          </a:xfrm>
          <a:prstGeom prst="rect">
            <a:avLst/>
          </a:prstGeom>
          <a:solidFill>
            <a:schemeClr val="tx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743200" y="4416425"/>
            <a:ext cx="9448800" cy="420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10800000">
            <a:off x="2233084" y="4416426"/>
            <a:ext cx="508000" cy="2441575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44500"/>
                  <a:satMod val="160000"/>
                  <a:alpha val="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91816"/>
            <a:ext cx="11297920" cy="1241425"/>
          </a:xfrm>
        </p:spPr>
        <p:txBody>
          <a:bodyPr>
            <a:noAutofit/>
          </a:bodyPr>
          <a:lstStyle>
            <a:lvl1pPr algn="l">
              <a:lnSpc>
                <a:spcPts val="3800"/>
              </a:lnSpc>
              <a:defRPr sz="4600" b="1" cap="all" spc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0080" y="5034280"/>
            <a:ext cx="8829040" cy="170942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E7DAFF-18A1-43A8-B015-E70E6D39270B}"/>
              </a:ext>
            </a:extLst>
          </p:cNvPr>
          <p:cNvSpPr txBox="1"/>
          <p:nvPr userDrawn="1"/>
        </p:nvSpPr>
        <p:spPr>
          <a:xfrm>
            <a:off x="428131" y="4646730"/>
            <a:ext cx="1830950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100" dirty="0">
                <a:solidFill>
                  <a:srgbClr val="00205B"/>
                </a:solidFill>
                <a:latin typeface="+mn-lt"/>
                <a:cs typeface="Arial" charset="0"/>
              </a:rPr>
              <a:t>National Federation of State </a:t>
            </a:r>
          </a:p>
          <a:p>
            <a:pPr algn="ctr">
              <a:defRPr/>
            </a:pPr>
            <a:r>
              <a:rPr lang="en-US" sz="1100" dirty="0">
                <a:solidFill>
                  <a:srgbClr val="00205B"/>
                </a:solidFill>
                <a:latin typeface="+mn-lt"/>
                <a:cs typeface="Arial" charset="0"/>
              </a:rPr>
              <a:t>High School Associations</a:t>
            </a:r>
          </a:p>
        </p:txBody>
      </p:sp>
      <p:pic>
        <p:nvPicPr>
          <p:cNvPr id="13" name="Picture 12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FA5DAA2C-5AE1-49C9-9B6D-8287738C73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798" y="5183979"/>
            <a:ext cx="1235909" cy="14427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D58DB-0473-49E7-8FCF-E3C60A592785}" type="datetimeFigureOut">
              <a:rPr lang="en-US"/>
              <a:pPr>
                <a:defRPr/>
              </a:pPr>
              <a:t>6/5/23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C6EB7-24C7-4ADB-A469-6D576C7B84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oints of Empha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Points of Emphasis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574E5-FD7F-4BE5-A52F-7CC3448DC73D}" type="datetimeFigureOut">
              <a:rPr lang="en-US"/>
              <a:pPr>
                <a:defRPr/>
              </a:pPr>
              <a:t>6/5/23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5D8C-5BF0-4062-847A-4E374A8FC2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Rule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Rule 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17758-ACCC-4E26-AC66-857E65430FDE}" type="datetimeFigureOut">
              <a:rPr lang="en-US"/>
              <a:pPr>
                <a:defRPr/>
              </a:pPr>
              <a:t>6/5/23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A71D9-E60A-4956-946F-F01E7608B9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Editorial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Editorial 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14A39-A647-43F0-BD87-446DC46F0454}" type="datetimeFigureOut">
              <a:rPr lang="en-US"/>
              <a:pPr>
                <a:defRPr/>
              </a:pPr>
              <a:t>6/5/23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ED8F9-E0FA-433A-A2CD-F6F13C2907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Manual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Manual 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CA03E-429E-4287-B460-5A3D2507CEB5}" type="datetimeFigureOut">
              <a:rPr lang="en-US"/>
              <a:pPr>
                <a:defRPr/>
              </a:pPr>
              <a:t>6/5/23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A0F9E-214F-4EC5-88BA-BF682F9F16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Rules Remi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80533" y="49213"/>
            <a:ext cx="402166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Rules Reminder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800" b="1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596BE-6D36-4222-847D-ED1890045996}" type="datetimeFigureOut">
              <a:rPr lang="en-US"/>
              <a:pPr>
                <a:defRPr/>
              </a:pPr>
              <a:t>6/5/23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FA9DB-E291-4943-BA24-3492DBA589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413250"/>
            <a:ext cx="12192000" cy="2452688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2809876"/>
            <a:ext cx="12192000" cy="1609725"/>
          </a:xfrm>
          <a:prstGeom prst="rect">
            <a:avLst/>
          </a:prstGeom>
          <a:solidFill>
            <a:schemeClr val="tx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8868545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4EADF041-D3E6-4D5D-A3BD-AE5CD7B061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80354" y="4851985"/>
            <a:ext cx="1260256" cy="147117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0800000">
            <a:off x="364067" y="412750"/>
            <a:ext cx="508000" cy="6445250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44500"/>
                  <a:satMod val="160000"/>
                  <a:alpha val="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940985" y="525463"/>
            <a:ext cx="10026649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0985" y="1989139"/>
            <a:ext cx="10026649" cy="433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06819" y="6516688"/>
            <a:ext cx="28448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095B79-01CE-4ED0-989F-2DE6BB02611A}" type="datetimeFigureOut">
              <a:rPr lang="en-US"/>
              <a:pPr>
                <a:defRPr/>
              </a:pPr>
              <a:t>6/5/23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97018" y="6524624"/>
            <a:ext cx="1991783" cy="295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www.nfhs.org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516688"/>
            <a:ext cx="1388533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EB5F1B-DC25-41F9-B0A8-DDD82FCDFB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20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4185" y="0"/>
            <a:ext cx="4023783" cy="420688"/>
          </a:xfrm>
          <a:prstGeom prst="rect">
            <a:avLst/>
          </a:prstGeom>
          <a:solidFill>
            <a:srgbClr val="D50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184" y="1874838"/>
            <a:ext cx="113178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74184" y="6524625"/>
            <a:ext cx="113178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6" name="Group 21"/>
          <p:cNvGrpSpPr>
            <a:grpSpLocks/>
          </p:cNvGrpSpPr>
          <p:nvPr/>
        </p:nvGrpSpPr>
        <p:grpSpPr bwMode="auto">
          <a:xfrm>
            <a:off x="670984" y="855664"/>
            <a:ext cx="1132416" cy="650875"/>
            <a:chOff x="502921" y="856420"/>
            <a:chExt cx="850391" cy="649605"/>
          </a:xfrm>
          <a:solidFill>
            <a:srgbClr val="00205B"/>
          </a:solidFill>
        </p:grpSpPr>
        <p:sp>
          <p:nvSpPr>
            <p:cNvPr id="19" name="Freeform 18"/>
            <p:cNvSpPr/>
            <p:nvPr userDrawn="1"/>
          </p:nvSpPr>
          <p:spPr>
            <a:xfrm>
              <a:off x="504510" y="1376104"/>
              <a:ext cx="149415" cy="129921"/>
            </a:xfrm>
            <a:custGeom>
              <a:avLst/>
              <a:gdLst>
                <a:gd name="connsiteX0" fmla="*/ 0 w 148590"/>
                <a:gd name="connsiteY0" fmla="*/ 0 h 129540"/>
                <a:gd name="connsiteX1" fmla="*/ 148590 w 148590"/>
                <a:gd name="connsiteY1" fmla="*/ 0 h 129540"/>
                <a:gd name="connsiteX2" fmla="*/ 148590 w 148590"/>
                <a:gd name="connsiteY2" fmla="*/ 129540 h 129540"/>
                <a:gd name="connsiteX3" fmla="*/ 0 w 148590"/>
                <a:gd name="connsiteY3" fmla="*/ 0 h 129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590" h="129540">
                  <a:moveTo>
                    <a:pt x="0" y="0"/>
                  </a:moveTo>
                  <a:lnTo>
                    <a:pt x="148590" y="0"/>
                  </a:lnTo>
                  <a:lnTo>
                    <a:pt x="148590" y="12954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>
              <a:off x="502921" y="856420"/>
              <a:ext cx="850391" cy="521268"/>
            </a:xfrm>
            <a:custGeom>
              <a:avLst/>
              <a:gdLst>
                <a:gd name="connsiteX0" fmla="*/ 1905 w 942975"/>
                <a:gd name="connsiteY0" fmla="*/ 0 h 521970"/>
                <a:gd name="connsiteX1" fmla="*/ 0 w 942975"/>
                <a:gd name="connsiteY1" fmla="*/ 520065 h 521970"/>
                <a:gd name="connsiteX2" fmla="*/ 775335 w 942975"/>
                <a:gd name="connsiteY2" fmla="*/ 521970 h 521970"/>
                <a:gd name="connsiteX3" fmla="*/ 942975 w 942975"/>
                <a:gd name="connsiteY3" fmla="*/ 222885 h 521970"/>
                <a:gd name="connsiteX4" fmla="*/ 775335 w 942975"/>
                <a:gd name="connsiteY4" fmla="*/ 1905 h 521970"/>
                <a:gd name="connsiteX5" fmla="*/ 1905 w 942975"/>
                <a:gd name="connsiteY5" fmla="*/ 0 h 521970"/>
                <a:gd name="connsiteX0" fmla="*/ 1905 w 946785"/>
                <a:gd name="connsiteY0" fmla="*/ 0 h 521970"/>
                <a:gd name="connsiteX1" fmla="*/ 0 w 946785"/>
                <a:gd name="connsiteY1" fmla="*/ 520065 h 521970"/>
                <a:gd name="connsiteX2" fmla="*/ 775335 w 946785"/>
                <a:gd name="connsiteY2" fmla="*/ 521970 h 521970"/>
                <a:gd name="connsiteX3" fmla="*/ 946785 w 946785"/>
                <a:gd name="connsiteY3" fmla="*/ 260985 h 521970"/>
                <a:gd name="connsiteX4" fmla="*/ 775335 w 946785"/>
                <a:gd name="connsiteY4" fmla="*/ 1905 h 521970"/>
                <a:gd name="connsiteX5" fmla="*/ 1905 w 946785"/>
                <a:gd name="connsiteY5" fmla="*/ 0 h 521970"/>
                <a:gd name="connsiteX0" fmla="*/ 1905 w 946785"/>
                <a:gd name="connsiteY0" fmla="*/ 0 h 521970"/>
                <a:gd name="connsiteX1" fmla="*/ 0 w 946785"/>
                <a:gd name="connsiteY1" fmla="*/ 520065 h 521970"/>
                <a:gd name="connsiteX2" fmla="*/ 775335 w 946785"/>
                <a:gd name="connsiteY2" fmla="*/ 521970 h 521970"/>
                <a:gd name="connsiteX3" fmla="*/ 946785 w 946785"/>
                <a:gd name="connsiteY3" fmla="*/ 241935 h 521970"/>
                <a:gd name="connsiteX4" fmla="*/ 775335 w 946785"/>
                <a:gd name="connsiteY4" fmla="*/ 1905 h 521970"/>
                <a:gd name="connsiteX5" fmla="*/ 1905 w 946785"/>
                <a:gd name="connsiteY5" fmla="*/ 0 h 521970"/>
                <a:gd name="connsiteX0" fmla="*/ 1905 w 948690"/>
                <a:gd name="connsiteY0" fmla="*/ 0 h 521970"/>
                <a:gd name="connsiteX1" fmla="*/ 0 w 948690"/>
                <a:gd name="connsiteY1" fmla="*/ 520065 h 521970"/>
                <a:gd name="connsiteX2" fmla="*/ 775335 w 948690"/>
                <a:gd name="connsiteY2" fmla="*/ 521970 h 521970"/>
                <a:gd name="connsiteX3" fmla="*/ 948690 w 948690"/>
                <a:gd name="connsiteY3" fmla="*/ 253365 h 521970"/>
                <a:gd name="connsiteX4" fmla="*/ 775335 w 948690"/>
                <a:gd name="connsiteY4" fmla="*/ 1905 h 521970"/>
                <a:gd name="connsiteX5" fmla="*/ 1905 w 948690"/>
                <a:gd name="connsiteY5" fmla="*/ 0 h 521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8690" h="521970">
                  <a:moveTo>
                    <a:pt x="1905" y="0"/>
                  </a:moveTo>
                  <a:lnTo>
                    <a:pt x="0" y="520065"/>
                  </a:lnTo>
                  <a:lnTo>
                    <a:pt x="775335" y="521970"/>
                  </a:lnTo>
                  <a:lnTo>
                    <a:pt x="948690" y="253365"/>
                  </a:lnTo>
                  <a:lnTo>
                    <a:pt x="775335" y="1905"/>
                  </a:lnTo>
                  <a:lnTo>
                    <a:pt x="1905" y="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13" name="Picture 12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32A48D90-DD2B-46BD-B85A-7510DDBBAC4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242" y="5749230"/>
            <a:ext cx="813855" cy="9500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9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hf sldNum="0" hdr="0" dt="0"/>
  <p:txStyles>
    <p:titleStyle>
      <a:lvl1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 kern="1200" cap="all">
          <a:solidFill>
            <a:srgbClr val="00205B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lnSpc>
          <a:spcPts val="38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3413FD-DF9A-4337-BE3E-0615F0C9F4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policy debate introduction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8A2ABF7-6139-4776-8075-C34E0EA367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/>
              <a:t>A very brief introduction to policy debate, using some examples from the the 2023-24 economic inequality topic, by Rich Edwards, Baylor University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3491FF-4A3D-2D4F-8FDC-E00628A382E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280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543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216FDE-70E2-4CB2-A940-94C308D25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the format for policy debate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AC8020-DB26-4902-B73A-46834BE81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Constructive Speeches 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First Affirmative Constructive (1AC): 8 Minutes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Cross-Examined by 2NC: 3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First Negative Constructive (1NC): 8 Minutes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Cross-Examined by 1AC: 3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Second Affirmative Constructive (2AC): 8 Minutes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Cross-Examined by 1NC: 3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Second Negative Constructive (2NC): 8 Minutes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Cross-Examined by 2AC: 3 Minutes</a:t>
            </a:r>
          </a:p>
          <a:p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Rebuttal Speeches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First Negative Rebuttal (1NR): 5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First Affirmative Rebuttal (1AR): 5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Second Negative Rebuttal (2NR): 5 Minutes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Second Affirmative Rebuttal (2AR): 5 Minutes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84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The stock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026649" cy="4338637"/>
          </a:xfrm>
        </p:spPr>
        <p:txBody>
          <a:bodyPr/>
          <a:lstStyle/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Topicality: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Is it germane?</a:t>
            </a:r>
          </a:p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Harm: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Is there a significant problem?</a:t>
            </a:r>
          </a:p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Inherency: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What is causing the problem?</a:t>
            </a:r>
          </a:p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Solvency: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Can the problem be solved?</a:t>
            </a:r>
          </a:p>
          <a:p>
            <a:pPr marL="457200" indent="-457200" defTabSz="746125">
              <a:lnSpc>
                <a:spcPct val="90000"/>
              </a:lnSpc>
              <a:spcBef>
                <a:spcPct val="60000"/>
              </a:spcBef>
            </a:pP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Disadvantage: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Will the solution create more serious problems than the ones it resolves?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4178794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Constructive speaker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026649" cy="43386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1AC: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Present a </a:t>
            </a:r>
            <a:r>
              <a:rPr lang="ja-JP" altLang="en-US" sz="200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“</a:t>
            </a:r>
            <a:r>
              <a:rPr lang="en-US" altLang="ja-JP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Prima Facie</a:t>
            </a:r>
            <a:r>
              <a:rPr lang="ja-JP" altLang="en-US" sz="200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”</a:t>
            </a:r>
            <a:r>
              <a:rPr lang="en-US" altLang="ja-JP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Case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Harm, Inherency, Solvency, Plan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1NC: 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Present the Negative Attack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Traditionally attacked the 1AC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More recently: The “front-line” of all negative positions (Topicality, Disadvantages, Counterplans, </a:t>
            </a:r>
            <a:r>
              <a:rPr lang="en-US" sz="2000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Kritiks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) then answer the Case arguments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2AC: 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Re-Defends Against 1NC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Follows 1NC point-by-point (Answer whatever the 1NC wanted to talk about)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0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2NC: </a:t>
            </a: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Answer selected parts of the 2AC positions, leaving the rest for 1NR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Divide positions with the 1NR (division of labor)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1138332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Rebuttal speaker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026649" cy="43386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No new arguments in rebuttal (new evidence OK)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1NR: Answer remaining 2AC arguments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1AR: Answer all 2NC &amp; 1NR arguments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2NR: Extend winning negative arguments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2AR: Answer all remaining negative arguments &amp; claim all affirmative positions that are no longer contested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198160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cross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026649" cy="43386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The speaker completing the constructive speech remains at the podium for questions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Both questioner and respondent face the judge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The questioner controls the cross examination period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What to ask?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</a:rPr>
              <a:t>Set up arguments for later speeches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>
                <a:latin typeface="Tahoma" charset="0"/>
                <a:ea typeface="ＭＳ Ｐゴシック" charset="0"/>
              </a:rPr>
              <a:t>Use all of your time (it</a:t>
            </a:r>
            <a:r>
              <a:rPr lang="ja-JP" altLang="en-US">
                <a:latin typeface="Tahoma" charset="0"/>
                <a:ea typeface="ＭＳ Ｐゴシック" charset="0"/>
              </a:rPr>
              <a:t>’</a:t>
            </a:r>
            <a:r>
              <a:rPr lang="en-US" altLang="ja-JP" dirty="0">
                <a:latin typeface="Tahoma" charset="0"/>
                <a:ea typeface="ＭＳ Ｐゴシック" charset="0"/>
              </a:rPr>
              <a:t>s prep time for your partner)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939164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keeping a flow sheet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8B068DBA-2021-F99A-14C0-19D9DDC3B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0985" y="1895849"/>
            <a:ext cx="2438400" cy="4477870"/>
          </a:xfrm>
          <a:prstGeom prst="rect">
            <a:avLst/>
          </a:prstGeom>
          <a:solidFill>
            <a:srgbClr val="C4FF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19FEF619-0EEF-C676-70BC-8D7DC1C7E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2558" y="1963764"/>
            <a:ext cx="2381249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marL="233363" indent="-223838" eaLnBrk="1" hangingPunct="1">
              <a:spcBef>
                <a:spcPct val="50000"/>
              </a:spcBef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I. Economic Inequality in the U.S. is Harmful</a:t>
            </a:r>
          </a:p>
          <a:p>
            <a:pPr marL="458788" indent="-225425" eaLnBrk="1" hangingPunct="1">
              <a:spcBef>
                <a:spcPct val="50000"/>
              </a:spcBef>
              <a:buFontTx/>
              <a:buAutoNum type="alphaU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Inequality is extensive</a:t>
            </a:r>
          </a:p>
          <a:p>
            <a:pPr marL="458788" indent="-225425" eaLnBrk="1" hangingPunct="1">
              <a:spcBef>
                <a:spcPct val="50000"/>
              </a:spcBef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8788" indent="-225425" eaLnBrk="1" hangingPunct="1">
              <a:spcBef>
                <a:spcPct val="50000"/>
              </a:spcBef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8788" indent="-225425" eaLnBrk="1" hangingPunct="1">
              <a:spcBef>
                <a:spcPct val="50000"/>
              </a:spcBef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B. Inequality harms individuals </a:t>
            </a:r>
          </a:p>
          <a:p>
            <a:pPr marL="458788" indent="-225425" eaLnBrk="1" hangingPunct="1">
              <a:spcBef>
                <a:spcPct val="50000"/>
              </a:spcBef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8788" indent="-225425" eaLnBrk="1" hangingPunct="1">
              <a:spcBef>
                <a:spcPct val="50000"/>
              </a:spcBef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8788" indent="-225425" eaLnBrk="1" hangingPunct="1">
              <a:spcBef>
                <a:spcPct val="50000"/>
              </a:spcBef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C. Inequality harms the U.S. economy</a:t>
            </a:r>
          </a:p>
        </p:txBody>
      </p:sp>
      <p:sp>
        <p:nvSpPr>
          <p:cNvPr id="25" name="Rectangle 7">
            <a:extLst>
              <a:ext uri="{FF2B5EF4-FFF2-40B4-BE49-F238E27FC236}">
                <a16:creationId xmlns:a16="http://schemas.microsoft.com/office/drawing/2014/main" id="{F9095FD7-D9CE-BC1B-1E58-FC3C258F8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9385" y="1881279"/>
            <a:ext cx="2438400" cy="4492439"/>
          </a:xfrm>
          <a:prstGeom prst="rect">
            <a:avLst/>
          </a:prstGeom>
          <a:solidFill>
            <a:srgbClr val="FEB8C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200"/>
          </a:p>
        </p:txBody>
      </p:sp>
      <p:sp>
        <p:nvSpPr>
          <p:cNvPr id="26" name="Text Box 8">
            <a:extLst>
              <a:ext uri="{FF2B5EF4-FFF2-40B4-BE49-F238E27FC236}">
                <a16:creationId xmlns:a16="http://schemas.microsoft.com/office/drawing/2014/main" id="{DF8DFFF5-AC62-2B33-D0CD-DE50CF9D4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5148" y="2008110"/>
            <a:ext cx="223837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indent="0" eaLnBrk="1" hangingPunct="1">
              <a:spcBef>
                <a:spcPct val="500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1. Inequality is overstated because it fails to take into account the value of welfare programs</a:t>
            </a:r>
          </a:p>
        </p:txBody>
      </p:sp>
      <p:sp>
        <p:nvSpPr>
          <p:cNvPr id="27" name="Line 9">
            <a:extLst>
              <a:ext uri="{FF2B5EF4-FFF2-40B4-BE49-F238E27FC236}">
                <a16:creationId xmlns:a16="http://schemas.microsoft.com/office/drawing/2014/main" id="{9A3228C0-EB90-E14B-AB73-DAB009F7F9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4292" y="2526811"/>
            <a:ext cx="705273" cy="2628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312BE2CD-6F99-DD64-B03C-B8E4713249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32559" y="3994480"/>
            <a:ext cx="325173" cy="11112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12">
            <a:extLst>
              <a:ext uri="{FF2B5EF4-FFF2-40B4-BE49-F238E27FC236}">
                <a16:creationId xmlns:a16="http://schemas.microsoft.com/office/drawing/2014/main" id="{7979BC04-A76A-DB64-F555-261AB5C6A6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32559" y="5413632"/>
            <a:ext cx="350751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94D1DAF-55E6-835D-C8B8-1D8912A58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7785" y="1881279"/>
            <a:ext cx="3200400" cy="4492440"/>
          </a:xfrm>
          <a:prstGeom prst="rect">
            <a:avLst/>
          </a:prstGeom>
          <a:solidFill>
            <a:srgbClr val="C4FF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14">
            <a:extLst>
              <a:ext uri="{FF2B5EF4-FFF2-40B4-BE49-F238E27FC236}">
                <a16:creationId xmlns:a16="http://schemas.microsoft.com/office/drawing/2014/main" id="{C9281859-8DDB-8E6B-BF68-8D1CE0824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6312" y="1963764"/>
            <a:ext cx="3011873" cy="4293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indent="0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Even when welfare transfers are considered, inequality is still extensive.</a:t>
            </a:r>
          </a:p>
          <a:p>
            <a:pPr indent="0" eaLnBrk="1" hangingPunct="1">
              <a:spcBef>
                <a:spcPct val="50000"/>
              </a:spcBef>
              <a:defRPr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Our evidence shows the opposite, that inequality is increasing.</a:t>
            </a:r>
          </a:p>
          <a:p>
            <a:pPr indent="0" eaLnBrk="1" hangingPunct="1">
              <a:spcBef>
                <a:spcPct val="50000"/>
              </a:spcBef>
              <a:defRPr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problem is that all segments are NOT better off; poverty remains extensive and the deprivation caused cannot be justified in an advanced economy such as in the U.S.</a:t>
            </a:r>
          </a:p>
          <a:p>
            <a:pPr indent="0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jobs that are being created are bad jobs; people who work full-time should not still be in poverty, which is often the case at present.</a:t>
            </a:r>
          </a:p>
        </p:txBody>
      </p:sp>
      <p:sp>
        <p:nvSpPr>
          <p:cNvPr id="32" name="Line 15">
            <a:extLst>
              <a:ext uri="{FF2B5EF4-FFF2-40B4-BE49-F238E27FC236}">
                <a16:creationId xmlns:a16="http://schemas.microsoft.com/office/drawing/2014/main" id="{E1B25454-C4AE-1A6D-E4EE-36690D1DEA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2776" y="3220656"/>
            <a:ext cx="383216" cy="1381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" name="Text Box 24">
            <a:extLst>
              <a:ext uri="{FF2B5EF4-FFF2-40B4-BE49-F238E27FC236}">
                <a16:creationId xmlns:a16="http://schemas.microsoft.com/office/drawing/2014/main" id="{2513A785-F0C1-7451-EFD2-46C458D30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6232" y="3793608"/>
            <a:ext cx="231688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indent="0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Inequality is not harmful so long as all segments are better off than before, which is the case</a:t>
            </a:r>
          </a:p>
        </p:txBody>
      </p:sp>
      <p:sp>
        <p:nvSpPr>
          <p:cNvPr id="34" name="Text Box 25">
            <a:extLst>
              <a:ext uri="{FF2B5EF4-FFF2-40B4-BE49-F238E27FC236}">
                <a16:creationId xmlns:a16="http://schemas.microsoft.com/office/drawing/2014/main" id="{05DB1E6B-7FDC-B575-474F-B7F5F6DBB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6232" y="5175571"/>
            <a:ext cx="2362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Inequality benefits the economy because wealthy persons at the top provide .</a:t>
            </a:r>
          </a:p>
        </p:txBody>
      </p:sp>
      <p:sp>
        <p:nvSpPr>
          <p:cNvPr id="37" name="Line 15">
            <a:extLst>
              <a:ext uri="{FF2B5EF4-FFF2-40B4-BE49-F238E27FC236}">
                <a16:creationId xmlns:a16="http://schemas.microsoft.com/office/drawing/2014/main" id="{F959D711-D923-9806-DE97-52740EF5AD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42685" y="2125886"/>
            <a:ext cx="543307" cy="221304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" name="Text Box 8">
            <a:extLst>
              <a:ext uri="{FF2B5EF4-FFF2-40B4-BE49-F238E27FC236}">
                <a16:creationId xmlns:a16="http://schemas.microsoft.com/office/drawing/2014/main" id="{42B4C06C-C0C8-0F23-3C9A-2692C8496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5486" y="3057975"/>
            <a:ext cx="22383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15875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indent="0" eaLnBrk="1" hangingPunct="1">
              <a:spcBef>
                <a:spcPct val="50000"/>
              </a:spcBef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2. Inequality is decreasing</a:t>
            </a:r>
          </a:p>
        </p:txBody>
      </p:sp>
      <p:sp>
        <p:nvSpPr>
          <p:cNvPr id="39" name="Line 9">
            <a:extLst>
              <a:ext uri="{FF2B5EF4-FFF2-40B4-BE49-F238E27FC236}">
                <a16:creationId xmlns:a16="http://schemas.microsoft.com/office/drawing/2014/main" id="{5E9F2F57-384C-3409-743A-A0C241A570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8492" y="2789601"/>
            <a:ext cx="716651" cy="33809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" name="Line 15">
            <a:extLst>
              <a:ext uri="{FF2B5EF4-FFF2-40B4-BE49-F238E27FC236}">
                <a16:creationId xmlns:a16="http://schemas.microsoft.com/office/drawing/2014/main" id="{4538E7BB-4E29-4FB0-8063-0D8B84460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0848" y="3987572"/>
            <a:ext cx="383216" cy="1381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" name="Line 15">
            <a:extLst>
              <a:ext uri="{FF2B5EF4-FFF2-40B4-BE49-F238E27FC236}">
                <a16:creationId xmlns:a16="http://schemas.microsoft.com/office/drawing/2014/main" id="{D8B0E763-4B8C-74E6-1314-E6B0E39BF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2445" y="5320667"/>
            <a:ext cx="527507" cy="5775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81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0CDF-F77D-4174-AF49-9C3D3C4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/>
              <a:t>flow sheet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7F7D-839B-4909-8248-DFBFD13FE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154" y="2006549"/>
            <a:ext cx="10026649" cy="4338637"/>
          </a:xfrm>
        </p:spPr>
        <p:txBody>
          <a:bodyPr/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Use abbreviations appropriate to the topic (I=Inequality; SS=Social Security, JG=federal jobs guarantee, BG=basic income grant, etc.)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Use symbols for common claims: (up arrow for increasing, down arrow for decreasing, right arrow for 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“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causes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”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 or 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“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results in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”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, etc.)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Establish priorities: 1. Contention labels first priority, 2. Subpoints second priority, 3. Evidence reference third priority (Davis ‘23), 4. Key words of evidence fourth priority.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Ask for missed points (in CX or prep time).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Use lots of paper (separate sheets for plan arguments and for case arguments; each big argument should have its own sheet).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Line up flowsheet paper with debaters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’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“</a:t>
            </a:r>
            <a:r>
              <a:rPr lang="en-US" altLang="ja-JP" sz="2400" dirty="0">
                <a:latin typeface="Calibri" charset="0"/>
                <a:ea typeface="Calibri" charset="0"/>
                <a:cs typeface="Calibri" charset="0"/>
              </a:rPr>
              <a:t>road-maps</a:t>
            </a:r>
            <a:r>
              <a:rPr lang="ja-JP" altLang="en-US" sz="2400">
                <a:latin typeface="Calibri" charset="0"/>
                <a:ea typeface="Calibri" charset="0"/>
                <a:cs typeface="Calibri" charset="0"/>
              </a:rPr>
              <a:t>”</a:t>
            </a:r>
            <a:endParaRPr lang="en-US" altLang="ja-JP" sz="2400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3569E6-4BF3-4DB0-8243-7C43B5B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</p:spTree>
    <p:extLst>
      <p:ext uri="{BB962C8B-B14F-4D97-AF65-F5344CB8AC3E}">
        <p14:creationId xmlns:p14="http://schemas.microsoft.com/office/powerpoint/2010/main" val="775228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EF2496D-D6A0-4CC2-9A65-2756FE866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5" y="3385498"/>
            <a:ext cx="8868545" cy="670937"/>
          </a:xfrm>
        </p:spPr>
        <p:txBody>
          <a:bodyPr/>
          <a:lstStyle/>
          <a:p>
            <a:r>
              <a:rPr lang="en-US" dirty="0"/>
              <a:t>POLICY DEBATE INTRODUCTION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122689-0C18-4DE0-BCC9-AC763AA0BF8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10199688" y="6524625"/>
            <a:ext cx="1992312" cy="295275"/>
          </a:xfrm>
        </p:spPr>
        <p:txBody>
          <a:bodyPr/>
          <a:lstStyle/>
          <a:p>
            <a:pPr>
              <a:defRPr/>
            </a:pPr>
            <a:r>
              <a:rPr lang="en-US"/>
              <a:t>www.nfhs.org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CC8073-1E69-A04A-B1CD-C93E3D102AF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280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134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FHS Brand">
      <a:dk1>
        <a:srgbClr val="414B56"/>
      </a:dk1>
      <a:lt1>
        <a:sysClr val="window" lastClr="FFFFFF"/>
      </a:lt1>
      <a:dk2>
        <a:srgbClr val="1F497D"/>
      </a:dk2>
      <a:lt2>
        <a:srgbClr val="D8D8D8"/>
      </a:lt2>
      <a:accent1>
        <a:srgbClr val="FFCE00"/>
      </a:accent1>
      <a:accent2>
        <a:srgbClr val="D21034"/>
      </a:accent2>
      <a:accent3>
        <a:srgbClr val="003798"/>
      </a:accent3>
      <a:accent4>
        <a:srgbClr val="E96B10"/>
      </a:accent4>
      <a:accent5>
        <a:srgbClr val="581963"/>
      </a:accent5>
      <a:accent6>
        <a:srgbClr val="006A4E"/>
      </a:accent6>
      <a:hlink>
        <a:srgbClr val="414B56"/>
      </a:hlink>
      <a:folHlink>
        <a:srgbClr val="00379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FHS Company PowerPoint_2019_Wide Format  -  Read-Only" id="{B878B66C-7652-44B4-BD8F-1BD6F77F39A7}" vid="{2D55774A-290A-4B49-9771-625A09A4EFF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729</Words>
  <Application>Microsoft Macintosh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Tahoma</vt:lpstr>
      <vt:lpstr>Wingdings</vt:lpstr>
      <vt:lpstr>Office Theme</vt:lpstr>
      <vt:lpstr>policy debate introduction</vt:lpstr>
      <vt:lpstr>the format for policy debate</vt:lpstr>
      <vt:lpstr>The stock issues</vt:lpstr>
      <vt:lpstr>Constructive speaker responsibilities</vt:lpstr>
      <vt:lpstr>Rebuttal speaker responsibilities</vt:lpstr>
      <vt:lpstr>cross examination</vt:lpstr>
      <vt:lpstr>keeping a flow sheet</vt:lpstr>
      <vt:lpstr>flow sheet tips</vt:lpstr>
      <vt:lpstr>POLICY DEBATE INTRODUCTION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debate introduction</dc:title>
  <dc:creator>Edwards, Richard</dc:creator>
  <cp:lastModifiedBy>Edwards, Richard</cp:lastModifiedBy>
  <cp:revision>9</cp:revision>
  <dcterms:created xsi:type="dcterms:W3CDTF">2020-06-30T03:51:00Z</dcterms:created>
  <dcterms:modified xsi:type="dcterms:W3CDTF">2023-06-06T02:35:43Z</dcterms:modified>
</cp:coreProperties>
</file>