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0" r:id="rId3"/>
    <p:sldId id="264" r:id="rId4"/>
    <p:sldId id="275" r:id="rId5"/>
    <p:sldId id="257" r:id="rId6"/>
    <p:sldId id="263" r:id="rId7"/>
    <p:sldId id="277" r:id="rId8"/>
    <p:sldId id="261" r:id="rId9"/>
    <p:sldId id="262" r:id="rId10"/>
    <p:sldId id="265" r:id="rId11"/>
    <p:sldId id="274" r:id="rId12"/>
    <p:sldId id="276" r:id="rId13"/>
    <p:sldId id="267" r:id="rId14"/>
    <p:sldId id="272" r:id="rId15"/>
    <p:sldId id="273" r:id="rId16"/>
    <p:sldId id="266" r:id="rId17"/>
    <p:sldId id="268" r:id="rId18"/>
    <p:sldId id="259" r:id="rId19"/>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10" autoAdjust="0"/>
    <p:restoredTop sz="94660"/>
  </p:normalViewPr>
  <p:slideViewPr>
    <p:cSldViewPr snapToGrid="0">
      <p:cViewPr varScale="1">
        <p:scale>
          <a:sx n="124" d="100"/>
          <a:sy n="124" d="100"/>
        </p:scale>
        <p:origin x="304" y="168"/>
      </p:cViewPr>
      <p:guideLst>
        <p:guide orient="horz" pos="2160"/>
        <p:guide pos="3840"/>
      </p:guideLst>
    </p:cSldViewPr>
  </p:slideViewPr>
  <p:notesTextViewPr>
    <p:cViewPr>
      <p:scale>
        <a:sx n="100" d="100"/>
        <a:sy n="100" d="100"/>
      </p:scale>
      <p:origin x="0" y="0"/>
    </p:cViewPr>
  </p:notesText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6/6/23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6/6/23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descr="A picture containing vector graphics&#10;&#10;Description automatically generated">
            <a:extLst>
              <a:ext uri="{FF2B5EF4-FFF2-40B4-BE49-F238E27FC236}">
                <a16:creationId xmlns:a16="http://schemas.microsoft.com/office/drawing/2014/main" id="{A923E497-8267-4CFA-A22A-57165CF459A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1798" y="5183979"/>
            <a:ext cx="1235909" cy="14427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6/6/23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13" name="Picture 12" descr="A picture containing vector graphics&#10;&#10;Description automatically generated">
            <a:extLst>
              <a:ext uri="{FF2B5EF4-FFF2-40B4-BE49-F238E27FC236}">
                <a16:creationId xmlns:a16="http://schemas.microsoft.com/office/drawing/2014/main" id="{FA5DAA2C-5AE1-49C9-9B6D-8287738C734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1798" y="5183979"/>
            <a:ext cx="1235909" cy="144275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6/6/23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6/6/23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6/6/23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6/6/23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6/6/23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6/6/23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A picture containing text&#10;&#10;Description automatically generated">
            <a:extLst>
              <a:ext uri="{FF2B5EF4-FFF2-40B4-BE49-F238E27FC236}">
                <a16:creationId xmlns:a16="http://schemas.microsoft.com/office/drawing/2014/main" id="{4EADF041-D3E6-4D5D-A3BD-AE5CD7B061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80354" y="4851985"/>
            <a:ext cx="1260256" cy="14711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6/6/23</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3" name="Picture 12" descr="A picture containing vector graphics&#10;&#10;Description automatically generated">
            <a:extLst>
              <a:ext uri="{FF2B5EF4-FFF2-40B4-BE49-F238E27FC236}">
                <a16:creationId xmlns:a16="http://schemas.microsoft.com/office/drawing/2014/main" id="{32A48D90-DD2B-46BD-B85A-7510DDBBAC4E}"/>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446242" y="5749230"/>
            <a:ext cx="813855" cy="950065"/>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atlantic.com/ideas/archive/2019/07/medicaid-saves-lives/595096/"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hvs.org/wp-content/uploads/2022/01/Supporting-Health-Equity-and-Affordable-Health-Coverage-for-Immigrant-Populations_CHIP-Coverage-Option-for-Pregnant-Immigrants-and-their-Children.pdf"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aging/pdf/mental_health.pdf"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pacificislandtimes.com/post/ssi-benefits-for-us-territories-proposed"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hbr.org/2020/07/gig-workers-are-here-to-stay-its-time-to-give-them-benefit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ocialequity.duke.edu/wp-content/uploads/2019/10/CBPP-Federal-Job-Guarantee.pdf"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s://www.americanprogress.org/wp-content/uploads/sites/2/2018/06/JobsBlueprint-report1.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ssa.gov/OP_Home/ssact/ssact-toc.ht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bpp.org/research/social-security/policymakers-should-expand-and-simplify-supplemental-security-income"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3413FD-DF9A-4337-BE3E-0615F0C9F453}"/>
              </a:ext>
            </a:extLst>
          </p:cNvPr>
          <p:cNvSpPr>
            <a:spLocks noGrp="1"/>
          </p:cNvSpPr>
          <p:nvPr>
            <p:ph type="ctrTitle"/>
          </p:nvPr>
        </p:nvSpPr>
        <p:spPr>
          <a:xfrm>
            <a:off x="328246" y="3051622"/>
            <a:ext cx="11297920" cy="1241425"/>
          </a:xfrm>
        </p:spPr>
        <p:txBody>
          <a:bodyPr/>
          <a:lstStyle/>
          <a:p>
            <a:r>
              <a:rPr lang="en-US" dirty="0"/>
              <a:t>economic inequality: Affirmative</a:t>
            </a:r>
          </a:p>
        </p:txBody>
      </p:sp>
      <p:sp>
        <p:nvSpPr>
          <p:cNvPr id="5" name="Subtitle 4">
            <a:extLst>
              <a:ext uri="{FF2B5EF4-FFF2-40B4-BE49-F238E27FC236}">
                <a16:creationId xmlns:a16="http://schemas.microsoft.com/office/drawing/2014/main" id="{C8A2ABF7-6139-4776-8075-C34E0EA3679B}"/>
              </a:ext>
            </a:extLst>
          </p:cNvPr>
          <p:cNvSpPr>
            <a:spLocks noGrp="1"/>
          </p:cNvSpPr>
          <p:nvPr>
            <p:ph type="subTitle" idx="1"/>
          </p:nvPr>
        </p:nvSpPr>
        <p:spPr>
          <a:xfrm>
            <a:off x="2913321" y="4827181"/>
            <a:ext cx="9278679" cy="2030819"/>
          </a:xfrm>
        </p:spPr>
        <p:txBody>
          <a:bodyPr/>
          <a:lstStyle/>
          <a:p>
            <a:r>
              <a:rPr lang="en-US" sz="2000" dirty="0"/>
              <a:t>Resolved: The United States federal government should substantially increase fiscal redistribution in the United States by adopting a federal jobs guarantee, expanding Social Security, and/or providing a basic income .</a:t>
            </a:r>
          </a:p>
          <a:p>
            <a:endParaRPr lang="en-US" sz="2000" dirty="0"/>
          </a:p>
          <a:p>
            <a:pPr>
              <a:spcBef>
                <a:spcPts val="600"/>
              </a:spcBef>
            </a:pPr>
            <a:r>
              <a:rPr lang="en-US" sz="2000" dirty="0"/>
              <a:t>A look at possible affirmative cases, provided by Rich Edwards, Baylor University</a:t>
            </a:r>
          </a:p>
          <a:p>
            <a:endParaRPr lang="en-US" dirty="0"/>
          </a:p>
        </p:txBody>
      </p:sp>
      <p:pic>
        <p:nvPicPr>
          <p:cNvPr id="7" name="Picture 2" descr="A National Strategy for Critical and Emerging Technologies - Trajectory  Magazine">
            <a:extLst>
              <a:ext uri="{FF2B5EF4-FFF2-40B4-BE49-F238E27FC236}">
                <a16:creationId xmlns:a16="http://schemas.microsoft.com/office/drawing/2014/main" id="{1A2403F2-FE63-F65E-E263-77FD09C74785}"/>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1956"/>
          <a:stretch/>
        </p:blipFill>
        <p:spPr bwMode="auto">
          <a:xfrm>
            <a:off x="-1" y="0"/>
            <a:ext cx="12192001" cy="28838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A99A7D9-2793-9713-AFE6-CBDDD991A46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2801566"/>
          </a:xfrm>
          <a:prstGeom prst="rect">
            <a:avLst/>
          </a:prstGeom>
        </p:spPr>
      </p:pic>
    </p:spTree>
    <p:extLst>
      <p:ext uri="{BB962C8B-B14F-4D97-AF65-F5344CB8AC3E}">
        <p14:creationId xmlns:p14="http://schemas.microsoft.com/office/powerpoint/2010/main" val="102254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err="1">
                <a:solidFill>
                  <a:srgbClr val="0070C0"/>
                </a:solidFill>
                <a:latin typeface="Arial" panose="020B0604020202020204" pitchFamily="34" charset="0"/>
                <a:cs typeface="Arial" panose="020B0604020202020204" pitchFamily="34" charset="0"/>
              </a:rPr>
              <a:t>medicaid</a:t>
            </a:r>
            <a:r>
              <a:rPr lang="en-US" sz="3600" dirty="0">
                <a:solidFill>
                  <a:srgbClr val="0070C0"/>
                </a:solidFill>
                <a:latin typeface="Arial" panose="020B0604020202020204" pitchFamily="34" charset="0"/>
                <a:cs typeface="Arial" panose="020B0604020202020204" pitchFamily="34" charset="0"/>
              </a:rPr>
              <a:t> expansion</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044796" y="1993900"/>
            <a:ext cx="6376422" cy="4338637"/>
          </a:xfrm>
        </p:spPr>
        <p:txBody>
          <a:bodyPr/>
          <a:lstStyle/>
          <a:p>
            <a:pPr marL="401638" indent="-401638">
              <a:spcBef>
                <a:spcPts val="1800"/>
              </a:spcBef>
            </a:pPr>
            <a:r>
              <a:rPr lang="en-US" sz="2400" b="1" dirty="0">
                <a:solidFill>
                  <a:srgbClr val="0070C0"/>
                </a:solidFill>
                <a:ea typeface="Arial" charset="0"/>
                <a:cs typeface="Arial" charset="0"/>
              </a:rPr>
              <a:t>Harm: </a:t>
            </a:r>
            <a:r>
              <a:rPr lang="en-US" sz="2400" dirty="0">
                <a:ea typeface="Arial" charset="0"/>
                <a:cs typeface="Arial" charset="0"/>
              </a:rPr>
              <a:t>Failure to expand Medicaid in the 10 non-expansion states results in thousands of deaths due to inadequate access to health care.</a:t>
            </a:r>
          </a:p>
          <a:p>
            <a:pPr marL="401638" indent="-401638">
              <a:spcBef>
                <a:spcPts val="1800"/>
              </a:spcBef>
            </a:pPr>
            <a:r>
              <a:rPr lang="en-US" sz="2400" b="1" dirty="0">
                <a:solidFill>
                  <a:srgbClr val="0070C0"/>
                </a:solidFill>
                <a:ea typeface="Arial" charset="0"/>
                <a:cs typeface="Arial" charset="0"/>
              </a:rPr>
              <a:t>Inherency: </a:t>
            </a:r>
            <a:r>
              <a:rPr lang="en-US" sz="2400" dirty="0">
                <a:ea typeface="Arial" charset="0"/>
                <a:cs typeface="Arial" charset="0"/>
              </a:rPr>
              <a:t>The 2012 Supreme Court Decision in </a:t>
            </a:r>
            <a:r>
              <a:rPr lang="en-US" sz="2400" i="1" dirty="0" err="1">
                <a:ea typeface="Arial" charset="0"/>
                <a:cs typeface="Arial" charset="0"/>
              </a:rPr>
              <a:t>NFIB</a:t>
            </a:r>
            <a:r>
              <a:rPr lang="en-US" sz="2400" i="1" dirty="0">
                <a:ea typeface="Arial" charset="0"/>
                <a:cs typeface="Arial" charset="0"/>
              </a:rPr>
              <a:t> v. Sebelius</a:t>
            </a:r>
            <a:r>
              <a:rPr lang="en-US" sz="2400" dirty="0">
                <a:ea typeface="Arial" charset="0"/>
                <a:cs typeface="Arial" charset="0"/>
              </a:rPr>
              <a:t> prevents Medicaid expansion.</a:t>
            </a:r>
          </a:p>
          <a:p>
            <a:pPr marL="401638" indent="-401638">
              <a:spcBef>
                <a:spcPts val="1800"/>
              </a:spcBef>
            </a:pPr>
            <a:r>
              <a:rPr lang="en-US" sz="2400" b="1" dirty="0">
                <a:solidFill>
                  <a:srgbClr val="0070C0"/>
                </a:solidFill>
                <a:ea typeface="Arial" charset="0"/>
                <a:cs typeface="Arial" charset="0"/>
              </a:rPr>
              <a:t>Solvency: </a:t>
            </a:r>
            <a:r>
              <a:rPr lang="en-US" sz="2400" dirty="0">
                <a:ea typeface="Arial" charset="0"/>
                <a:cs typeface="Arial" charset="0"/>
              </a:rPr>
              <a:t>Expanding Medicaid will save tens of thousands of lives.</a:t>
            </a:r>
          </a:p>
          <a:p>
            <a:pPr marL="0" indent="0">
              <a:buNone/>
            </a:pPr>
            <a:endParaRPr lang="en-US" sz="2400" dirty="0">
              <a:solidFill>
                <a:srgbClr val="0070C0"/>
              </a:solidFill>
            </a:endParaRPr>
          </a:p>
        </p:txBody>
      </p:sp>
      <p:pic>
        <p:nvPicPr>
          <p:cNvPr id="3" name="Picture 2" descr="A screenshot of a computer&#10;&#10;Description automatically generated with low confidence">
            <a:extLst>
              <a:ext uri="{FF2B5EF4-FFF2-40B4-BE49-F238E27FC236}">
                <a16:creationId xmlns:a16="http://schemas.microsoft.com/office/drawing/2014/main" id="{34888D89-DFA7-17E1-628B-2D7C11DDFD0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667798" y="1993900"/>
            <a:ext cx="3808436" cy="3944563"/>
          </a:xfrm>
          <a:prstGeom prst="rect">
            <a:avLst/>
          </a:prstGeom>
          <a:ln>
            <a:solidFill>
              <a:schemeClr val="accent1">
                <a:shade val="15000"/>
              </a:schemeClr>
            </a:solidFill>
          </a:ln>
        </p:spPr>
      </p:pic>
      <p:sp>
        <p:nvSpPr>
          <p:cNvPr id="6" name="TextBox 5">
            <a:extLst>
              <a:ext uri="{FF2B5EF4-FFF2-40B4-BE49-F238E27FC236}">
                <a16:creationId xmlns:a16="http://schemas.microsoft.com/office/drawing/2014/main" id="{8D304E6B-D2B3-E127-ABAF-1F9CC5683F03}"/>
              </a:ext>
            </a:extLst>
          </p:cNvPr>
          <p:cNvSpPr txBox="1"/>
          <p:nvPr/>
        </p:nvSpPr>
        <p:spPr>
          <a:xfrm>
            <a:off x="7589326" y="5971155"/>
            <a:ext cx="3996647" cy="461665"/>
          </a:xfrm>
          <a:prstGeom prst="rect">
            <a:avLst/>
          </a:prstGeom>
          <a:noFill/>
        </p:spPr>
        <p:txBody>
          <a:bodyPr wrap="square" rtlCol="0">
            <a:spAutoFit/>
          </a:bodyPr>
          <a:lstStyle/>
          <a:p>
            <a:r>
              <a:rPr lang="en-US" sz="1200" dirty="0">
                <a:hlinkClick r:id="rId3"/>
              </a:rPr>
              <a:t>https://www.theatlantic.com/ideas/archive/2019/07/medicaid-saves-lives/595096/</a:t>
            </a:r>
            <a:r>
              <a:rPr lang="en-US" sz="1200" dirty="0"/>
              <a:t> </a:t>
            </a:r>
          </a:p>
        </p:txBody>
      </p:sp>
    </p:spTree>
    <p:extLst>
      <p:ext uri="{BB962C8B-B14F-4D97-AF65-F5344CB8AC3E}">
        <p14:creationId xmlns:p14="http://schemas.microsoft.com/office/powerpoint/2010/main" val="182550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children’s health insurance program (chip) for immigrants</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888655"/>
            <a:ext cx="6118806" cy="4642774"/>
          </a:xfrm>
        </p:spPr>
        <p:txBody>
          <a:bodyPr/>
          <a:lstStyle/>
          <a:p>
            <a:pPr marL="293688" indent="-282575">
              <a:spcBef>
                <a:spcPts val="1800"/>
              </a:spcBef>
            </a:pPr>
            <a:r>
              <a:rPr lang="en-US" sz="2400" b="1" dirty="0">
                <a:solidFill>
                  <a:srgbClr val="0070C0"/>
                </a:solidFill>
              </a:rPr>
              <a:t>Harm: </a:t>
            </a:r>
            <a:r>
              <a:rPr lang="en-US" sz="2400" dirty="0"/>
              <a:t>Immigrants, many of whom are children, are uninsured and lack adequate health care </a:t>
            </a:r>
          </a:p>
          <a:p>
            <a:pPr marL="293688" indent="-282575">
              <a:spcBef>
                <a:spcPts val="1800"/>
              </a:spcBef>
            </a:pPr>
            <a:r>
              <a:rPr lang="en-US" sz="2400" b="1" dirty="0">
                <a:solidFill>
                  <a:srgbClr val="0070C0"/>
                </a:solidFill>
              </a:rPr>
              <a:t>Inherency: </a:t>
            </a:r>
            <a:r>
              <a:rPr lang="en-US" sz="2400" dirty="0"/>
              <a:t>Immigrant children are currently blocked from participation in CHIP in most states.</a:t>
            </a:r>
          </a:p>
          <a:p>
            <a:pPr marL="293688" indent="-282575">
              <a:spcBef>
                <a:spcPts val="1800"/>
              </a:spcBef>
            </a:pPr>
            <a:r>
              <a:rPr lang="en-US" sz="2400" b="1" dirty="0">
                <a:solidFill>
                  <a:srgbClr val="0070C0"/>
                </a:solidFill>
              </a:rPr>
              <a:t>Solvency: </a:t>
            </a:r>
            <a:r>
              <a:rPr lang="en-US" sz="2400" dirty="0">
                <a:solidFill>
                  <a:srgbClr val="000000"/>
                </a:solidFill>
                <a:effectLst/>
                <a:ea typeface="Arial" panose="020B0604020202020204" pitchFamily="34" charset="0"/>
              </a:rPr>
              <a:t>Health Equity and Access under Law (HEAL)</a:t>
            </a:r>
            <a:r>
              <a:rPr lang="en-US" sz="2400" dirty="0">
                <a:effectLst/>
              </a:rPr>
              <a:t> would provide CHIP coverage for immigrant children.</a:t>
            </a:r>
            <a:endParaRPr lang="en-US" sz="2400" dirty="0"/>
          </a:p>
        </p:txBody>
      </p:sp>
      <p:pic>
        <p:nvPicPr>
          <p:cNvPr id="3" name="Picture 2" descr="A screenshot of a computer&#10;&#10;Description automatically generated">
            <a:extLst>
              <a:ext uri="{FF2B5EF4-FFF2-40B4-BE49-F238E27FC236}">
                <a16:creationId xmlns:a16="http://schemas.microsoft.com/office/drawing/2014/main" id="{9727FB4B-8AFA-FBB3-BAA1-CAAF152C4FB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408671" y="1888654"/>
            <a:ext cx="4558963" cy="3876041"/>
          </a:xfrm>
          <a:prstGeom prst="rect">
            <a:avLst/>
          </a:prstGeom>
          <a:ln>
            <a:solidFill>
              <a:schemeClr val="accent1">
                <a:shade val="15000"/>
              </a:schemeClr>
            </a:solidFill>
          </a:ln>
        </p:spPr>
      </p:pic>
      <p:sp>
        <p:nvSpPr>
          <p:cNvPr id="6" name="TextBox 5">
            <a:extLst>
              <a:ext uri="{FF2B5EF4-FFF2-40B4-BE49-F238E27FC236}">
                <a16:creationId xmlns:a16="http://schemas.microsoft.com/office/drawing/2014/main" id="{969F03D1-D68F-57BD-DF3A-7C01966D1A8B}"/>
              </a:ext>
            </a:extLst>
          </p:cNvPr>
          <p:cNvSpPr txBox="1"/>
          <p:nvPr/>
        </p:nvSpPr>
        <p:spPr>
          <a:xfrm>
            <a:off x="7394714" y="5764695"/>
            <a:ext cx="4691270" cy="830997"/>
          </a:xfrm>
          <a:prstGeom prst="rect">
            <a:avLst/>
          </a:prstGeom>
          <a:noFill/>
        </p:spPr>
        <p:txBody>
          <a:bodyPr wrap="square" rtlCol="0">
            <a:spAutoFit/>
          </a:bodyPr>
          <a:lstStyle/>
          <a:p>
            <a:r>
              <a:rPr lang="en-US" sz="1200" dirty="0">
                <a:hlinkClick r:id="rId3"/>
              </a:rPr>
              <a:t>https://www.shvs.org/wp-content/uploads/2022/01/Supporting-Health-Equity-and-Affordable-Health-Coverage-for-Immigrant-Populations_CHIP-Coverage-Option-for-Pregnant-Immigrants-and-their-Children.pdf</a:t>
            </a:r>
            <a:r>
              <a:rPr lang="en-US" sz="1200" dirty="0"/>
              <a:t> </a:t>
            </a:r>
          </a:p>
        </p:txBody>
      </p:sp>
    </p:spTree>
    <p:extLst>
      <p:ext uri="{BB962C8B-B14F-4D97-AF65-F5344CB8AC3E}">
        <p14:creationId xmlns:p14="http://schemas.microsoft.com/office/powerpoint/2010/main" val="266079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mental health care in social security</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8" y="1908752"/>
            <a:ext cx="5800754" cy="4542290"/>
          </a:xfrm>
        </p:spPr>
        <p:txBody>
          <a:bodyPr/>
          <a:lstStyle/>
          <a:p>
            <a:pPr marL="293688" indent="-282575">
              <a:spcBef>
                <a:spcPts val="1800"/>
              </a:spcBef>
            </a:pPr>
            <a:r>
              <a:rPr lang="en-US" sz="2400" b="1" dirty="0">
                <a:solidFill>
                  <a:srgbClr val="0070C0"/>
                </a:solidFill>
              </a:rPr>
              <a:t>Harm: </a:t>
            </a:r>
            <a:r>
              <a:rPr lang="en-US" sz="2400" dirty="0"/>
              <a:t>Mental health and substance abuse disorders are serious problems for the elderly population.</a:t>
            </a:r>
          </a:p>
          <a:p>
            <a:pPr marL="293688" indent="-282575">
              <a:spcBef>
                <a:spcPts val="1800"/>
              </a:spcBef>
            </a:pPr>
            <a:r>
              <a:rPr lang="en-US" sz="2400" b="1" dirty="0">
                <a:solidFill>
                  <a:srgbClr val="0070C0"/>
                </a:solidFill>
              </a:rPr>
              <a:t>Inherency: </a:t>
            </a:r>
            <a:r>
              <a:rPr lang="en-US" sz="2400" dirty="0"/>
              <a:t>Coverage limits in Medicare make appropriate mental health care impossible.</a:t>
            </a:r>
          </a:p>
          <a:p>
            <a:pPr marL="293688" indent="-282575">
              <a:spcBef>
                <a:spcPts val="1800"/>
              </a:spcBef>
            </a:pPr>
            <a:r>
              <a:rPr lang="en-US" sz="2400" b="1" dirty="0">
                <a:solidFill>
                  <a:srgbClr val="0070C0"/>
                </a:solidFill>
              </a:rPr>
              <a:t>Solvency: </a:t>
            </a:r>
            <a:r>
              <a:rPr lang="en-US" sz="2400" dirty="0"/>
              <a:t>Increasing coverage for mental health issues and removal of the 190-day lifetime limit will substantially improve health care for the elderly.</a:t>
            </a:r>
          </a:p>
          <a:p>
            <a:pPr marL="0" indent="0">
              <a:spcBef>
                <a:spcPts val="600"/>
              </a:spcBef>
              <a:buNone/>
            </a:pPr>
            <a:endParaRPr lang="en-US" sz="1400" dirty="0">
              <a:latin typeface="Arial" charset="0"/>
              <a:ea typeface="Arial" charset="0"/>
              <a:cs typeface="Arial" charset="0"/>
            </a:endParaRPr>
          </a:p>
          <a:p>
            <a:pPr marL="288925" indent="0">
              <a:spcBef>
                <a:spcPts val="600"/>
              </a:spcBef>
              <a:buNone/>
            </a:pPr>
            <a:endParaRPr lang="en-US" sz="1400" dirty="0">
              <a:latin typeface="Arial" charset="0"/>
              <a:ea typeface="Arial" charset="0"/>
              <a:cs typeface="Arial" charset="0"/>
            </a:endParaRPr>
          </a:p>
        </p:txBody>
      </p:sp>
      <p:pic>
        <p:nvPicPr>
          <p:cNvPr id="3" name="Picture 2" descr="A screenshot of a computer&#10;&#10;Description automatically generated with medium confidence">
            <a:extLst>
              <a:ext uri="{FF2B5EF4-FFF2-40B4-BE49-F238E27FC236}">
                <a16:creationId xmlns:a16="http://schemas.microsoft.com/office/drawing/2014/main" id="{26B97F1B-F68F-1C9F-6E0D-4D0285CEFCD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86575" y="1908752"/>
            <a:ext cx="4650243" cy="4160744"/>
          </a:xfrm>
          <a:prstGeom prst="rect">
            <a:avLst/>
          </a:prstGeom>
          <a:ln>
            <a:solidFill>
              <a:schemeClr val="accent1">
                <a:shade val="15000"/>
              </a:schemeClr>
            </a:solidFill>
          </a:ln>
        </p:spPr>
      </p:pic>
      <p:sp>
        <p:nvSpPr>
          <p:cNvPr id="6" name="TextBox 5">
            <a:extLst>
              <a:ext uri="{FF2B5EF4-FFF2-40B4-BE49-F238E27FC236}">
                <a16:creationId xmlns:a16="http://schemas.microsoft.com/office/drawing/2014/main" id="{61BD3628-CCCA-87D9-AF09-C8E7B8B90BDF}"/>
              </a:ext>
            </a:extLst>
          </p:cNvPr>
          <p:cNvSpPr txBox="1"/>
          <p:nvPr/>
        </p:nvSpPr>
        <p:spPr>
          <a:xfrm>
            <a:off x="7871791" y="6174043"/>
            <a:ext cx="3521670" cy="276999"/>
          </a:xfrm>
          <a:prstGeom prst="rect">
            <a:avLst/>
          </a:prstGeom>
          <a:noFill/>
        </p:spPr>
        <p:txBody>
          <a:bodyPr wrap="none" rtlCol="0">
            <a:spAutoFit/>
          </a:bodyPr>
          <a:lstStyle/>
          <a:p>
            <a:r>
              <a:rPr lang="en-US" sz="1200" dirty="0">
                <a:hlinkClick r:id="rId3"/>
              </a:rPr>
              <a:t>https://www.cdc.gov/aging/pdf/mental_health.pdf</a:t>
            </a:r>
            <a:r>
              <a:rPr lang="en-US" sz="1200" dirty="0"/>
              <a:t> </a:t>
            </a:r>
          </a:p>
        </p:txBody>
      </p:sp>
    </p:spTree>
    <p:extLst>
      <p:ext uri="{BB962C8B-B14F-4D97-AF65-F5344CB8AC3E}">
        <p14:creationId xmlns:p14="http://schemas.microsoft.com/office/powerpoint/2010/main" val="1012904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supplemental security income in the </a:t>
            </a:r>
            <a:r>
              <a:rPr lang="en-US" sz="3600" dirty="0" err="1">
                <a:solidFill>
                  <a:srgbClr val="0070C0"/>
                </a:solidFill>
                <a:latin typeface="Arial" panose="020B0604020202020204" pitchFamily="34" charset="0"/>
                <a:cs typeface="Arial" panose="020B0604020202020204" pitchFamily="34" charset="0"/>
              </a:rPr>
              <a:t>u.s.</a:t>
            </a:r>
            <a:r>
              <a:rPr lang="en-US" sz="3600" dirty="0">
                <a:solidFill>
                  <a:srgbClr val="0070C0"/>
                </a:solidFill>
                <a:latin typeface="Arial" panose="020B0604020202020204" pitchFamily="34" charset="0"/>
                <a:cs typeface="Arial" panose="020B0604020202020204" pitchFamily="34" charset="0"/>
              </a:rPr>
              <a:t> territories</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8" y="1989139"/>
            <a:ext cx="5482702" cy="4338637"/>
          </a:xfrm>
        </p:spPr>
        <p:txBody>
          <a:bodyPr/>
          <a:lstStyle/>
          <a:p>
            <a:pPr marL="293688" indent="-282575">
              <a:spcBef>
                <a:spcPts val="1800"/>
              </a:spcBef>
            </a:pPr>
            <a:r>
              <a:rPr lang="en-US" sz="2400" b="1" dirty="0">
                <a:solidFill>
                  <a:srgbClr val="0070C0"/>
                </a:solidFill>
              </a:rPr>
              <a:t>Harm: </a:t>
            </a:r>
            <a:r>
              <a:rPr lang="en-US" sz="2400" dirty="0"/>
              <a:t>Persons with disabilities in the U.S. territories, such as Puerto Rico, do not receive the vital assistance available to other U.S. citizens.</a:t>
            </a:r>
          </a:p>
          <a:p>
            <a:pPr marL="293688" indent="-282575">
              <a:spcBef>
                <a:spcPts val="1800"/>
              </a:spcBef>
            </a:pPr>
            <a:r>
              <a:rPr lang="en-US" sz="2400" b="1" dirty="0">
                <a:solidFill>
                  <a:srgbClr val="0070C0"/>
                </a:solidFill>
              </a:rPr>
              <a:t>Inherency: </a:t>
            </a:r>
            <a:r>
              <a:rPr lang="en-US" sz="2400" dirty="0"/>
              <a:t>Supreme Court case in U.S. </a:t>
            </a:r>
            <a:r>
              <a:rPr lang="en-US" sz="2400" dirty="0" err="1"/>
              <a:t>Vaello</a:t>
            </a:r>
            <a:r>
              <a:rPr lang="en-US" sz="2400" dirty="0"/>
              <a:t>-Madero ruled that Congress didn’t intend SSI to go to the territories.</a:t>
            </a:r>
          </a:p>
          <a:p>
            <a:pPr marL="293688" indent="-282575">
              <a:spcBef>
                <a:spcPts val="1800"/>
              </a:spcBef>
            </a:pPr>
            <a:r>
              <a:rPr lang="en-US" sz="2400" b="1" dirty="0">
                <a:solidFill>
                  <a:srgbClr val="0070C0"/>
                </a:solidFill>
              </a:rPr>
              <a:t>Solvency: </a:t>
            </a:r>
            <a:r>
              <a:rPr lang="en-US" sz="2400" dirty="0"/>
              <a:t>Adopt H.R. 245 extending SSI disability benefits to citizens in the U.S. territories.</a:t>
            </a:r>
          </a:p>
        </p:txBody>
      </p:sp>
      <p:pic>
        <p:nvPicPr>
          <p:cNvPr id="3" name="Picture 2" descr="A person speaking into a podium&#10;&#10;Description automatically generated with low confidence">
            <a:extLst>
              <a:ext uri="{FF2B5EF4-FFF2-40B4-BE49-F238E27FC236}">
                <a16:creationId xmlns:a16="http://schemas.microsoft.com/office/drawing/2014/main" id="{FCBC778E-38B8-17E7-471E-235E5C3613A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903"/>
          <a:stretch/>
        </p:blipFill>
        <p:spPr>
          <a:xfrm>
            <a:off x="7050158" y="1989139"/>
            <a:ext cx="4816691" cy="4103436"/>
          </a:xfrm>
          <a:prstGeom prst="rect">
            <a:avLst/>
          </a:prstGeom>
          <a:ln>
            <a:solidFill>
              <a:schemeClr val="accent1">
                <a:shade val="15000"/>
              </a:schemeClr>
            </a:solidFill>
          </a:ln>
        </p:spPr>
      </p:pic>
      <p:sp>
        <p:nvSpPr>
          <p:cNvPr id="6" name="TextBox 5">
            <a:extLst>
              <a:ext uri="{FF2B5EF4-FFF2-40B4-BE49-F238E27FC236}">
                <a16:creationId xmlns:a16="http://schemas.microsoft.com/office/drawing/2014/main" id="{5C2B26F2-BF6A-952D-DBE1-D0E11F670C8B}"/>
              </a:ext>
            </a:extLst>
          </p:cNvPr>
          <p:cNvSpPr txBox="1"/>
          <p:nvPr/>
        </p:nvSpPr>
        <p:spPr>
          <a:xfrm>
            <a:off x="6956395" y="6092575"/>
            <a:ext cx="4920728" cy="462335"/>
          </a:xfrm>
          <a:prstGeom prst="rect">
            <a:avLst/>
          </a:prstGeom>
          <a:noFill/>
        </p:spPr>
        <p:txBody>
          <a:bodyPr wrap="square" rtlCol="0">
            <a:spAutoFit/>
          </a:bodyPr>
          <a:lstStyle/>
          <a:p>
            <a:r>
              <a:rPr lang="en-US" sz="1200" dirty="0">
                <a:hlinkClick r:id="rId3"/>
              </a:rPr>
              <a:t>https://www.pacificislandtimes.com/post/ssi-benefits-for-us-territories-proposed</a:t>
            </a:r>
            <a:r>
              <a:rPr lang="en-US" sz="1200" dirty="0"/>
              <a:t> </a:t>
            </a:r>
          </a:p>
        </p:txBody>
      </p:sp>
      <p:pic>
        <p:nvPicPr>
          <p:cNvPr id="2" name="Picture 1" descr="A person speaking into a podium&#10;&#10;Description automatically generated with low confidence">
            <a:extLst>
              <a:ext uri="{FF2B5EF4-FFF2-40B4-BE49-F238E27FC236}">
                <a16:creationId xmlns:a16="http://schemas.microsoft.com/office/drawing/2014/main" id="{F018DCA3-4D68-FD96-25D9-E7415869EB8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903"/>
          <a:stretch/>
        </p:blipFill>
        <p:spPr>
          <a:xfrm>
            <a:off x="7060432" y="1917220"/>
            <a:ext cx="4816691" cy="4103436"/>
          </a:xfrm>
          <a:prstGeom prst="rect">
            <a:avLst/>
          </a:prstGeom>
          <a:ln>
            <a:solidFill>
              <a:schemeClr val="accent1">
                <a:shade val="15000"/>
              </a:schemeClr>
            </a:solidFill>
          </a:ln>
        </p:spPr>
      </p:pic>
    </p:spTree>
    <p:extLst>
      <p:ext uri="{BB962C8B-B14F-4D97-AF65-F5344CB8AC3E}">
        <p14:creationId xmlns:p14="http://schemas.microsoft.com/office/powerpoint/2010/main" val="179665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expand unemployment insurance</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5999535" cy="4338637"/>
          </a:xfrm>
        </p:spPr>
        <p:txBody>
          <a:bodyPr/>
          <a:lstStyle/>
          <a:p>
            <a:pPr marL="293688" indent="-282575">
              <a:spcBef>
                <a:spcPts val="1800"/>
              </a:spcBef>
            </a:pPr>
            <a:r>
              <a:rPr lang="en-US" sz="2400" b="1" dirty="0">
                <a:solidFill>
                  <a:srgbClr val="0070C0"/>
                </a:solidFill>
              </a:rPr>
              <a:t>Harm: </a:t>
            </a:r>
            <a:r>
              <a:rPr lang="en-US" sz="2400" dirty="0"/>
              <a:t>There are now huge numbers of gig workers in the U.S. because companies have found they can save money by defining their workers as independent contractors, rather than as employees with benefits.</a:t>
            </a:r>
          </a:p>
          <a:p>
            <a:pPr marL="293688" indent="-282575">
              <a:spcBef>
                <a:spcPts val="1800"/>
              </a:spcBef>
            </a:pPr>
            <a:r>
              <a:rPr lang="en-US" sz="2400" b="1" dirty="0">
                <a:solidFill>
                  <a:srgbClr val="0070C0"/>
                </a:solidFill>
              </a:rPr>
              <a:t>Inherency: </a:t>
            </a:r>
            <a:r>
              <a:rPr lang="en-US" sz="2400" dirty="0"/>
              <a:t>Unemployment insurance for gig workers, provided during the pandemic, has now reverted to no coverage. </a:t>
            </a:r>
          </a:p>
          <a:p>
            <a:pPr marL="293688" indent="-282575">
              <a:spcBef>
                <a:spcPts val="1800"/>
              </a:spcBef>
            </a:pPr>
            <a:r>
              <a:rPr lang="en-US" sz="2400" b="1" dirty="0">
                <a:solidFill>
                  <a:srgbClr val="0070C0"/>
                </a:solidFill>
              </a:rPr>
              <a:t>Solvency: </a:t>
            </a:r>
            <a:r>
              <a:rPr lang="en-US" sz="2400" dirty="0"/>
              <a:t>Provide unemployment insurance for gig workers.</a:t>
            </a:r>
          </a:p>
          <a:p>
            <a:pPr marL="288925" indent="0">
              <a:buNone/>
            </a:pPr>
            <a:endParaRPr lang="en-US" dirty="0"/>
          </a:p>
        </p:txBody>
      </p:sp>
      <p:sp>
        <p:nvSpPr>
          <p:cNvPr id="2" name="TextBox 1">
            <a:extLst>
              <a:ext uri="{FF2B5EF4-FFF2-40B4-BE49-F238E27FC236}">
                <a16:creationId xmlns:a16="http://schemas.microsoft.com/office/drawing/2014/main" id="{01EC5B50-07DE-6D7B-A515-6E774A982FDE}"/>
              </a:ext>
            </a:extLst>
          </p:cNvPr>
          <p:cNvSpPr txBox="1"/>
          <p:nvPr/>
        </p:nvSpPr>
        <p:spPr>
          <a:xfrm>
            <a:off x="7552818" y="5866111"/>
            <a:ext cx="4639182" cy="461665"/>
          </a:xfrm>
          <a:prstGeom prst="rect">
            <a:avLst/>
          </a:prstGeom>
          <a:noFill/>
        </p:spPr>
        <p:txBody>
          <a:bodyPr wrap="square" rtlCol="0">
            <a:spAutoFit/>
          </a:bodyPr>
          <a:lstStyle/>
          <a:p>
            <a:r>
              <a:rPr lang="en-US" sz="1200" dirty="0">
                <a:hlinkClick r:id="rId2"/>
              </a:rPr>
              <a:t>https://hbr.org/2020/07/gig-workers-are-here-to-stay-its-time-to-give-them-benefits</a:t>
            </a:r>
            <a:r>
              <a:rPr lang="en-US" sz="1200" dirty="0"/>
              <a:t> </a:t>
            </a:r>
          </a:p>
        </p:txBody>
      </p:sp>
      <p:pic>
        <p:nvPicPr>
          <p:cNvPr id="6" name="Picture 5" descr="A computer screen shot of a website&#10;&#10;Description automatically generated with low confidence">
            <a:extLst>
              <a:ext uri="{FF2B5EF4-FFF2-40B4-BE49-F238E27FC236}">
                <a16:creationId xmlns:a16="http://schemas.microsoft.com/office/drawing/2014/main" id="{FC59202E-94C4-715E-3B65-300846E37B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52818" y="1996148"/>
            <a:ext cx="4208487" cy="3869963"/>
          </a:xfrm>
          <a:prstGeom prst="rect">
            <a:avLst/>
          </a:prstGeom>
          <a:ln>
            <a:solidFill>
              <a:schemeClr val="accent1">
                <a:shade val="15000"/>
              </a:schemeClr>
            </a:solidFill>
          </a:ln>
        </p:spPr>
      </p:pic>
    </p:spTree>
    <p:extLst>
      <p:ext uri="{BB962C8B-B14F-4D97-AF65-F5344CB8AC3E}">
        <p14:creationId xmlns:p14="http://schemas.microsoft.com/office/powerpoint/2010/main" val="55338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universal basic income</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5575467" cy="4532241"/>
          </a:xfrm>
        </p:spPr>
        <p:txBody>
          <a:bodyPr/>
          <a:lstStyle/>
          <a:p>
            <a:pPr marL="293688" indent="-282575">
              <a:spcBef>
                <a:spcPts val="1800"/>
              </a:spcBef>
            </a:pPr>
            <a:r>
              <a:rPr lang="en-US" sz="2400" b="1" dirty="0">
                <a:solidFill>
                  <a:srgbClr val="0070C0"/>
                </a:solidFill>
              </a:rPr>
              <a:t>Harm: </a:t>
            </a:r>
            <a:r>
              <a:rPr lang="en-US" sz="2400" dirty="0"/>
              <a:t>AI and automation will eliminate half of U.S. jobs, creating dramatic societal dislocations.</a:t>
            </a:r>
          </a:p>
          <a:p>
            <a:pPr marL="293688" indent="-282575">
              <a:spcBef>
                <a:spcPts val="1800"/>
              </a:spcBef>
            </a:pPr>
            <a:r>
              <a:rPr lang="en-US" sz="2400" b="1" dirty="0">
                <a:solidFill>
                  <a:srgbClr val="0070C0"/>
                </a:solidFill>
              </a:rPr>
              <a:t>Inherency: </a:t>
            </a:r>
            <a:r>
              <a:rPr lang="en-US" sz="2400" dirty="0"/>
              <a:t>Current federal taxation structure incentivizes conversion of labor to AI-based replacements.</a:t>
            </a:r>
          </a:p>
          <a:p>
            <a:pPr marL="293688" indent="-282575">
              <a:spcBef>
                <a:spcPts val="1800"/>
              </a:spcBef>
            </a:pPr>
            <a:r>
              <a:rPr lang="en-US" sz="2400" b="1" dirty="0">
                <a:solidFill>
                  <a:srgbClr val="0070C0"/>
                </a:solidFill>
              </a:rPr>
              <a:t>Solvency: </a:t>
            </a:r>
            <a:r>
              <a:rPr lang="en-US" sz="2400" dirty="0"/>
              <a:t>Give everyone money so that they can be safe from the impacts of unemployment and freed to do what they want to do.</a:t>
            </a:r>
          </a:p>
          <a:p>
            <a:pPr marL="0" indent="0">
              <a:buNone/>
            </a:pPr>
            <a:endParaRPr lang="en-US" dirty="0"/>
          </a:p>
        </p:txBody>
      </p:sp>
      <p:pic>
        <p:nvPicPr>
          <p:cNvPr id="5122" name="Picture 2" descr="The War on Normal People">
            <a:extLst>
              <a:ext uri="{FF2B5EF4-FFF2-40B4-BE49-F238E27FC236}">
                <a16:creationId xmlns:a16="http://schemas.microsoft.com/office/drawing/2014/main" id="{348AC219-6D75-026B-3B8E-BBC238CE454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88782" y="1989139"/>
            <a:ext cx="4178852" cy="41788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CC2B2D5-D2D8-0C5A-4DDC-44A3EF33EA55}"/>
              </a:ext>
            </a:extLst>
          </p:cNvPr>
          <p:cNvSpPr txBox="1"/>
          <p:nvPr/>
        </p:nvSpPr>
        <p:spPr>
          <a:xfrm>
            <a:off x="8998227" y="6167991"/>
            <a:ext cx="1492716" cy="369332"/>
          </a:xfrm>
          <a:prstGeom prst="rect">
            <a:avLst/>
          </a:prstGeom>
          <a:noFill/>
        </p:spPr>
        <p:txBody>
          <a:bodyPr wrap="none" rtlCol="0">
            <a:spAutoFit/>
          </a:bodyPr>
          <a:lstStyle/>
          <a:p>
            <a:r>
              <a:rPr lang="en-US" dirty="0"/>
              <a:t>$9.94 Online</a:t>
            </a:r>
          </a:p>
        </p:txBody>
      </p:sp>
    </p:spTree>
    <p:extLst>
      <p:ext uri="{BB962C8B-B14F-4D97-AF65-F5344CB8AC3E}">
        <p14:creationId xmlns:p14="http://schemas.microsoft.com/office/powerpoint/2010/main" val="1017980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a universal basic income: the conservative case</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8" y="1888655"/>
            <a:ext cx="6927188" cy="4522193"/>
          </a:xfrm>
        </p:spPr>
        <p:txBody>
          <a:bodyPr/>
          <a:lstStyle/>
          <a:p>
            <a:pPr marL="293688" indent="-282575">
              <a:spcBef>
                <a:spcPts val="1800"/>
              </a:spcBef>
            </a:pPr>
            <a:r>
              <a:rPr lang="en-US" sz="2400" b="1" dirty="0">
                <a:solidFill>
                  <a:srgbClr val="0070C0"/>
                </a:solidFill>
              </a:rPr>
              <a:t>Harm: </a:t>
            </a:r>
            <a:r>
              <a:rPr lang="en-US" sz="2400" dirty="0"/>
              <a:t>The bureaucracy required to sustain the current “means-testing” structure of welfare wastes money – money doesn’t get to the poor. Means-testing is also demeaning; it also gives the government far too much power over peoples’ lives. </a:t>
            </a:r>
          </a:p>
          <a:p>
            <a:pPr marL="293688" indent="-282575">
              <a:spcBef>
                <a:spcPts val="1800"/>
              </a:spcBef>
            </a:pPr>
            <a:r>
              <a:rPr lang="en-US" sz="2400" b="1" dirty="0">
                <a:solidFill>
                  <a:srgbClr val="0070C0"/>
                </a:solidFill>
              </a:rPr>
              <a:t>Inherency: </a:t>
            </a:r>
            <a:r>
              <a:rPr lang="en-US" sz="2400" dirty="0"/>
              <a:t>All current welfare systems require means-testing.</a:t>
            </a:r>
          </a:p>
          <a:p>
            <a:pPr marL="293688" indent="-282575">
              <a:spcBef>
                <a:spcPts val="1800"/>
              </a:spcBef>
            </a:pPr>
            <a:r>
              <a:rPr lang="en-US" sz="2400" b="1" dirty="0">
                <a:solidFill>
                  <a:srgbClr val="0070C0"/>
                </a:solidFill>
              </a:rPr>
              <a:t>Solvency: </a:t>
            </a:r>
            <a:r>
              <a:rPr lang="en-US" sz="2400" dirty="0"/>
              <a:t>Eliminate the current means-testing welfare system and just give everyone money.</a:t>
            </a:r>
          </a:p>
        </p:txBody>
      </p:sp>
      <p:pic>
        <p:nvPicPr>
          <p:cNvPr id="6148" name="Picture 4" descr="In Our Hands: A Plan to Replace the Welfare State: Murray, Dr. Charles:  9781442260719: Amazon.com: Books">
            <a:extLst>
              <a:ext uri="{FF2B5EF4-FFF2-40B4-BE49-F238E27FC236}">
                <a16:creationId xmlns:a16="http://schemas.microsoft.com/office/drawing/2014/main" id="{23825B5F-97D9-7C35-BEDE-25FD8C4CE37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74157" y="1888655"/>
            <a:ext cx="3180521" cy="42614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5BCEF3-223C-1FE8-2BE5-FF33E3A915E7}"/>
              </a:ext>
            </a:extLst>
          </p:cNvPr>
          <p:cNvSpPr txBox="1"/>
          <p:nvPr/>
        </p:nvSpPr>
        <p:spPr>
          <a:xfrm>
            <a:off x="9220312" y="6147871"/>
            <a:ext cx="1620957" cy="369332"/>
          </a:xfrm>
          <a:prstGeom prst="rect">
            <a:avLst/>
          </a:prstGeom>
          <a:noFill/>
        </p:spPr>
        <p:txBody>
          <a:bodyPr wrap="none" rtlCol="0">
            <a:spAutoFit/>
          </a:bodyPr>
          <a:lstStyle/>
          <a:p>
            <a:r>
              <a:rPr lang="en-US" dirty="0"/>
              <a:t>$12.02 Online</a:t>
            </a:r>
          </a:p>
        </p:txBody>
      </p:sp>
    </p:spTree>
    <p:extLst>
      <p:ext uri="{BB962C8B-B14F-4D97-AF65-F5344CB8AC3E}">
        <p14:creationId xmlns:p14="http://schemas.microsoft.com/office/powerpoint/2010/main" val="22893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reparations</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888655"/>
            <a:ext cx="6768163" cy="4662870"/>
          </a:xfrm>
        </p:spPr>
        <p:txBody>
          <a:bodyPr/>
          <a:lstStyle/>
          <a:p>
            <a:pPr marL="293688" indent="-282575">
              <a:spcBef>
                <a:spcPts val="1800"/>
              </a:spcBef>
            </a:pPr>
            <a:r>
              <a:rPr lang="en-US" sz="2400" b="1" dirty="0">
                <a:solidFill>
                  <a:srgbClr val="0070C0"/>
                </a:solidFill>
              </a:rPr>
              <a:t>Harm: </a:t>
            </a:r>
            <a:r>
              <a:rPr lang="en-US" sz="2400" dirty="0"/>
              <a:t>The wealth gap continues to disadvantage black Americans; this is the residue of slavery, but discrimination continues to disadvantage even those who are not the descendants of slaves.</a:t>
            </a:r>
          </a:p>
          <a:p>
            <a:pPr marL="293688" indent="-282575">
              <a:spcBef>
                <a:spcPts val="1800"/>
              </a:spcBef>
            </a:pPr>
            <a:r>
              <a:rPr lang="en-US" sz="2400" b="1" dirty="0">
                <a:solidFill>
                  <a:srgbClr val="0070C0"/>
                </a:solidFill>
              </a:rPr>
              <a:t>Inherency: </a:t>
            </a:r>
            <a:r>
              <a:rPr lang="en-US" sz="2400" dirty="0"/>
              <a:t>The U.S. tax code advantages those with savings and assets, thus perpetuating the impact of past discrimination</a:t>
            </a:r>
          </a:p>
          <a:p>
            <a:pPr marL="293688" indent="-282575">
              <a:spcBef>
                <a:spcPts val="1800"/>
              </a:spcBef>
            </a:pPr>
            <a:r>
              <a:rPr lang="en-US" sz="2400" b="1" dirty="0">
                <a:solidFill>
                  <a:srgbClr val="0070C0"/>
                </a:solidFill>
              </a:rPr>
              <a:t>Solvency: </a:t>
            </a:r>
            <a:r>
              <a:rPr lang="en-US" sz="2400" dirty="0"/>
              <a:t>The UBI is an equalizer, but a reparations solution that avoids the necessity to figure out who should pay and who should receive. </a:t>
            </a:r>
          </a:p>
        </p:txBody>
      </p:sp>
      <p:pic>
        <p:nvPicPr>
          <p:cNvPr id="7172" name="Picture 4" descr="From Here to Equality, Second Edition | William A. Darity Jr. | University  of North Carolina Press">
            <a:extLst>
              <a:ext uri="{FF2B5EF4-FFF2-40B4-BE49-F238E27FC236}">
                <a16:creationId xmlns:a16="http://schemas.microsoft.com/office/drawing/2014/main" id="{DD11EA3E-6F26-CEBF-3C3E-320C7B43FBA0}"/>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537950" y="1888655"/>
            <a:ext cx="3150468" cy="42585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7BA6467-ECDA-7FD9-12CF-48D858456BFB}"/>
              </a:ext>
            </a:extLst>
          </p:cNvPr>
          <p:cNvSpPr txBox="1"/>
          <p:nvPr/>
        </p:nvSpPr>
        <p:spPr>
          <a:xfrm>
            <a:off x="9356035" y="6147224"/>
            <a:ext cx="1300356" cy="369332"/>
          </a:xfrm>
          <a:prstGeom prst="rect">
            <a:avLst/>
          </a:prstGeom>
          <a:noFill/>
        </p:spPr>
        <p:txBody>
          <a:bodyPr wrap="none" rtlCol="0">
            <a:spAutoFit/>
          </a:bodyPr>
          <a:lstStyle/>
          <a:p>
            <a:r>
              <a:rPr lang="en-US" dirty="0"/>
              <a:t>$20 Online</a:t>
            </a:r>
          </a:p>
        </p:txBody>
      </p:sp>
    </p:spTree>
    <p:extLst>
      <p:ext uri="{BB962C8B-B14F-4D97-AF65-F5344CB8AC3E}">
        <p14:creationId xmlns:p14="http://schemas.microsoft.com/office/powerpoint/2010/main" val="111352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F2496D-D6A0-4CC2-9A65-2756FE866C9F}"/>
              </a:ext>
            </a:extLst>
          </p:cNvPr>
          <p:cNvSpPr>
            <a:spLocks noGrp="1"/>
          </p:cNvSpPr>
          <p:nvPr>
            <p:ph type="title"/>
          </p:nvPr>
        </p:nvSpPr>
        <p:spPr>
          <a:xfrm>
            <a:off x="416033" y="3282469"/>
            <a:ext cx="11540804" cy="1362075"/>
          </a:xfrm>
        </p:spPr>
        <p:txBody>
          <a:bodyPr/>
          <a:lstStyle/>
          <a:p>
            <a:pPr>
              <a:lnSpc>
                <a:spcPct val="100000"/>
              </a:lnSpc>
            </a:pPr>
            <a:r>
              <a:rPr lang="en-US" sz="4800" dirty="0"/>
              <a:t>economic inequality: Affirmative</a:t>
            </a:r>
          </a:p>
        </p:txBody>
      </p:sp>
      <p:sp>
        <p:nvSpPr>
          <p:cNvPr id="4" name="Footer Placeholder 3">
            <a:extLst>
              <a:ext uri="{FF2B5EF4-FFF2-40B4-BE49-F238E27FC236}">
                <a16:creationId xmlns:a16="http://schemas.microsoft.com/office/drawing/2014/main" id="{C9122689-0C18-4DE0-BCC9-AC763AA0BF80}"/>
              </a:ext>
            </a:extLst>
          </p:cNvPr>
          <p:cNvSpPr>
            <a:spLocks noGrp="1"/>
          </p:cNvSpPr>
          <p:nvPr>
            <p:ph type="ftr" sz="quarter" idx="4294967295"/>
          </p:nvPr>
        </p:nvSpPr>
        <p:spPr>
          <a:xfrm>
            <a:off x="10199688" y="6524625"/>
            <a:ext cx="1992312" cy="295275"/>
          </a:xfrm>
        </p:spPr>
        <p:txBody>
          <a:bodyPr/>
          <a:lstStyle/>
          <a:p>
            <a:pPr>
              <a:defRPr/>
            </a:pPr>
            <a:r>
              <a:rPr lang="en-US"/>
              <a:t>www.nfhs.org</a:t>
            </a:r>
          </a:p>
        </p:txBody>
      </p:sp>
      <p:pic>
        <p:nvPicPr>
          <p:cNvPr id="2" name="Picture 1">
            <a:extLst>
              <a:ext uri="{FF2B5EF4-FFF2-40B4-BE49-F238E27FC236}">
                <a16:creationId xmlns:a16="http://schemas.microsoft.com/office/drawing/2014/main" id="{107417D6-6704-F8D7-5643-7ADF4EB8287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2801566"/>
          </a:xfrm>
          <a:prstGeom prst="rect">
            <a:avLst/>
          </a:prstGeom>
        </p:spPr>
      </p:pic>
    </p:spTree>
    <p:extLst>
      <p:ext uri="{BB962C8B-B14F-4D97-AF65-F5344CB8AC3E}">
        <p14:creationId xmlns:p14="http://schemas.microsoft.com/office/powerpoint/2010/main" val="183713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Copperplate" panose="02000504000000020004" pitchFamily="2" charset="77"/>
              </a:rPr>
              <a:t>Universal federal jobs guarantee</a:t>
            </a:r>
            <a:endParaRPr lang="en-US" dirty="0"/>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517302" y="2109719"/>
            <a:ext cx="7226006" cy="4338637"/>
          </a:xfrm>
        </p:spPr>
        <p:txBody>
          <a:bodyPr/>
          <a:lstStyle/>
          <a:p>
            <a:pPr marL="293688" indent="-282575">
              <a:spcBef>
                <a:spcPts val="1800"/>
              </a:spcBef>
            </a:pPr>
            <a:r>
              <a:rPr lang="en-US" sz="2400" b="1" dirty="0">
                <a:solidFill>
                  <a:srgbClr val="0070C0"/>
                </a:solidFill>
              </a:rPr>
              <a:t>Harm: </a:t>
            </a:r>
            <a:r>
              <a:rPr lang="en-US" sz="2400" dirty="0"/>
              <a:t>Unemployment is extensive and harmful, especially for minorities. Official statistics mask the number of discouraged workers and employed people who remain in poverty.</a:t>
            </a:r>
          </a:p>
          <a:p>
            <a:pPr marL="293688" indent="-282575">
              <a:spcBef>
                <a:spcPts val="1800"/>
              </a:spcBef>
            </a:pPr>
            <a:r>
              <a:rPr lang="en-US" sz="2400" b="1" dirty="0">
                <a:solidFill>
                  <a:srgbClr val="0070C0"/>
                </a:solidFill>
              </a:rPr>
              <a:t>Inherency: </a:t>
            </a:r>
            <a:r>
              <a:rPr lang="en-US" sz="2400" dirty="0"/>
              <a:t>Federal Reserve Board policy perpetuates unemployment.</a:t>
            </a:r>
          </a:p>
          <a:p>
            <a:pPr marL="293688" indent="-282575">
              <a:spcBef>
                <a:spcPts val="1800"/>
              </a:spcBef>
            </a:pPr>
            <a:r>
              <a:rPr lang="en-US" sz="2400" b="1" dirty="0">
                <a:solidFill>
                  <a:srgbClr val="0070C0"/>
                </a:solidFill>
              </a:rPr>
              <a:t>Solvency: </a:t>
            </a:r>
            <a:r>
              <a:rPr lang="en-US" sz="2400" dirty="0"/>
              <a:t>A federal jobs guarantee solves for employment-based racial inequality, generally empowers workers, and creates an automatic economic stabilizer.</a:t>
            </a:r>
          </a:p>
        </p:txBody>
      </p:sp>
      <p:pic>
        <p:nvPicPr>
          <p:cNvPr id="1026" name="Picture 2" descr="The Case for a Job Guarantee: Tcherneva, Pavlina R.: 9781509542109:  Amazon.com: Books">
            <a:extLst>
              <a:ext uri="{FF2B5EF4-FFF2-40B4-BE49-F238E27FC236}">
                <a16:creationId xmlns:a16="http://schemas.microsoft.com/office/drawing/2014/main" id="{F9929912-E49C-0662-A2BC-EAB562FDF49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41258" y="1929463"/>
            <a:ext cx="2720892" cy="41607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FEC8F-EF92-4E10-0BD7-C37A72D11F29}"/>
              </a:ext>
            </a:extLst>
          </p:cNvPr>
          <p:cNvSpPr txBox="1"/>
          <p:nvPr/>
        </p:nvSpPr>
        <p:spPr>
          <a:xfrm>
            <a:off x="9599785" y="6096720"/>
            <a:ext cx="1603837" cy="369332"/>
          </a:xfrm>
          <a:prstGeom prst="rect">
            <a:avLst/>
          </a:prstGeom>
          <a:noFill/>
        </p:spPr>
        <p:txBody>
          <a:bodyPr wrap="none" rtlCol="0">
            <a:spAutoFit/>
          </a:bodyPr>
          <a:lstStyle/>
          <a:p>
            <a:r>
              <a:rPr lang="en-US" dirty="0"/>
              <a:t>$11.07 Online</a:t>
            </a:r>
          </a:p>
        </p:txBody>
      </p:sp>
    </p:spTree>
    <p:extLst>
      <p:ext uri="{BB962C8B-B14F-4D97-AF65-F5344CB8AC3E}">
        <p14:creationId xmlns:p14="http://schemas.microsoft.com/office/powerpoint/2010/main" val="3420467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green new deal</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8" y="1989139"/>
            <a:ext cx="4683103" cy="4338637"/>
          </a:xfrm>
        </p:spPr>
        <p:txBody>
          <a:bodyPr/>
          <a:lstStyle/>
          <a:p>
            <a:pPr marL="293688" indent="-282575">
              <a:spcBef>
                <a:spcPts val="1800"/>
              </a:spcBef>
            </a:pPr>
            <a:r>
              <a:rPr lang="en-US" sz="2400" b="1" dirty="0">
                <a:solidFill>
                  <a:srgbClr val="0070C0"/>
                </a:solidFill>
              </a:rPr>
              <a:t>Harm: </a:t>
            </a:r>
            <a:r>
              <a:rPr lang="en-US" sz="2400" dirty="0"/>
              <a:t>Climate change is destroying the planet</a:t>
            </a:r>
          </a:p>
          <a:p>
            <a:pPr marL="293688" indent="-282575">
              <a:spcBef>
                <a:spcPts val="1800"/>
              </a:spcBef>
            </a:pPr>
            <a:r>
              <a:rPr lang="en-US" sz="2400" b="1" dirty="0">
                <a:solidFill>
                  <a:srgbClr val="0070C0"/>
                </a:solidFill>
              </a:rPr>
              <a:t>Inherency: </a:t>
            </a:r>
            <a:r>
              <a:rPr lang="en-US" sz="2400" dirty="0"/>
              <a:t>Fossil fuel production is incentivized in the present system</a:t>
            </a:r>
          </a:p>
          <a:p>
            <a:pPr marL="293688" indent="-282575">
              <a:spcBef>
                <a:spcPts val="1800"/>
              </a:spcBef>
            </a:pPr>
            <a:r>
              <a:rPr lang="en-US" sz="2400" b="1" dirty="0">
                <a:solidFill>
                  <a:srgbClr val="0070C0"/>
                </a:solidFill>
              </a:rPr>
              <a:t>Solvency: </a:t>
            </a:r>
            <a:r>
              <a:rPr lang="en-US" sz="2400" dirty="0"/>
              <a:t>A green jobs guarantee would boost the renewable transition and promote energy conservation projects.</a:t>
            </a:r>
            <a:endParaRPr lang="en-US" sz="1400" dirty="0">
              <a:latin typeface="Arial" charset="0"/>
              <a:ea typeface="Arial" charset="0"/>
              <a:cs typeface="Arial" charset="0"/>
            </a:endParaRPr>
          </a:p>
        </p:txBody>
      </p:sp>
      <p:pic>
        <p:nvPicPr>
          <p:cNvPr id="2050" name="Picture 2" descr="The Green New Deal and the Future of Work | Columbia University Press">
            <a:extLst>
              <a:ext uri="{FF2B5EF4-FFF2-40B4-BE49-F238E27FC236}">
                <a16:creationId xmlns:a16="http://schemas.microsoft.com/office/drawing/2014/main" id="{8BCDEAAE-4ED2-F5DE-AEAD-8BBC36A50AC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97710" y="1910690"/>
            <a:ext cx="2669924" cy="40867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1D5C6B-F6FA-8314-F9A0-ED9BFC96FF92}"/>
              </a:ext>
            </a:extLst>
          </p:cNvPr>
          <p:cNvSpPr txBox="1"/>
          <p:nvPr/>
        </p:nvSpPr>
        <p:spPr>
          <a:xfrm>
            <a:off x="9770865" y="5988162"/>
            <a:ext cx="1300356" cy="369332"/>
          </a:xfrm>
          <a:prstGeom prst="rect">
            <a:avLst/>
          </a:prstGeom>
          <a:noFill/>
        </p:spPr>
        <p:txBody>
          <a:bodyPr wrap="none" rtlCol="0">
            <a:spAutoFit/>
          </a:bodyPr>
          <a:lstStyle/>
          <a:p>
            <a:r>
              <a:rPr lang="en-US" dirty="0"/>
              <a:t>$35 Online</a:t>
            </a:r>
          </a:p>
        </p:txBody>
      </p:sp>
      <p:pic>
        <p:nvPicPr>
          <p:cNvPr id="2052" name="Picture 4">
            <a:extLst>
              <a:ext uri="{FF2B5EF4-FFF2-40B4-BE49-F238E27FC236}">
                <a16:creationId xmlns:a16="http://schemas.microsoft.com/office/drawing/2014/main" id="{66695F08-7EE2-F34B-E5BC-C673F29D6C1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29293" y="1901376"/>
            <a:ext cx="2669924" cy="40867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B7531F-F1D2-05B8-7446-1A6E2830C4A3}"/>
              </a:ext>
            </a:extLst>
          </p:cNvPr>
          <p:cNvSpPr txBox="1"/>
          <p:nvPr/>
        </p:nvSpPr>
        <p:spPr>
          <a:xfrm>
            <a:off x="7100941" y="5997475"/>
            <a:ext cx="1620957" cy="369332"/>
          </a:xfrm>
          <a:prstGeom prst="rect">
            <a:avLst/>
          </a:prstGeom>
          <a:noFill/>
        </p:spPr>
        <p:txBody>
          <a:bodyPr wrap="none" rtlCol="0">
            <a:spAutoFit/>
          </a:bodyPr>
          <a:lstStyle/>
          <a:p>
            <a:r>
              <a:rPr lang="en-US" dirty="0"/>
              <a:t>$13.39 Online</a:t>
            </a:r>
          </a:p>
        </p:txBody>
      </p:sp>
    </p:spTree>
    <p:extLst>
      <p:ext uri="{BB962C8B-B14F-4D97-AF65-F5344CB8AC3E}">
        <p14:creationId xmlns:p14="http://schemas.microsoft.com/office/powerpoint/2010/main" val="173089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national investment employment corps (</a:t>
            </a:r>
            <a:r>
              <a:rPr lang="en-US" sz="3600" dirty="0" err="1">
                <a:solidFill>
                  <a:srgbClr val="0070C0"/>
                </a:solidFill>
                <a:latin typeface="Arial" panose="020B0604020202020204" pitchFamily="34" charset="0"/>
                <a:cs typeface="Arial" panose="020B0604020202020204" pitchFamily="34" charset="0"/>
              </a:rPr>
              <a:t>niec</a:t>
            </a:r>
            <a:r>
              <a:rPr lang="en-US" sz="3600" dirty="0">
                <a:solidFill>
                  <a:srgbClr val="0070C0"/>
                </a:solidFill>
                <a:latin typeface="Arial" panose="020B0604020202020204" pitchFamily="34" charset="0"/>
                <a:cs typeface="Arial" panose="020B0604020202020204" pitchFamily="34" charset="0"/>
              </a:rPr>
              <a:t>)</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6748210" cy="4338637"/>
          </a:xfrm>
        </p:spPr>
        <p:txBody>
          <a:bodyPr/>
          <a:lstStyle/>
          <a:p>
            <a:pPr marL="293688" indent="-282575">
              <a:spcBef>
                <a:spcPts val="1800"/>
              </a:spcBef>
            </a:pPr>
            <a:r>
              <a:rPr lang="en-US" sz="2400" b="1" dirty="0">
                <a:solidFill>
                  <a:srgbClr val="0070C0"/>
                </a:solidFill>
              </a:rPr>
              <a:t>Harm: </a:t>
            </a:r>
            <a:r>
              <a:rPr lang="en-US" sz="2400" dirty="0"/>
              <a:t>Tens of millions of discouraged workers have given up looking for work, leaving families in poverty. </a:t>
            </a:r>
          </a:p>
          <a:p>
            <a:pPr marL="293688" indent="-282575">
              <a:spcBef>
                <a:spcPts val="1800"/>
              </a:spcBef>
            </a:pPr>
            <a:r>
              <a:rPr lang="en-US" sz="2400" b="1" dirty="0">
                <a:solidFill>
                  <a:srgbClr val="0070C0"/>
                </a:solidFill>
              </a:rPr>
              <a:t>Inherency: </a:t>
            </a:r>
            <a:r>
              <a:rPr lang="en-US" sz="2400" dirty="0"/>
              <a:t>The free enterprise system is incapable of meeting employment needs.</a:t>
            </a:r>
          </a:p>
          <a:p>
            <a:pPr marL="293688" indent="-282575">
              <a:spcBef>
                <a:spcPts val="1800"/>
              </a:spcBef>
            </a:pPr>
            <a:r>
              <a:rPr lang="en-US" sz="2400" b="1" dirty="0">
                <a:solidFill>
                  <a:srgbClr val="0070C0"/>
                </a:solidFill>
              </a:rPr>
              <a:t>Solvency: </a:t>
            </a:r>
            <a:r>
              <a:rPr lang="en-US" sz="2400" dirty="0"/>
              <a:t>The </a:t>
            </a:r>
            <a:r>
              <a:rPr lang="en-US" sz="2400" dirty="0" err="1"/>
              <a:t>NIEC</a:t>
            </a:r>
            <a:r>
              <a:rPr lang="en-US" sz="2400" dirty="0"/>
              <a:t> is the jobs guarantee proposal of the Center on Budget and Policy Priorities; It would create an infrastructure bank that would provide a job, at non-poverty wages, for all citizens above the age of 18 that sought one. </a:t>
            </a:r>
          </a:p>
          <a:p>
            <a:pPr marL="0" indent="0">
              <a:buNone/>
            </a:pPr>
            <a:r>
              <a:rPr lang="en-US" sz="1800" dirty="0"/>
              <a:t>     </a:t>
            </a:r>
            <a:endParaRPr lang="en-US" dirty="0"/>
          </a:p>
        </p:txBody>
      </p:sp>
      <p:pic>
        <p:nvPicPr>
          <p:cNvPr id="3" name="Picture 2" descr="A computer screen shot of a document&#10;&#10;Description automatically generated with medium confidence">
            <a:extLst>
              <a:ext uri="{FF2B5EF4-FFF2-40B4-BE49-F238E27FC236}">
                <a16:creationId xmlns:a16="http://schemas.microsoft.com/office/drawing/2014/main" id="{841D88AE-294D-E65A-4A98-24A51276131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024117" y="1907031"/>
            <a:ext cx="3922970" cy="3959079"/>
          </a:xfrm>
          <a:prstGeom prst="rect">
            <a:avLst/>
          </a:prstGeom>
          <a:ln>
            <a:solidFill>
              <a:schemeClr val="accent1">
                <a:shade val="15000"/>
              </a:schemeClr>
            </a:solidFill>
          </a:ln>
        </p:spPr>
      </p:pic>
      <p:sp>
        <p:nvSpPr>
          <p:cNvPr id="6" name="TextBox 5">
            <a:extLst>
              <a:ext uri="{FF2B5EF4-FFF2-40B4-BE49-F238E27FC236}">
                <a16:creationId xmlns:a16="http://schemas.microsoft.com/office/drawing/2014/main" id="{3952EFB8-B45C-B275-4A1A-3E34122576F8}"/>
              </a:ext>
            </a:extLst>
          </p:cNvPr>
          <p:cNvSpPr txBox="1"/>
          <p:nvPr/>
        </p:nvSpPr>
        <p:spPr>
          <a:xfrm>
            <a:off x="8147407" y="5866111"/>
            <a:ext cx="3503487" cy="923330"/>
          </a:xfrm>
          <a:prstGeom prst="rect">
            <a:avLst/>
          </a:prstGeom>
          <a:noFill/>
        </p:spPr>
        <p:txBody>
          <a:bodyPr wrap="square" rtlCol="0">
            <a:spAutoFit/>
          </a:bodyPr>
          <a:lstStyle/>
          <a:p>
            <a:r>
              <a:rPr lang="en-US" sz="1200" dirty="0">
                <a:hlinkClick r:id="rId3"/>
              </a:rPr>
              <a:t>https://socialequity.duke.edu/wp-content/uploads/2019/10/CBPP-Federal-Job-Guarantee.pdf</a:t>
            </a:r>
            <a:endParaRPr lang="en-US" sz="1200" dirty="0"/>
          </a:p>
          <a:p>
            <a:endParaRPr lang="en-US" dirty="0"/>
          </a:p>
        </p:txBody>
      </p:sp>
    </p:spTree>
    <p:extLst>
      <p:ext uri="{BB962C8B-B14F-4D97-AF65-F5344CB8AC3E}">
        <p14:creationId xmlns:p14="http://schemas.microsoft.com/office/powerpoint/2010/main" val="356860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center for </a:t>
            </a:r>
            <a:r>
              <a:rPr lang="en-US" sz="3600" dirty="0" err="1">
                <a:solidFill>
                  <a:srgbClr val="0070C0"/>
                </a:solidFill>
                <a:latin typeface="Arial" panose="020B0604020202020204" pitchFamily="34" charset="0"/>
                <a:cs typeface="Arial" panose="020B0604020202020204" pitchFamily="34" charset="0"/>
              </a:rPr>
              <a:t>american</a:t>
            </a:r>
            <a:r>
              <a:rPr lang="en-US" sz="3600" dirty="0">
                <a:solidFill>
                  <a:srgbClr val="0070C0"/>
                </a:solidFill>
                <a:latin typeface="Arial" panose="020B0604020202020204" pitchFamily="34" charset="0"/>
                <a:cs typeface="Arial" panose="020B0604020202020204" pitchFamily="34" charset="0"/>
              </a:rPr>
              <a:t> progress plan to save depressed areas</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08752"/>
            <a:ext cx="6409163" cy="4572435"/>
          </a:xfrm>
        </p:spPr>
        <p:txBody>
          <a:bodyPr/>
          <a:lstStyle/>
          <a:p>
            <a:pPr marL="293688" indent="-282575">
              <a:spcBef>
                <a:spcPts val="1800"/>
              </a:spcBef>
            </a:pPr>
            <a:r>
              <a:rPr lang="en-US" sz="2400" b="1" dirty="0">
                <a:solidFill>
                  <a:srgbClr val="0070C0"/>
                </a:solidFill>
              </a:rPr>
              <a:t>Harm: </a:t>
            </a:r>
            <a:r>
              <a:rPr lang="en-US" sz="2400" dirty="0"/>
              <a:t>While the economy is doing well overall, pockets of abject poverty remain, especially disadvantaging minorities.  </a:t>
            </a:r>
          </a:p>
          <a:p>
            <a:pPr marL="293688" indent="-282575">
              <a:spcBef>
                <a:spcPts val="1800"/>
              </a:spcBef>
            </a:pPr>
            <a:r>
              <a:rPr lang="en-US" sz="2400" b="1" dirty="0">
                <a:solidFill>
                  <a:srgbClr val="0070C0"/>
                </a:solidFill>
              </a:rPr>
              <a:t>Inherency: </a:t>
            </a:r>
            <a:r>
              <a:rPr lang="en-US" sz="2400" dirty="0"/>
              <a:t>Current tax schemes to assist depressed regions serve little purpose than to give tax breaks to the wealthy.</a:t>
            </a:r>
          </a:p>
          <a:p>
            <a:pPr marL="293688" indent="-282575">
              <a:spcBef>
                <a:spcPts val="1800"/>
              </a:spcBef>
            </a:pPr>
            <a:r>
              <a:rPr lang="en-US" sz="2400" b="1" dirty="0">
                <a:solidFill>
                  <a:srgbClr val="0070C0"/>
                </a:solidFill>
              </a:rPr>
              <a:t>Solvency: </a:t>
            </a:r>
            <a:r>
              <a:rPr lang="en-US" sz="2400" dirty="0"/>
              <a:t>The Blueprint for the 21</a:t>
            </a:r>
            <a:r>
              <a:rPr lang="en-US" sz="2400" baseline="30000" dirty="0"/>
              <a:t>st</a:t>
            </a:r>
            <a:r>
              <a:rPr lang="en-US" sz="2400" dirty="0"/>
              <a:t> Century would create federal jobs in the bottom 10% of counties throughout the U.S. experiencing economic distress.</a:t>
            </a:r>
          </a:p>
          <a:p>
            <a:pPr marL="0" indent="0">
              <a:spcBef>
                <a:spcPts val="600"/>
              </a:spcBef>
              <a:buNone/>
            </a:pPr>
            <a:endParaRPr lang="en-US" sz="1400" dirty="0">
              <a:latin typeface="Arial" charset="0"/>
              <a:ea typeface="Arial" charset="0"/>
              <a:cs typeface="Arial" charset="0"/>
            </a:endParaRPr>
          </a:p>
        </p:txBody>
      </p:sp>
      <p:pic>
        <p:nvPicPr>
          <p:cNvPr id="3" name="Picture 2" descr="A screenshot of a computer&#10;&#10;Description automatically generated">
            <a:extLst>
              <a:ext uri="{FF2B5EF4-FFF2-40B4-BE49-F238E27FC236}">
                <a16:creationId xmlns:a16="http://schemas.microsoft.com/office/drawing/2014/main" id="{CA4DFCD7-5672-1338-782B-533AFA9BA46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a:ext>
            </a:extLst>
          </a:blip>
          <a:srcRect/>
          <a:stretch/>
        </p:blipFill>
        <p:spPr>
          <a:xfrm>
            <a:off x="8428383" y="1908752"/>
            <a:ext cx="3539251" cy="3990161"/>
          </a:xfrm>
          <a:prstGeom prst="rect">
            <a:avLst/>
          </a:prstGeom>
        </p:spPr>
      </p:pic>
      <p:sp>
        <p:nvSpPr>
          <p:cNvPr id="6" name="TextBox 5">
            <a:extLst>
              <a:ext uri="{FF2B5EF4-FFF2-40B4-BE49-F238E27FC236}">
                <a16:creationId xmlns:a16="http://schemas.microsoft.com/office/drawing/2014/main" id="{0B2851BD-D17F-E1F9-0B77-2CB09C4DF843}"/>
              </a:ext>
            </a:extLst>
          </p:cNvPr>
          <p:cNvSpPr txBox="1"/>
          <p:nvPr/>
        </p:nvSpPr>
        <p:spPr>
          <a:xfrm>
            <a:off x="8428383" y="5834856"/>
            <a:ext cx="3763617" cy="646331"/>
          </a:xfrm>
          <a:prstGeom prst="rect">
            <a:avLst/>
          </a:prstGeom>
          <a:noFill/>
        </p:spPr>
        <p:txBody>
          <a:bodyPr wrap="square" rtlCol="0">
            <a:spAutoFit/>
          </a:bodyPr>
          <a:lstStyle/>
          <a:p>
            <a:r>
              <a:rPr lang="en-US" sz="1200" dirty="0">
                <a:hlinkClick r:id="rId4"/>
              </a:rPr>
              <a:t>https://www.americanprogress.org/wp-content/uploads/sites/2/2018/06/JobsBlueprint-report1.pdf</a:t>
            </a:r>
            <a:r>
              <a:rPr lang="en-US" sz="1200" dirty="0"/>
              <a:t> </a:t>
            </a:r>
          </a:p>
        </p:txBody>
      </p:sp>
    </p:spTree>
    <p:extLst>
      <p:ext uri="{BB962C8B-B14F-4D97-AF65-F5344CB8AC3E}">
        <p14:creationId xmlns:p14="http://schemas.microsoft.com/office/powerpoint/2010/main" val="159784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retirement security</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165609" y="1898703"/>
            <a:ext cx="7753103" cy="4572436"/>
          </a:xfrm>
        </p:spPr>
        <p:txBody>
          <a:bodyPr/>
          <a:lstStyle/>
          <a:p>
            <a:pPr marL="293688" indent="-282575">
              <a:spcBef>
                <a:spcPts val="1800"/>
              </a:spcBef>
            </a:pPr>
            <a:r>
              <a:rPr lang="en-US" sz="2400" b="1" dirty="0">
                <a:solidFill>
                  <a:srgbClr val="0070C0"/>
                </a:solidFill>
              </a:rPr>
              <a:t>Harm: </a:t>
            </a:r>
            <a:r>
              <a:rPr lang="en-US" sz="2400" dirty="0"/>
              <a:t>Too many seniors still live in poverty; caregivers – primarily women – are discriminated against in the current Social Security retirement system.  </a:t>
            </a:r>
          </a:p>
          <a:p>
            <a:pPr marL="293688" indent="-282575">
              <a:spcBef>
                <a:spcPts val="1800"/>
              </a:spcBef>
            </a:pPr>
            <a:r>
              <a:rPr lang="en-US" sz="2400" b="1" dirty="0">
                <a:solidFill>
                  <a:srgbClr val="0070C0"/>
                </a:solidFill>
              </a:rPr>
              <a:t>Inherency: </a:t>
            </a:r>
            <a:r>
              <a:rPr lang="en-US" sz="2400" dirty="0"/>
              <a:t>Social Security taxation favors the rich</a:t>
            </a:r>
          </a:p>
          <a:p>
            <a:pPr marL="293688" indent="-282575">
              <a:spcBef>
                <a:spcPts val="1800"/>
              </a:spcBef>
            </a:pPr>
            <a:r>
              <a:rPr lang="en-US" sz="2400" b="1" dirty="0">
                <a:solidFill>
                  <a:srgbClr val="0070C0"/>
                </a:solidFill>
              </a:rPr>
              <a:t>Solvency: </a:t>
            </a:r>
            <a:r>
              <a:rPr lang="en-US" sz="2400" dirty="0"/>
              <a:t>Expanding Social Security will bring elderly recipients out of poverty. The “All Generations Plan” would provide fairness in retirement for women and for persons who took a break in their working years to provide unpaid caregiving for children, spouses, or parents.</a:t>
            </a:r>
          </a:p>
        </p:txBody>
      </p:sp>
      <p:pic>
        <p:nvPicPr>
          <p:cNvPr id="3074" name="Picture 2" descr="Social Security Works For Everyone!: Protecting and Expanding America's  Most Popular Social Program: Altman, Nancy J., Kingson, Eric, Johnston,  David Cay: 9781620976227: Amazon.com: Books">
            <a:extLst>
              <a:ext uri="{FF2B5EF4-FFF2-40B4-BE49-F238E27FC236}">
                <a16:creationId xmlns:a16="http://schemas.microsoft.com/office/drawing/2014/main" id="{F13ACF16-BBE9-1A88-8AF8-A94197D07C1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98033" y="1898703"/>
            <a:ext cx="2713682" cy="41943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3FC360-AC4F-C353-61AC-3F4196883F8F}"/>
              </a:ext>
            </a:extLst>
          </p:cNvPr>
          <p:cNvSpPr txBox="1"/>
          <p:nvPr/>
        </p:nvSpPr>
        <p:spPr>
          <a:xfrm>
            <a:off x="9599183" y="6101807"/>
            <a:ext cx="2252870" cy="369332"/>
          </a:xfrm>
          <a:prstGeom prst="rect">
            <a:avLst/>
          </a:prstGeom>
          <a:noFill/>
        </p:spPr>
        <p:txBody>
          <a:bodyPr wrap="square" rtlCol="0">
            <a:spAutoFit/>
          </a:bodyPr>
          <a:lstStyle/>
          <a:p>
            <a:r>
              <a:rPr lang="en-US" dirty="0"/>
              <a:t>$15.39 Online</a:t>
            </a:r>
          </a:p>
        </p:txBody>
      </p:sp>
    </p:spTree>
    <p:extLst>
      <p:ext uri="{BB962C8B-B14F-4D97-AF65-F5344CB8AC3E}">
        <p14:creationId xmlns:p14="http://schemas.microsoft.com/office/powerpoint/2010/main" val="394006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a:xfrm>
            <a:off x="1940985" y="525463"/>
            <a:ext cx="10251015" cy="1204912"/>
          </a:xfrm>
        </p:spPr>
        <p:txBody>
          <a:bodyPr/>
          <a:lstStyle/>
          <a:p>
            <a:r>
              <a:rPr lang="en-US" sz="3600" dirty="0">
                <a:solidFill>
                  <a:srgbClr val="0070C0"/>
                </a:solidFill>
                <a:latin typeface="Arial" panose="020B0604020202020204" pitchFamily="34" charset="0"/>
                <a:cs typeface="Arial" panose="020B0604020202020204" pitchFamily="34" charset="0"/>
              </a:rPr>
              <a:t>What is included in “social security?”</a:t>
            </a:r>
          </a:p>
        </p:txBody>
      </p:sp>
      <p:sp>
        <p:nvSpPr>
          <p:cNvPr id="7" name="TextBox 6">
            <a:extLst>
              <a:ext uri="{FF2B5EF4-FFF2-40B4-BE49-F238E27FC236}">
                <a16:creationId xmlns:a16="http://schemas.microsoft.com/office/drawing/2014/main" id="{E5A88C2D-E8D2-C9A4-5995-518984F1B288}"/>
              </a:ext>
            </a:extLst>
          </p:cNvPr>
          <p:cNvSpPr txBox="1"/>
          <p:nvPr/>
        </p:nvSpPr>
        <p:spPr>
          <a:xfrm>
            <a:off x="1577102" y="2188396"/>
            <a:ext cx="9336915" cy="4016484"/>
          </a:xfrm>
          <a:prstGeom prst="rect">
            <a:avLst/>
          </a:prstGeom>
          <a:noFill/>
        </p:spPr>
        <p:txBody>
          <a:bodyPr wrap="none" rtlCol="0">
            <a:spAutoFit/>
          </a:bodyPr>
          <a:lstStyle/>
          <a:p>
            <a:pPr>
              <a:spcBef>
                <a:spcPts val="600"/>
              </a:spcBef>
            </a:pPr>
            <a:r>
              <a:rPr lang="en-US" b="1" dirty="0">
                <a:solidFill>
                  <a:srgbClr val="0070C0"/>
                </a:solidFill>
              </a:rPr>
              <a:t>Official Website of Social Security:</a:t>
            </a:r>
            <a:r>
              <a:rPr lang="en-US" dirty="0">
                <a:solidFill>
                  <a:srgbClr val="0070C0"/>
                </a:solidFill>
              </a:rPr>
              <a:t> </a:t>
            </a:r>
            <a:r>
              <a:rPr lang="en-US" dirty="0">
                <a:hlinkClick r:id="rId2"/>
              </a:rPr>
              <a:t>https://www.ssa.gov/OP_Home/ssact/ssact-toc.htm</a:t>
            </a:r>
            <a:r>
              <a:rPr lang="en-US" dirty="0"/>
              <a:t> </a:t>
            </a:r>
          </a:p>
          <a:p>
            <a:pPr marL="460375">
              <a:spcBef>
                <a:spcPts val="600"/>
              </a:spcBef>
            </a:pPr>
            <a:r>
              <a:rPr lang="en-US" b="1" dirty="0">
                <a:solidFill>
                  <a:srgbClr val="0070C0"/>
                </a:solidFill>
              </a:rPr>
              <a:t>Entitled: “Compilation of the Social Security Laws”</a:t>
            </a:r>
          </a:p>
          <a:p>
            <a:endParaRPr lang="en-US" dirty="0"/>
          </a:p>
          <a:p>
            <a:pPr>
              <a:spcBef>
                <a:spcPts val="1200"/>
              </a:spcBef>
            </a:pPr>
            <a:r>
              <a:rPr lang="en-US" b="1" dirty="0">
                <a:solidFill>
                  <a:srgbClr val="0070C0"/>
                </a:solidFill>
              </a:rPr>
              <a:t>Title II: </a:t>
            </a:r>
            <a:r>
              <a:rPr lang="en-US" dirty="0"/>
              <a:t>Federal Old-Age, Survivors, and Disability Insurance Benefits (OASDI)</a:t>
            </a:r>
          </a:p>
          <a:p>
            <a:pPr>
              <a:spcBef>
                <a:spcPts val="1200"/>
              </a:spcBef>
            </a:pPr>
            <a:r>
              <a:rPr lang="en-US" b="1" dirty="0">
                <a:solidFill>
                  <a:srgbClr val="0070C0"/>
                </a:solidFill>
              </a:rPr>
              <a:t>Title X: </a:t>
            </a:r>
            <a:r>
              <a:rPr lang="en-US" dirty="0"/>
              <a:t>Grants to States for Aid to the Blind</a:t>
            </a:r>
          </a:p>
          <a:p>
            <a:pPr>
              <a:spcBef>
                <a:spcPts val="1200"/>
              </a:spcBef>
            </a:pPr>
            <a:r>
              <a:rPr lang="en-US" b="1" dirty="0">
                <a:solidFill>
                  <a:srgbClr val="0070C0"/>
                </a:solidFill>
              </a:rPr>
              <a:t>Title XIV: </a:t>
            </a:r>
            <a:r>
              <a:rPr lang="en-US" dirty="0"/>
              <a:t>Grants to States for Aid to the Permanently and Totally Disabled </a:t>
            </a:r>
          </a:p>
          <a:p>
            <a:pPr>
              <a:spcBef>
                <a:spcPts val="1200"/>
              </a:spcBef>
            </a:pPr>
            <a:r>
              <a:rPr lang="en-US" b="1" dirty="0">
                <a:solidFill>
                  <a:srgbClr val="0070C0"/>
                </a:solidFill>
              </a:rPr>
              <a:t>Title XVI: </a:t>
            </a:r>
            <a:r>
              <a:rPr lang="en-US" dirty="0"/>
              <a:t>Supplemental Security Income for the Aged, Blind, and Disabled (SSI)</a:t>
            </a:r>
          </a:p>
          <a:p>
            <a:pPr>
              <a:spcBef>
                <a:spcPts val="1200"/>
              </a:spcBef>
            </a:pPr>
            <a:r>
              <a:rPr lang="en-US" b="1" dirty="0">
                <a:solidFill>
                  <a:srgbClr val="0070C0"/>
                </a:solidFill>
              </a:rPr>
              <a:t>Title XVIII: </a:t>
            </a:r>
            <a:r>
              <a:rPr lang="en-US" dirty="0"/>
              <a:t>Health Insurance for the Aged and Disabled (Medicare)</a:t>
            </a:r>
          </a:p>
          <a:p>
            <a:pPr>
              <a:spcBef>
                <a:spcPts val="1200"/>
              </a:spcBef>
            </a:pPr>
            <a:r>
              <a:rPr lang="en-US" b="1" dirty="0">
                <a:solidFill>
                  <a:srgbClr val="0070C0"/>
                </a:solidFill>
              </a:rPr>
              <a:t>Title XIX: </a:t>
            </a:r>
            <a:r>
              <a:rPr lang="en-US" dirty="0"/>
              <a:t>Grants to States for Medical Assistance Programs (Medicaid)</a:t>
            </a:r>
          </a:p>
          <a:p>
            <a:pPr>
              <a:spcBef>
                <a:spcPts val="1200"/>
              </a:spcBef>
            </a:pPr>
            <a:r>
              <a:rPr lang="en-US" b="1" dirty="0">
                <a:solidFill>
                  <a:srgbClr val="0070C0"/>
                </a:solidFill>
              </a:rPr>
              <a:t>Title XXI: </a:t>
            </a:r>
            <a:r>
              <a:rPr lang="en-US" dirty="0"/>
              <a:t>State Children’s Health Insurance Program (CHIP)</a:t>
            </a:r>
          </a:p>
        </p:txBody>
      </p:sp>
    </p:spTree>
    <p:extLst>
      <p:ext uri="{BB962C8B-B14F-4D97-AF65-F5344CB8AC3E}">
        <p14:creationId xmlns:p14="http://schemas.microsoft.com/office/powerpoint/2010/main" val="396975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err="1">
                <a:solidFill>
                  <a:srgbClr val="0070C0"/>
                </a:solidFill>
                <a:latin typeface="Arial" panose="020B0604020202020204" pitchFamily="34" charset="0"/>
                <a:cs typeface="Arial" panose="020B0604020202020204" pitchFamily="34" charset="0"/>
              </a:rPr>
              <a:t>medicare</a:t>
            </a:r>
            <a:r>
              <a:rPr lang="en-US" sz="3600" dirty="0">
                <a:solidFill>
                  <a:srgbClr val="0070C0"/>
                </a:solidFill>
                <a:latin typeface="Arial" panose="020B0604020202020204" pitchFamily="34" charset="0"/>
                <a:cs typeface="Arial" panose="020B0604020202020204" pitchFamily="34" charset="0"/>
              </a:rPr>
              <a:t> for all</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05948" y="1838414"/>
            <a:ext cx="8319927" cy="4682966"/>
          </a:xfrm>
        </p:spPr>
        <p:txBody>
          <a:bodyPr/>
          <a:lstStyle/>
          <a:p>
            <a:pPr marL="293688" indent="-282575">
              <a:spcBef>
                <a:spcPts val="1800"/>
              </a:spcBef>
            </a:pPr>
            <a:r>
              <a:rPr lang="en-US" sz="2400" b="1" dirty="0">
                <a:solidFill>
                  <a:srgbClr val="0070C0"/>
                </a:solidFill>
              </a:rPr>
              <a:t>Harm: </a:t>
            </a:r>
            <a:r>
              <a:rPr lang="en-US" sz="2400" dirty="0"/>
              <a:t>Americans spend more on health care and get less in return than residents in most other advanced nations. Uninsured people avoid needed health care.</a:t>
            </a:r>
          </a:p>
          <a:p>
            <a:pPr marL="293688" indent="-282575">
              <a:spcBef>
                <a:spcPts val="1800"/>
              </a:spcBef>
            </a:pPr>
            <a:r>
              <a:rPr lang="en-US" sz="2400" b="1" dirty="0">
                <a:solidFill>
                  <a:srgbClr val="0070C0"/>
                </a:solidFill>
              </a:rPr>
              <a:t>Inherency: </a:t>
            </a:r>
            <a:r>
              <a:rPr lang="en-US" sz="2400" dirty="0"/>
              <a:t>The current employment-based health insurance system is defective and totally fails during economic downturns or pandemics when people are losing their jobs; private insurance overhead costs are too high. </a:t>
            </a:r>
          </a:p>
          <a:p>
            <a:pPr marL="293688" indent="-282575">
              <a:spcBef>
                <a:spcPts val="1800"/>
              </a:spcBef>
            </a:pPr>
            <a:r>
              <a:rPr lang="en-US" sz="2400" b="1" dirty="0">
                <a:solidFill>
                  <a:srgbClr val="0070C0"/>
                </a:solidFill>
              </a:rPr>
              <a:t>Solvency: </a:t>
            </a:r>
            <a:r>
              <a:rPr lang="en-US" sz="2400" dirty="0"/>
              <a:t>Medicare for All would cover all currently uninsured persons; quality would increase, and cost would decrease. Administrative cost would be tiny compared to private insurance costs.</a:t>
            </a:r>
          </a:p>
        </p:txBody>
      </p:sp>
      <p:pic>
        <p:nvPicPr>
          <p:cNvPr id="4102" name="Picture 6" descr="The Case for Medicare for All: Friedman, Gerald: 9781509539765: Amazon.com:  Books">
            <a:extLst>
              <a:ext uri="{FF2B5EF4-FFF2-40B4-BE49-F238E27FC236}">
                <a16:creationId xmlns:a16="http://schemas.microsoft.com/office/drawing/2014/main" id="{0DC82C18-1F9B-9B00-4717-85549D857A5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525876" y="1900600"/>
            <a:ext cx="2666124" cy="40770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FD5EA43-03F0-676D-C6FD-CA29AFCFB1A1}"/>
              </a:ext>
            </a:extLst>
          </p:cNvPr>
          <p:cNvSpPr txBox="1"/>
          <p:nvPr/>
        </p:nvSpPr>
        <p:spPr>
          <a:xfrm>
            <a:off x="9899375" y="6147871"/>
            <a:ext cx="1620957" cy="369332"/>
          </a:xfrm>
          <a:prstGeom prst="rect">
            <a:avLst/>
          </a:prstGeom>
          <a:noFill/>
        </p:spPr>
        <p:txBody>
          <a:bodyPr wrap="none" rtlCol="0">
            <a:spAutoFit/>
          </a:bodyPr>
          <a:lstStyle/>
          <a:p>
            <a:r>
              <a:rPr lang="en-US" dirty="0"/>
              <a:t>$12.35 Online</a:t>
            </a:r>
          </a:p>
        </p:txBody>
      </p:sp>
    </p:spTree>
    <p:extLst>
      <p:ext uri="{BB962C8B-B14F-4D97-AF65-F5344CB8AC3E}">
        <p14:creationId xmlns:p14="http://schemas.microsoft.com/office/powerpoint/2010/main" val="415224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sz="3600" dirty="0">
                <a:solidFill>
                  <a:srgbClr val="0070C0"/>
                </a:solidFill>
                <a:latin typeface="Arial" panose="020B0604020202020204" pitchFamily="34" charset="0"/>
                <a:cs typeface="Arial" panose="020B0604020202020204" pitchFamily="34" charset="0"/>
              </a:rPr>
              <a:t>supplemental security income (</a:t>
            </a:r>
            <a:r>
              <a:rPr lang="en-US" sz="3600" dirty="0" err="1">
                <a:solidFill>
                  <a:srgbClr val="0070C0"/>
                </a:solidFill>
                <a:latin typeface="Arial" panose="020B0604020202020204" pitchFamily="34" charset="0"/>
                <a:cs typeface="Arial" panose="020B0604020202020204" pitchFamily="34" charset="0"/>
              </a:rPr>
              <a:t>ssi</a:t>
            </a:r>
            <a:r>
              <a:rPr lang="en-US" sz="3600" dirty="0">
                <a:solidFill>
                  <a:srgbClr val="0070C0"/>
                </a:solidFill>
                <a:latin typeface="Arial" panose="020B0604020202020204" pitchFamily="34" charset="0"/>
                <a:cs typeface="Arial" panose="020B0604020202020204" pitchFamily="34" charset="0"/>
              </a:rPr>
              <a:t>)</a:t>
            </a:r>
          </a:p>
        </p:txBody>
      </p:sp>
      <p:sp>
        <p:nvSpPr>
          <p:cNvPr id="5" name="Content Placeholder 4">
            <a:extLst>
              <a:ext uri="{FF2B5EF4-FFF2-40B4-BE49-F238E27FC236}">
                <a16:creationId xmlns:a16="http://schemas.microsoft.com/office/drawing/2014/main" id="{E7AC8020-DB26-4902-B73A-46834BE811B6}"/>
              </a:ext>
            </a:extLst>
          </p:cNvPr>
          <p:cNvSpPr>
            <a:spLocks noGrp="1"/>
          </p:cNvSpPr>
          <p:nvPr>
            <p:ph idx="1"/>
          </p:nvPr>
        </p:nvSpPr>
        <p:spPr>
          <a:xfrm>
            <a:off x="1275907" y="1989139"/>
            <a:ext cx="6715154" cy="4338637"/>
          </a:xfrm>
        </p:spPr>
        <p:txBody>
          <a:bodyPr/>
          <a:lstStyle/>
          <a:p>
            <a:pPr marL="293688" indent="-282575">
              <a:spcBef>
                <a:spcPts val="1800"/>
              </a:spcBef>
            </a:pPr>
            <a:r>
              <a:rPr lang="en-US" sz="2400" b="1" dirty="0">
                <a:solidFill>
                  <a:srgbClr val="0070C0"/>
                </a:solidFill>
              </a:rPr>
              <a:t>Harm: </a:t>
            </a:r>
            <a:r>
              <a:rPr lang="en-US" sz="2400" dirty="0"/>
              <a:t>Persons with disabilities are too often denied coverage and even those who qualify have benefit levels that are too low.</a:t>
            </a:r>
          </a:p>
          <a:p>
            <a:pPr marL="293688" indent="-282575">
              <a:spcBef>
                <a:spcPts val="1800"/>
              </a:spcBef>
            </a:pPr>
            <a:r>
              <a:rPr lang="en-US" sz="2400" b="1" dirty="0">
                <a:solidFill>
                  <a:srgbClr val="0070C0"/>
                </a:solidFill>
              </a:rPr>
              <a:t>Inherency: </a:t>
            </a:r>
            <a:r>
              <a:rPr lang="en-US" sz="2400" dirty="0"/>
              <a:t>Asset limits have not been updated for decades; the $2,000 asset limit excludes many worthy persons with disabilities.</a:t>
            </a:r>
          </a:p>
          <a:p>
            <a:pPr marL="293688" indent="-282575">
              <a:spcBef>
                <a:spcPts val="1800"/>
              </a:spcBef>
            </a:pPr>
            <a:r>
              <a:rPr lang="en-US" sz="2400" b="1" dirty="0">
                <a:solidFill>
                  <a:srgbClr val="0070C0"/>
                </a:solidFill>
              </a:rPr>
              <a:t>Solvency: </a:t>
            </a:r>
            <a:r>
              <a:rPr lang="en-US" sz="2400" dirty="0"/>
              <a:t>Expanding Title XVI of the Social Security Act would provide needed benefits for persons with disabilities.</a:t>
            </a:r>
          </a:p>
        </p:txBody>
      </p:sp>
      <p:sp>
        <p:nvSpPr>
          <p:cNvPr id="2" name="TextBox 1">
            <a:extLst>
              <a:ext uri="{FF2B5EF4-FFF2-40B4-BE49-F238E27FC236}">
                <a16:creationId xmlns:a16="http://schemas.microsoft.com/office/drawing/2014/main" id="{6127BD66-5ED6-7E38-B26F-FB91ED8AD842}"/>
              </a:ext>
            </a:extLst>
          </p:cNvPr>
          <p:cNvSpPr txBox="1"/>
          <p:nvPr/>
        </p:nvSpPr>
        <p:spPr>
          <a:xfrm>
            <a:off x="8215426" y="5539407"/>
            <a:ext cx="3976574" cy="646331"/>
          </a:xfrm>
          <a:prstGeom prst="rect">
            <a:avLst/>
          </a:prstGeom>
          <a:noFill/>
        </p:spPr>
        <p:txBody>
          <a:bodyPr wrap="square" rtlCol="0">
            <a:spAutoFit/>
          </a:bodyPr>
          <a:lstStyle/>
          <a:p>
            <a:r>
              <a:rPr lang="en-US" sz="1200" dirty="0">
                <a:solidFill>
                  <a:srgbClr val="000000"/>
                </a:solidFill>
                <a:effectLst/>
                <a:latin typeface="Arial" panose="020B0604020202020204" pitchFamily="34" charset="0"/>
                <a:ea typeface="Times New Roman" panose="02020603050405020304" pitchFamily="18" charset="0"/>
                <a:hlinkClick r:id="rId2"/>
              </a:rPr>
              <a:t>https://www.cbpp.org/research/social-security/policymakers-should-expand-and-simplify-supplemental-security-income</a:t>
            </a:r>
            <a:r>
              <a:rPr lang="en-US" sz="1200" dirty="0">
                <a:solidFill>
                  <a:srgbClr val="000000"/>
                </a:solidFill>
                <a:latin typeface="Arial" panose="020B0604020202020204" pitchFamily="34" charset="0"/>
                <a:ea typeface="Times New Roman" panose="02020603050405020304" pitchFamily="18" charset="0"/>
              </a:rPr>
              <a:t> </a:t>
            </a:r>
            <a:endParaRPr lang="en-US" sz="1200" dirty="0"/>
          </a:p>
        </p:txBody>
      </p:sp>
      <p:pic>
        <p:nvPicPr>
          <p:cNvPr id="6" name="Picture 5" descr="A screenshot of a computer&#10;&#10;Description automatically generated with medium confidence">
            <a:extLst>
              <a:ext uri="{FF2B5EF4-FFF2-40B4-BE49-F238E27FC236}">
                <a16:creationId xmlns:a16="http://schemas.microsoft.com/office/drawing/2014/main" id="{708CB80F-CDE2-723C-6442-33E1971DBF6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991061" y="1989139"/>
            <a:ext cx="4100683" cy="3550268"/>
          </a:xfrm>
          <a:prstGeom prst="rect">
            <a:avLst/>
          </a:prstGeom>
          <a:ln>
            <a:solidFill>
              <a:schemeClr val="accent1">
                <a:shade val="15000"/>
              </a:schemeClr>
            </a:solidFill>
          </a:ln>
        </p:spPr>
      </p:pic>
    </p:spTree>
    <p:extLst>
      <p:ext uri="{BB962C8B-B14F-4D97-AF65-F5344CB8AC3E}">
        <p14:creationId xmlns:p14="http://schemas.microsoft.com/office/powerpoint/2010/main" val="193657032"/>
      </p:ext>
    </p:extLst>
  </p:cSld>
  <p:clrMapOvr>
    <a:masterClrMapping/>
  </p:clrMapOvr>
</p:sld>
</file>

<file path=ppt/theme/theme1.xml><?xml version="1.0" encoding="utf-8"?>
<a:theme xmlns:a="http://schemas.openxmlformats.org/drawingml/2006/main" name="Office Theme">
  <a:themeElements>
    <a:clrScheme name="Custom 42">
      <a:dk1>
        <a:srgbClr val="414B56"/>
      </a:dk1>
      <a:lt1>
        <a:srgbClr val="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0F16F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9_Wide Format  -  Read-Only" id="{B878B66C-7652-44B4-BD8F-1BD6F77F39A7}" vid="{2D55774A-290A-4B49-9771-625A09A4E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1276</TotalTime>
  <Words>1419</Words>
  <Application>Microsoft Macintosh PowerPoint</Application>
  <PresentationFormat>Widescreen</PresentationFormat>
  <Paragraphs>94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Copperplate</vt:lpstr>
      <vt:lpstr>Courier New</vt:lpstr>
      <vt:lpstr>Wingdings</vt:lpstr>
      <vt:lpstr>Office Theme</vt:lpstr>
      <vt:lpstr>economic inequality: Affirmative</vt:lpstr>
      <vt:lpstr>Universal federal jobs guarantee</vt:lpstr>
      <vt:lpstr>green new deal</vt:lpstr>
      <vt:lpstr>national investment employment corps (niec)</vt:lpstr>
      <vt:lpstr>center for american progress plan to save depressed areas</vt:lpstr>
      <vt:lpstr>retirement security</vt:lpstr>
      <vt:lpstr>What is included in “social security?”</vt:lpstr>
      <vt:lpstr>medicare for all</vt:lpstr>
      <vt:lpstr>supplemental security income (ssi)</vt:lpstr>
      <vt:lpstr>medicaid expansion</vt:lpstr>
      <vt:lpstr>children’s health insurance program (chip) for immigrants</vt:lpstr>
      <vt:lpstr>mental health care in social security</vt:lpstr>
      <vt:lpstr>supplemental security income in the u.s. territories</vt:lpstr>
      <vt:lpstr>expand unemployment insurance</vt:lpstr>
      <vt:lpstr>universal basic income</vt:lpstr>
      <vt:lpstr>a universal basic income: the conservative case</vt:lpstr>
      <vt:lpstr>reparations</vt:lpstr>
      <vt:lpstr>economic inequality: Affirmative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justice reform topic: Affirmative</dc:title>
  <dc:creator>Edwards, Richard</dc:creator>
  <cp:lastModifiedBy>Edwards, Richard</cp:lastModifiedBy>
  <cp:revision>38</cp:revision>
  <dcterms:created xsi:type="dcterms:W3CDTF">2020-06-30T02:52:49Z</dcterms:created>
  <dcterms:modified xsi:type="dcterms:W3CDTF">2023-06-06T10:55:46Z</dcterms:modified>
</cp:coreProperties>
</file>