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60" r:id="rId4"/>
    <p:sldId id="261" r:id="rId5"/>
    <p:sldId id="262" r:id="rId6"/>
    <p:sldId id="268" r:id="rId7"/>
    <p:sldId id="263" r:id="rId8"/>
    <p:sldId id="264" r:id="rId9"/>
    <p:sldId id="265" r:id="rId10"/>
    <p:sldId id="266" r:id="rId11"/>
    <p:sldId id="26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D5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60"/>
  </p:normalViewPr>
  <p:slideViewPr>
    <p:cSldViewPr snapToGrid="0">
      <p:cViewPr varScale="1">
        <p:scale>
          <a:sx n="124" d="100"/>
          <a:sy n="124" d="100"/>
        </p:scale>
        <p:origin x="392" y="168"/>
      </p:cViewPr>
      <p:guideLst>
        <p:guide orient="horz" pos="2160"/>
        <p:guide pos="3840"/>
      </p:guideLst>
    </p:cSldViewPr>
  </p:slideViewPr>
  <p:notesTextViewPr>
    <p:cViewPr>
      <p:scale>
        <a:sx n="100" d="100"/>
        <a:sy n="100" d="100"/>
      </p:scale>
      <p:origin x="0" y="0"/>
    </p:cViewPr>
  </p:notesTextViewPr>
  <p:notesViewPr>
    <p:cSldViewPr snapToGrid="0">
      <p:cViewPr varScale="1">
        <p:scale>
          <a:sx n="83" d="100"/>
          <a:sy n="83" d="100"/>
        </p:scale>
        <p:origin x="38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0D38392C-5B1B-4091-92F5-0AF516E230C0}" type="datetimeFigureOut">
              <a:rPr lang="en-US"/>
              <a:pPr>
                <a:defRPr/>
              </a:pPr>
              <a:t>6/5/23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26BD201C-12E2-4DBB-9A5B-6B389EAEBA6C}"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FAC896CC-00FF-4966-96CE-D3E3C41D982D}" type="datetimeFigureOut">
              <a:rPr lang="en-US"/>
              <a:pPr>
                <a:defRPr/>
              </a:pPr>
              <a:t>6/5/23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8B4E09B2-6408-441F-BB3F-D03E0D1A73E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B4E09B2-6408-441F-BB3F-D03E0D1A73E8}" type="slidenum">
              <a:rPr lang="en-US" smtClean="0"/>
              <a:pPr>
                <a:defRPr/>
              </a:pPr>
              <a:t>1</a:t>
            </a:fld>
            <a:endParaRPr lang="en-US"/>
          </a:p>
        </p:txBody>
      </p:sp>
    </p:spTree>
    <p:extLst>
      <p:ext uri="{BB962C8B-B14F-4D97-AF65-F5344CB8AC3E}">
        <p14:creationId xmlns:p14="http://schemas.microsoft.com/office/powerpoint/2010/main" val="3176262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B4E09B2-6408-441F-BB3F-D03E0D1A73E8}" type="slidenum">
              <a:rPr lang="en-US" smtClean="0"/>
              <a:pPr>
                <a:defRPr/>
              </a:pPr>
              <a:t>11</a:t>
            </a:fld>
            <a:endParaRPr lang="en-US"/>
          </a:p>
        </p:txBody>
      </p:sp>
    </p:spTree>
    <p:extLst>
      <p:ext uri="{BB962C8B-B14F-4D97-AF65-F5344CB8AC3E}">
        <p14:creationId xmlns:p14="http://schemas.microsoft.com/office/powerpoint/2010/main" val="235823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Students.jp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auto">
          <a:xfrm>
            <a:off x="0" y="-1"/>
            <a:ext cx="12192000" cy="4416425"/>
          </a:xfrm>
          <a:prstGeom prst="rect">
            <a:avLst/>
          </a:prstGeom>
          <a:noFill/>
          <a:ln w="9525">
            <a:noFill/>
            <a:miter lim="800000"/>
            <a:headEnd/>
            <a:tailEnd/>
          </a:ln>
        </p:spPr>
      </p:pic>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9" name="TextBox 8"/>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1" descr="A picture containing vector graphics&#10;&#10;Description automatically generated">
            <a:extLst>
              <a:ext uri="{FF2B5EF4-FFF2-40B4-BE49-F238E27FC236}">
                <a16:creationId xmlns:a16="http://schemas.microsoft.com/office/drawing/2014/main" id="{A923E497-8267-4CFA-A22A-57165CF459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4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2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757713DC-30C4-4EB6-933B-B35831C7F715}" type="datetimeFigureOut">
              <a:rPr lang="en-US"/>
              <a:pPr>
                <a:defRPr/>
              </a:pPr>
              <a:t>6/5/23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431FA01-9D33-4534-80B3-5D3504E709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porty Title Slide">
    <p:spTree>
      <p:nvGrpSpPr>
        <p:cNvPr id="1" name=""/>
        <p:cNvGrpSpPr/>
        <p:nvPr/>
      </p:nvGrpSpPr>
      <p:grpSpPr>
        <a:xfrm>
          <a:off x="0" y="0"/>
          <a:ext cx="0" cy="0"/>
          <a:chOff x="0" y="0"/>
          <a:chExt cx="0" cy="0"/>
        </a:xfrm>
      </p:grpSpPr>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20E7DAFF-18A1-43A8-B015-E70E6D39270B}"/>
              </a:ext>
            </a:extLst>
          </p:cNvPr>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pic>
        <p:nvPicPr>
          <p:cNvPr id="13" name="Picture 12" descr="A picture containing vector graphics&#10;&#10;Description automatically generated">
            <a:extLst>
              <a:ext uri="{FF2B5EF4-FFF2-40B4-BE49-F238E27FC236}">
                <a16:creationId xmlns:a16="http://schemas.microsoft.com/office/drawing/2014/main" id="{FA5DAA2C-5AE1-49C9-9B6D-8287738C73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ED58DB-0473-49E7-8FCF-E3C60A592785}" type="datetimeFigureOut">
              <a:rPr lang="en-US"/>
              <a:pPr>
                <a:defRPr/>
              </a:pPr>
              <a:t>6/5/23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www.nfhs.org</a:t>
            </a:r>
          </a:p>
        </p:txBody>
      </p:sp>
      <p:sp>
        <p:nvSpPr>
          <p:cNvPr id="6" name="Slide Number Placeholder 5"/>
          <p:cNvSpPr>
            <a:spLocks noGrp="1"/>
          </p:cNvSpPr>
          <p:nvPr>
            <p:ph type="sldNum" sz="quarter" idx="12"/>
          </p:nvPr>
        </p:nvSpPr>
        <p:spPr/>
        <p:txBody>
          <a:bodyPr/>
          <a:lstStyle>
            <a:lvl1pPr>
              <a:defRPr/>
            </a:lvl1pPr>
          </a:lstStyle>
          <a:p>
            <a:pPr>
              <a:defRPr/>
            </a:pPr>
            <a:fld id="{7E1C6EB7-24C7-4ADB-A469-6D576C7B840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Points of Emphasis">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Points of Emphasis</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A574E5-FD7F-4BE5-A52F-7CC3448DC73D}"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F215D8C-5BF0-4062-847A-4E374A8FC26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le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F217758-ACCC-4E26-AC66-857E65430FDE}"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E0A71D9-E60A-4956-946F-F01E7608B95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Editori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Editorial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314A39-A647-43F0-BD87-446DC46F0454}"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C53ED8F9-E0FA-433A-A2CD-F6F13C2907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Manu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Manual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FCCA03E-429E-4287-B460-5A3D2507CEB5}"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4E5A0F9E-214F-4EC5-88BA-BF682F9F162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Rules Reminder">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Rules Reminder</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1A596BE-6D36-4222-847D-ED1890045996}" type="datetimeFigureOut">
              <a:rPr lang="en-US"/>
              <a:pPr>
                <a:defRPr/>
              </a:pPr>
              <a:t>6/5/23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B9FA9DB-E291-4943-BA24-3492DBA589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userDrawn="1"/>
        </p:nvSpPr>
        <p:spPr>
          <a:xfrm>
            <a:off x="0" y="4413250"/>
            <a:ext cx="12192000" cy="2452688"/>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5" y="4406901"/>
            <a:ext cx="8868545"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10;&#10;Description automatically generated">
            <a:extLst>
              <a:ext uri="{FF2B5EF4-FFF2-40B4-BE49-F238E27FC236}">
                <a16:creationId xmlns:a16="http://schemas.microsoft.com/office/drawing/2014/main" id="{4EADF041-D3E6-4D5D-A3BD-AE5CD7B0619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480354" y="4851985"/>
            <a:ext cx="1260256" cy="14711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rot="10800000">
            <a:off x="364067" y="412750"/>
            <a:ext cx="508000" cy="6445250"/>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1027" name="Title Placeholder 1"/>
          <p:cNvSpPr>
            <a:spLocks noGrp="1"/>
          </p:cNvSpPr>
          <p:nvPr>
            <p:ph type="title"/>
          </p:nvPr>
        </p:nvSpPr>
        <p:spPr bwMode="auto">
          <a:xfrm>
            <a:off x="1940985" y="525463"/>
            <a:ext cx="10026649" cy="12049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1940985" y="1989139"/>
            <a:ext cx="10026649" cy="43386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06819" y="6516688"/>
            <a:ext cx="2844800" cy="3032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3095B79-01CE-4ED0-989F-2DE6BB02611A}" type="datetimeFigureOut">
              <a:rPr lang="en-US"/>
              <a:pPr>
                <a:defRPr/>
              </a:pPr>
              <a:t>6/5/23</a:t>
            </a:fld>
            <a:endParaRPr lang="en-US" dirty="0"/>
          </a:p>
        </p:txBody>
      </p:sp>
      <p:sp>
        <p:nvSpPr>
          <p:cNvPr id="5" name="Footer Placeholder 4"/>
          <p:cNvSpPr>
            <a:spLocks noGrp="1"/>
          </p:cNvSpPr>
          <p:nvPr>
            <p:ph type="ftr" sz="quarter" idx="3"/>
          </p:nvPr>
        </p:nvSpPr>
        <p:spPr>
          <a:xfrm>
            <a:off x="9997018" y="6524624"/>
            <a:ext cx="1991783" cy="29527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cs typeface="+mn-cs"/>
              </a:defRPr>
            </a:lvl1pPr>
          </a:lstStyle>
          <a:p>
            <a:pPr>
              <a:defRPr/>
            </a:pPr>
            <a:r>
              <a:rPr lang="en-US" dirty="0"/>
              <a:t>www.nfhs.org</a:t>
            </a:r>
          </a:p>
        </p:txBody>
      </p:sp>
      <p:sp>
        <p:nvSpPr>
          <p:cNvPr id="6" name="Slide Number Placeholder 5"/>
          <p:cNvSpPr>
            <a:spLocks noGrp="1"/>
          </p:cNvSpPr>
          <p:nvPr>
            <p:ph type="sldNum" sz="quarter" idx="4"/>
          </p:nvPr>
        </p:nvSpPr>
        <p:spPr>
          <a:xfrm>
            <a:off x="8343900" y="6516688"/>
            <a:ext cx="1388533" cy="3032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EB5F1B-DC25-41F9-B0A8-DDD82FCDFBFF}" type="slidenum">
              <a:rPr lang="en-US"/>
              <a:pPr>
                <a:defRPr/>
              </a:pPr>
              <a:t>‹#›</a:t>
            </a:fld>
            <a:endParaRPr lang="en-US" dirty="0"/>
          </a:p>
        </p:txBody>
      </p:sp>
      <p:sp>
        <p:nvSpPr>
          <p:cNvPr id="7" name="Rectangle 6"/>
          <p:cNvSpPr/>
          <p:nvPr/>
        </p:nvSpPr>
        <p:spPr>
          <a:xfrm>
            <a:off x="0" y="0"/>
            <a:ext cx="12192000" cy="42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74185" y="0"/>
            <a:ext cx="4023783"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p:nvPr/>
        </p:nvCxnSpPr>
        <p:spPr>
          <a:xfrm>
            <a:off x="874184" y="1874838"/>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74184" y="6524625"/>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36" name="Group 21"/>
          <p:cNvGrpSpPr>
            <a:grpSpLocks/>
          </p:cNvGrpSpPr>
          <p:nvPr/>
        </p:nvGrpSpPr>
        <p:grpSpPr bwMode="auto">
          <a:xfrm>
            <a:off x="670984" y="855664"/>
            <a:ext cx="1132416" cy="650875"/>
            <a:chOff x="502921" y="856420"/>
            <a:chExt cx="850391" cy="649605"/>
          </a:xfrm>
          <a:solidFill>
            <a:srgbClr val="00205B"/>
          </a:solidFill>
        </p:grpSpPr>
        <p:sp>
          <p:nvSpPr>
            <p:cNvPr id="19" name="Freeform 18"/>
            <p:cNvSpPr/>
            <p:nvPr userDrawn="1"/>
          </p:nvSpPr>
          <p:spPr>
            <a:xfrm>
              <a:off x="504510" y="1376104"/>
              <a:ext cx="149415" cy="129921"/>
            </a:xfrm>
            <a:custGeom>
              <a:avLst/>
              <a:gdLst>
                <a:gd name="connsiteX0" fmla="*/ 0 w 148590"/>
                <a:gd name="connsiteY0" fmla="*/ 0 h 129540"/>
                <a:gd name="connsiteX1" fmla="*/ 148590 w 148590"/>
                <a:gd name="connsiteY1" fmla="*/ 0 h 129540"/>
                <a:gd name="connsiteX2" fmla="*/ 148590 w 148590"/>
                <a:gd name="connsiteY2" fmla="*/ 129540 h 129540"/>
                <a:gd name="connsiteX3" fmla="*/ 0 w 148590"/>
                <a:gd name="connsiteY3" fmla="*/ 0 h 129540"/>
              </a:gdLst>
              <a:ahLst/>
              <a:cxnLst>
                <a:cxn ang="0">
                  <a:pos x="connsiteX0" y="connsiteY0"/>
                </a:cxn>
                <a:cxn ang="0">
                  <a:pos x="connsiteX1" y="connsiteY1"/>
                </a:cxn>
                <a:cxn ang="0">
                  <a:pos x="connsiteX2" y="connsiteY2"/>
                </a:cxn>
                <a:cxn ang="0">
                  <a:pos x="connsiteX3" y="connsiteY3"/>
                </a:cxn>
              </a:cxnLst>
              <a:rect l="l" t="t" r="r" b="b"/>
              <a:pathLst>
                <a:path w="148590" h="129540">
                  <a:moveTo>
                    <a:pt x="0" y="0"/>
                  </a:moveTo>
                  <a:lnTo>
                    <a:pt x="148590" y="0"/>
                  </a:lnTo>
                  <a:lnTo>
                    <a:pt x="148590" y="12954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Freeform 17"/>
            <p:cNvSpPr/>
            <p:nvPr userDrawn="1"/>
          </p:nvSpPr>
          <p:spPr>
            <a:xfrm>
              <a:off x="502921" y="856420"/>
              <a:ext cx="850391" cy="521268"/>
            </a:xfrm>
            <a:custGeom>
              <a:avLst/>
              <a:gdLst>
                <a:gd name="connsiteX0" fmla="*/ 1905 w 942975"/>
                <a:gd name="connsiteY0" fmla="*/ 0 h 521970"/>
                <a:gd name="connsiteX1" fmla="*/ 0 w 942975"/>
                <a:gd name="connsiteY1" fmla="*/ 520065 h 521970"/>
                <a:gd name="connsiteX2" fmla="*/ 775335 w 942975"/>
                <a:gd name="connsiteY2" fmla="*/ 521970 h 521970"/>
                <a:gd name="connsiteX3" fmla="*/ 942975 w 942975"/>
                <a:gd name="connsiteY3" fmla="*/ 222885 h 521970"/>
                <a:gd name="connsiteX4" fmla="*/ 775335 w 942975"/>
                <a:gd name="connsiteY4" fmla="*/ 1905 h 521970"/>
                <a:gd name="connsiteX5" fmla="*/ 1905 w 94297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60985 h 521970"/>
                <a:gd name="connsiteX4" fmla="*/ 775335 w 946785"/>
                <a:gd name="connsiteY4" fmla="*/ 1905 h 521970"/>
                <a:gd name="connsiteX5" fmla="*/ 1905 w 94678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41935 h 521970"/>
                <a:gd name="connsiteX4" fmla="*/ 775335 w 946785"/>
                <a:gd name="connsiteY4" fmla="*/ 1905 h 521970"/>
                <a:gd name="connsiteX5" fmla="*/ 1905 w 946785"/>
                <a:gd name="connsiteY5" fmla="*/ 0 h 521970"/>
                <a:gd name="connsiteX0" fmla="*/ 1905 w 948690"/>
                <a:gd name="connsiteY0" fmla="*/ 0 h 521970"/>
                <a:gd name="connsiteX1" fmla="*/ 0 w 948690"/>
                <a:gd name="connsiteY1" fmla="*/ 520065 h 521970"/>
                <a:gd name="connsiteX2" fmla="*/ 775335 w 948690"/>
                <a:gd name="connsiteY2" fmla="*/ 521970 h 521970"/>
                <a:gd name="connsiteX3" fmla="*/ 948690 w 948690"/>
                <a:gd name="connsiteY3" fmla="*/ 253365 h 521970"/>
                <a:gd name="connsiteX4" fmla="*/ 775335 w 948690"/>
                <a:gd name="connsiteY4" fmla="*/ 1905 h 521970"/>
                <a:gd name="connsiteX5" fmla="*/ 1905 w 948690"/>
                <a:gd name="connsiteY5" fmla="*/ 0 h 521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90" h="521970">
                  <a:moveTo>
                    <a:pt x="1905" y="0"/>
                  </a:moveTo>
                  <a:lnTo>
                    <a:pt x="0" y="520065"/>
                  </a:lnTo>
                  <a:lnTo>
                    <a:pt x="775335" y="521970"/>
                  </a:lnTo>
                  <a:lnTo>
                    <a:pt x="948690" y="253365"/>
                  </a:lnTo>
                  <a:lnTo>
                    <a:pt x="775335" y="1905"/>
                  </a:lnTo>
                  <a:lnTo>
                    <a:pt x="1905" y="0"/>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3" name="Picture 12" descr="A picture containing vector graphics&#10;&#10;Description automatically generated">
            <a:extLst>
              <a:ext uri="{FF2B5EF4-FFF2-40B4-BE49-F238E27FC236}">
                <a16:creationId xmlns:a16="http://schemas.microsoft.com/office/drawing/2014/main" id="{32A48D90-DD2B-46BD-B85A-7510DDBBAC4E}"/>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446242" y="5749230"/>
            <a:ext cx="813855" cy="950065"/>
          </a:xfrm>
          <a:prstGeom prst="rect">
            <a:avLst/>
          </a:prstGeom>
        </p:spPr>
      </p:pic>
    </p:spTree>
  </p:cSld>
  <p:clrMap bg1="lt1" tx1="dk1" bg2="lt2" tx2="dk2" accent1="accent1" accent2="accent2" accent3="accent3" accent4="accent4" accent5="accent5" accent6="accent6" hlink="hlink" folHlink="folHlink"/>
  <p:sldLayoutIdLst>
    <p:sldLayoutId id="2147483790" r:id="rId1"/>
    <p:sldLayoutId id="2147483791" r:id="rId2"/>
    <p:sldLayoutId id="2147483789"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dt="0"/>
  <p:txStyles>
    <p:titleStyle>
      <a:lvl1pPr algn="l" rtl="0" eaLnBrk="1" fontAlgn="base" hangingPunct="1">
        <a:lnSpc>
          <a:spcPts val="3800"/>
        </a:lnSpc>
        <a:spcBef>
          <a:spcPct val="0"/>
        </a:spcBef>
        <a:spcAft>
          <a:spcPct val="0"/>
        </a:spcAft>
        <a:defRPr sz="3800" b="1" kern="1200" cap="all">
          <a:solidFill>
            <a:srgbClr val="00205B"/>
          </a:solidFill>
          <a:latin typeface="+mj-lt"/>
          <a:ea typeface="+mj-ea"/>
          <a:cs typeface="+mj-cs"/>
        </a:defRPr>
      </a:lvl1pPr>
      <a:lvl2pPr algn="l" rtl="0" eaLnBrk="1" fontAlgn="base" hangingPunct="1">
        <a:lnSpc>
          <a:spcPts val="3800"/>
        </a:lnSpc>
        <a:spcBef>
          <a:spcPct val="0"/>
        </a:spcBef>
        <a:spcAft>
          <a:spcPct val="0"/>
        </a:spcAft>
        <a:defRPr sz="3800" b="1">
          <a:solidFill>
            <a:schemeClr val="tx2"/>
          </a:solidFill>
          <a:latin typeface="Calibri" pitchFamily="34" charset="0"/>
        </a:defRPr>
      </a:lvl2pPr>
      <a:lvl3pPr algn="l" rtl="0" eaLnBrk="1" fontAlgn="base" hangingPunct="1">
        <a:lnSpc>
          <a:spcPts val="3800"/>
        </a:lnSpc>
        <a:spcBef>
          <a:spcPct val="0"/>
        </a:spcBef>
        <a:spcAft>
          <a:spcPct val="0"/>
        </a:spcAft>
        <a:defRPr sz="3800" b="1">
          <a:solidFill>
            <a:schemeClr val="tx2"/>
          </a:solidFill>
          <a:latin typeface="Calibri" pitchFamily="34" charset="0"/>
        </a:defRPr>
      </a:lvl3pPr>
      <a:lvl4pPr algn="l" rtl="0" eaLnBrk="1" fontAlgn="base" hangingPunct="1">
        <a:lnSpc>
          <a:spcPts val="3800"/>
        </a:lnSpc>
        <a:spcBef>
          <a:spcPct val="0"/>
        </a:spcBef>
        <a:spcAft>
          <a:spcPct val="0"/>
        </a:spcAft>
        <a:defRPr sz="3800" b="1">
          <a:solidFill>
            <a:schemeClr val="tx2"/>
          </a:solidFill>
          <a:latin typeface="Calibri" pitchFamily="34" charset="0"/>
        </a:defRPr>
      </a:lvl4pPr>
      <a:lvl5pPr algn="l" rtl="0" eaLnBrk="1" fontAlgn="base" hangingPunct="1">
        <a:lnSpc>
          <a:spcPts val="3800"/>
        </a:lnSpc>
        <a:spcBef>
          <a:spcPct val="0"/>
        </a:spcBef>
        <a:spcAft>
          <a:spcPct val="0"/>
        </a:spcAft>
        <a:defRPr sz="3800" b="1">
          <a:solidFill>
            <a:schemeClr val="tx2"/>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0"/>
        </a:spcBef>
        <a:spcAft>
          <a:spcPct val="0"/>
        </a:spcAft>
        <a:buFont typeface="Wingdings" pitchFamily="2" charset="2"/>
        <a:buChar char="§"/>
        <a:defRPr sz="2600" kern="1200">
          <a:solidFill>
            <a:schemeClr val="tx1"/>
          </a:solidFill>
          <a:latin typeface="+mn-lt"/>
          <a:ea typeface="+mn-ea"/>
          <a:cs typeface="+mn-cs"/>
        </a:defRPr>
      </a:lvl1pPr>
      <a:lvl2pPr marL="742950" indent="-285750" algn="l" rtl="0" eaLnBrk="1" fontAlgn="base" hangingPunct="1">
        <a:spcBef>
          <a:spcPct val="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Courier New" pitchFamily="49" charset="0"/>
        <a:buChar char="o"/>
        <a:defRPr sz="2000"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r>
              <a:rPr lang="en-US" dirty="0"/>
              <a:t>COUNTERPLANS IN POLICY DEBATE</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3078480" y="5373914"/>
            <a:ext cx="8829040" cy="1079137"/>
          </a:xfrm>
        </p:spPr>
        <p:txBody>
          <a:bodyPr/>
          <a:lstStyle/>
          <a:p>
            <a:pPr algn="ctr"/>
            <a:r>
              <a:rPr lang="en-US" sz="3200" dirty="0"/>
              <a:t>An Introduction to Counterplans on the Economic Inequality Topic by Rich Edwards, Baylor University</a:t>
            </a:r>
          </a:p>
          <a:p>
            <a:endParaRPr lang="en-US" dirty="0"/>
          </a:p>
        </p:txBody>
      </p:sp>
      <p:pic>
        <p:nvPicPr>
          <p:cNvPr id="2" name="Picture 1">
            <a:extLst>
              <a:ext uri="{FF2B5EF4-FFF2-40B4-BE49-F238E27FC236}">
                <a16:creationId xmlns:a16="http://schemas.microsoft.com/office/drawing/2014/main" id="{A162EF44-E22C-1C89-0685-D34723F5D0D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
        <p:nvSpPr>
          <p:cNvPr id="3" name="Rectangle 2">
            <a:extLst>
              <a:ext uri="{FF2B5EF4-FFF2-40B4-BE49-F238E27FC236}">
                <a16:creationId xmlns:a16="http://schemas.microsoft.com/office/drawing/2014/main" id="{124F3512-E63C-28B7-7227-BD8E39C4516E}"/>
              </a:ext>
            </a:extLst>
          </p:cNvPr>
          <p:cNvSpPr/>
          <p:nvPr/>
        </p:nvSpPr>
        <p:spPr>
          <a:xfrm>
            <a:off x="0" y="2270589"/>
            <a:ext cx="12192000" cy="554804"/>
          </a:xfrm>
          <a:prstGeom prst="rect">
            <a:avLst/>
          </a:prstGeom>
          <a:solidFill>
            <a:schemeClr val="bg2">
              <a:lumMod val="50000"/>
              <a:alpha val="4887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There is a better way for everything. Find it!  . . . Thomas Edison</a:t>
            </a:r>
          </a:p>
        </p:txBody>
      </p:sp>
    </p:spTree>
    <p:extLst>
      <p:ext uri="{BB962C8B-B14F-4D97-AF65-F5344CB8AC3E}">
        <p14:creationId xmlns:p14="http://schemas.microsoft.com/office/powerpoint/2010/main" val="1022543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Permutations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6" y="1886398"/>
            <a:ext cx="10468618" cy="4596595"/>
          </a:xfrm>
        </p:spPr>
        <p:txBody>
          <a:bodyPr/>
          <a:lstStyle/>
          <a:p>
            <a:pPr marL="9525" indent="0" defTabSz="457200">
              <a:lnSpc>
                <a:spcPct val="90000"/>
              </a:lnSpc>
              <a:spcBef>
                <a:spcPct val="45000"/>
              </a:spcBef>
              <a:buFontTx/>
              <a:buNone/>
            </a:pPr>
            <a:r>
              <a:rPr lang="en-US" sz="2400" dirty="0">
                <a:latin typeface="Arial" panose="020B0604020202020204" pitchFamily="34" charset="0"/>
                <a:ea typeface="Calibri" charset="0"/>
                <a:cs typeface="Arial" panose="020B0604020202020204" pitchFamily="34" charset="0"/>
              </a:rPr>
              <a:t>A permutation is an argument offered by the affirmative to demonstrate the non-competitiveness of a counterplan; it suggests a specific way that the plan and counterplan can be desirably combined in order to avoid the negative disadvantage(s).</a:t>
            </a:r>
          </a:p>
          <a:p>
            <a:pPr marL="9525" indent="0" defTabSz="457200">
              <a:lnSpc>
                <a:spcPct val="90000"/>
              </a:lnSpc>
              <a:spcBef>
                <a:spcPct val="45000"/>
              </a:spcBef>
              <a:buFontTx/>
              <a:buNone/>
            </a:pPr>
            <a:r>
              <a:rPr lang="en-US" sz="2400" dirty="0">
                <a:latin typeface="Arial" panose="020B0604020202020204" pitchFamily="34" charset="0"/>
                <a:ea typeface="Calibri" charset="0"/>
                <a:cs typeface="Arial" panose="020B0604020202020204" pitchFamily="34" charset="0"/>
              </a:rPr>
              <a:t>Consider the following example: The affirmative plan proposes Medicare for All while the negative counterplan calls for the state-based expansion of Medicaid programs. The affirmative proposes a permutation involving the ending current private health insurance programs so that all health care would be provided either through Medicare or Medicaid. The affirmative argues that the permutation would be more desirable than the counterplan alone because it would eliminate the inefficient overhead associated with private health insurance, which wastes almost ¼ of current health care costs, affording to evidence offered by the affirmative.</a:t>
            </a:r>
          </a:p>
          <a:p>
            <a:pPr marL="0" indent="0">
              <a:buNone/>
            </a:pPr>
            <a:endParaRPr lang="en-US" dirty="0"/>
          </a:p>
        </p:txBody>
      </p:sp>
    </p:spTree>
    <p:extLst>
      <p:ext uri="{BB962C8B-B14F-4D97-AF65-F5344CB8AC3E}">
        <p14:creationId xmlns:p14="http://schemas.microsoft.com/office/powerpoint/2010/main" val="4216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r>
              <a:rPr lang="en-US" dirty="0"/>
              <a:t>COUNTERPLANS IN POLICY DEBATE</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3078480" y="5373914"/>
            <a:ext cx="8829040" cy="1079137"/>
          </a:xfrm>
        </p:spPr>
        <p:txBody>
          <a:bodyPr/>
          <a:lstStyle/>
          <a:p>
            <a:pPr algn="ctr"/>
            <a:r>
              <a:rPr lang="en-US" sz="3200" dirty="0"/>
              <a:t>An Introduction to Counterplans on the Economic Inequality Topic by Rich Edwards, Baylor University</a:t>
            </a:r>
          </a:p>
          <a:p>
            <a:endParaRPr lang="en-US" dirty="0"/>
          </a:p>
        </p:txBody>
      </p:sp>
      <p:pic>
        <p:nvPicPr>
          <p:cNvPr id="2" name="Picture 1">
            <a:extLst>
              <a:ext uri="{FF2B5EF4-FFF2-40B4-BE49-F238E27FC236}">
                <a16:creationId xmlns:a16="http://schemas.microsoft.com/office/drawing/2014/main" id="{A162EF44-E22C-1C89-0685-D34723F5D0D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
        <p:nvSpPr>
          <p:cNvPr id="3" name="Rectangle 2">
            <a:extLst>
              <a:ext uri="{FF2B5EF4-FFF2-40B4-BE49-F238E27FC236}">
                <a16:creationId xmlns:a16="http://schemas.microsoft.com/office/drawing/2014/main" id="{124F3512-E63C-28B7-7227-BD8E39C4516E}"/>
              </a:ext>
            </a:extLst>
          </p:cNvPr>
          <p:cNvSpPr/>
          <p:nvPr/>
        </p:nvSpPr>
        <p:spPr>
          <a:xfrm>
            <a:off x="0" y="2270589"/>
            <a:ext cx="12192000" cy="554804"/>
          </a:xfrm>
          <a:prstGeom prst="rect">
            <a:avLst/>
          </a:prstGeom>
          <a:solidFill>
            <a:schemeClr val="bg2">
              <a:lumMod val="50000"/>
              <a:alpha val="4887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There is a better way for everything. Find it!  . . . Thomas Edison</a:t>
            </a:r>
          </a:p>
        </p:txBody>
      </p:sp>
    </p:spTree>
    <p:extLst>
      <p:ext uri="{BB962C8B-B14F-4D97-AF65-F5344CB8AC3E}">
        <p14:creationId xmlns:p14="http://schemas.microsoft.com/office/powerpoint/2010/main" val="51876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what is a counterplan?</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r>
              <a:rPr lang="en-US" sz="2800" dirty="0">
                <a:latin typeface="Arial" panose="020B0604020202020204" pitchFamily="34" charset="0"/>
                <a:ea typeface="Calibri" charset="0"/>
                <a:cs typeface="Arial" panose="020B0604020202020204" pitchFamily="34" charset="0"/>
              </a:rPr>
              <a:t>A counterplan is a policy defended by the negative team which competes with the affirmative plan and is, on balance, more beneficial than the affirmative plan.</a:t>
            </a:r>
          </a:p>
          <a:p>
            <a:pPr marL="0" indent="0">
              <a:buNone/>
            </a:pPr>
            <a:endParaRPr lang="en-US" dirty="0"/>
          </a:p>
        </p:txBody>
      </p:sp>
    </p:spTree>
    <p:extLst>
      <p:ext uri="{BB962C8B-B14F-4D97-AF65-F5344CB8AC3E}">
        <p14:creationId xmlns:p14="http://schemas.microsoft.com/office/powerpoint/2010/main" val="159784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responsibilities of the counterplan</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ts val="168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Specificity:</a:t>
            </a:r>
            <a:r>
              <a:rPr lang="en-US" sz="2800" dirty="0">
                <a:latin typeface="Arial" panose="020B0604020202020204" pitchFamily="34" charset="0"/>
                <a:ea typeface="Calibri" charset="0"/>
                <a:cs typeface="Arial" panose="020B0604020202020204" pitchFamily="34" charset="0"/>
              </a:rPr>
              <a:t> The counterplan text must be explicit</a:t>
            </a:r>
          </a:p>
          <a:p>
            <a:pPr marL="635000" indent="-357188" defTabSz="457200">
              <a:spcBef>
                <a:spcPts val="1680"/>
              </a:spcBef>
              <a:buFontTx/>
              <a:buNone/>
            </a:pPr>
            <a:r>
              <a:rPr lang="en-US" sz="2800" dirty="0" err="1">
                <a:solidFill>
                  <a:srgbClr val="FF0000"/>
                </a:solidFill>
                <a:latin typeface="Arial" panose="020B0604020202020204" pitchFamily="34" charset="0"/>
                <a:ea typeface="Calibri" charset="0"/>
                <a:cs typeface="Arial" panose="020B0604020202020204" pitchFamily="34" charset="0"/>
              </a:rPr>
              <a:t>Nontopicality</a:t>
            </a:r>
            <a:r>
              <a:rPr lang="en-US" sz="2800" dirty="0">
                <a:solidFill>
                  <a:srgbClr val="FF0000"/>
                </a:solidFill>
                <a:latin typeface="Arial" panose="020B0604020202020204" pitchFamily="34" charset="0"/>
                <a:ea typeface="Calibri" charset="0"/>
                <a:cs typeface="Arial" panose="020B0604020202020204" pitchFamily="34" charset="0"/>
              </a:rPr>
              <a:t>:</a:t>
            </a:r>
            <a:r>
              <a:rPr lang="en-US" sz="2800" dirty="0">
                <a:latin typeface="Arial" panose="020B0604020202020204" pitchFamily="34" charset="0"/>
                <a:ea typeface="Calibri" charset="0"/>
                <a:cs typeface="Arial" panose="020B0604020202020204" pitchFamily="34" charset="0"/>
              </a:rPr>
              <a:t> Some theorists say the counterplan must represent the NON-resolution</a:t>
            </a:r>
          </a:p>
          <a:p>
            <a:pPr marL="635000" indent="-357188" defTabSz="457200">
              <a:spcBef>
                <a:spcPts val="168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Competitiveness:</a:t>
            </a:r>
            <a:r>
              <a:rPr lang="en-US" sz="2800" dirty="0">
                <a:latin typeface="Arial" panose="020B0604020202020204" pitchFamily="34" charset="0"/>
                <a:ea typeface="Calibri" charset="0"/>
                <a:cs typeface="Arial" panose="020B0604020202020204" pitchFamily="34" charset="0"/>
              </a:rPr>
              <a:t> The counterplan must give the judge a reason to choose between the plan and counterplan.</a:t>
            </a:r>
          </a:p>
          <a:p>
            <a:endParaRPr lang="en-US" dirty="0"/>
          </a:p>
        </p:txBody>
      </p:sp>
    </p:spTree>
    <p:extLst>
      <p:ext uri="{BB962C8B-B14F-4D97-AF65-F5344CB8AC3E}">
        <p14:creationId xmlns:p14="http://schemas.microsoft.com/office/powerpoint/2010/main" val="128116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SPECIFICITY</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940984" y="1917220"/>
            <a:ext cx="10026649" cy="4338637"/>
          </a:xfrm>
        </p:spPr>
        <p:txBody>
          <a:bodyPr/>
          <a:lstStyle/>
          <a:p>
            <a:pPr marL="635000" indent="-357188" defTabSz="457200">
              <a:lnSpc>
                <a:spcPct val="110000"/>
              </a:lnSpc>
              <a:spcBef>
                <a:spcPct val="15000"/>
              </a:spcBef>
              <a:buFontTx/>
              <a:buNone/>
              <a:defRPr/>
            </a:pPr>
            <a:r>
              <a:rPr lang="en-US" sz="2800" dirty="0">
                <a:solidFill>
                  <a:srgbClr val="FF0000"/>
                </a:solidFill>
                <a:latin typeface="Arial" panose="020B0604020202020204" pitchFamily="34" charset="0"/>
                <a:ea typeface="ＭＳ Ｐゴシック" charset="0"/>
                <a:cs typeface="Arial" panose="020B0604020202020204" pitchFamily="34" charset="0"/>
              </a:rPr>
              <a:t>Sample Counterplan Text:</a:t>
            </a:r>
            <a:r>
              <a:rPr lang="en-US" sz="2800" dirty="0">
                <a:latin typeface="Arial" panose="020B0604020202020204" pitchFamily="34" charset="0"/>
                <a:ea typeface="ＭＳ Ｐゴシック" charset="0"/>
                <a:cs typeface="Arial" panose="020B0604020202020204" pitchFamily="34" charset="0"/>
              </a:rPr>
              <a:t> </a:t>
            </a:r>
          </a:p>
          <a:p>
            <a:pPr>
              <a:spcBef>
                <a:spcPts val="1800"/>
              </a:spcBef>
              <a:buFont typeface="Wingdings" charset="2"/>
              <a:buChar char="§"/>
              <a:defRPr/>
            </a:pPr>
            <a:r>
              <a:rPr lang="en-US" sz="2400" b="1" dirty="0">
                <a:latin typeface="Arial" panose="020B0604020202020204" pitchFamily="34" charset="0"/>
                <a:ea typeface="ＭＳ Ｐゴシック" charset="0"/>
                <a:cs typeface="Arial" panose="020B0604020202020204" pitchFamily="34" charset="0"/>
              </a:rPr>
              <a:t>Example 1:</a:t>
            </a:r>
            <a:r>
              <a:rPr lang="en-US" sz="2400" dirty="0">
                <a:latin typeface="Arial" panose="020B0604020202020204" pitchFamily="34" charset="0"/>
                <a:ea typeface="ＭＳ Ｐゴシック" charset="0"/>
                <a:cs typeface="Arial" panose="020B0604020202020204" pitchFamily="34" charset="0"/>
              </a:rPr>
              <a:t> Carbon Tax Counterplan: </a:t>
            </a:r>
            <a:r>
              <a:rPr lang="en-US" dirty="0"/>
              <a:t>The U.S. federal government will establish a carbon tax on U.S. companies of $44 per ton, rising to $52 per ton by 2030. The counterplan will ban any federal jobs program that would compete for employees with private renewable energy firms.</a:t>
            </a:r>
            <a:r>
              <a:rPr lang="en-US" sz="2400" dirty="0">
                <a:latin typeface="Arial" panose="020B0604020202020204" pitchFamily="34" charset="0"/>
                <a:ea typeface="ＭＳ Ｐゴシック" charset="0"/>
                <a:cs typeface="Arial" panose="020B0604020202020204" pitchFamily="34" charset="0"/>
              </a:rPr>
              <a:t> </a:t>
            </a:r>
          </a:p>
          <a:p>
            <a:pPr>
              <a:spcBef>
                <a:spcPts val="1800"/>
              </a:spcBef>
            </a:pPr>
            <a:r>
              <a:rPr lang="en-US" sz="2400" b="1" dirty="0">
                <a:latin typeface="Arial" panose="020B0604020202020204" pitchFamily="34" charset="0"/>
                <a:ea typeface="ＭＳ Ｐゴシック" charset="0"/>
                <a:cs typeface="Arial" panose="020B0604020202020204" pitchFamily="34" charset="0"/>
              </a:rPr>
              <a:t>Example 2: </a:t>
            </a:r>
            <a:r>
              <a:rPr lang="en-US" sz="2400" dirty="0">
                <a:latin typeface="Arial" panose="020B0604020202020204" pitchFamily="34" charset="0"/>
                <a:cs typeface="Arial" panose="020B0604020202020204" pitchFamily="34" charset="0"/>
              </a:rPr>
              <a:t>The 50 state governments, Washington DC, and the U.S. territories will expand their Medicaid programs such that all persons with incomes under 400% of the poverty level will be eligible for health care coverage under Medicaid.  </a:t>
            </a:r>
            <a:endParaRPr lang="en-US" sz="2400" dirty="0">
              <a:latin typeface="Arial" panose="020B0604020202020204" pitchFamily="34" charset="0"/>
              <a:ea typeface="ＭＳ Ｐゴシック"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4817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a:t>
            </a:r>
            <a:r>
              <a:rPr lang="en-US" sz="4400" dirty="0" err="1"/>
              <a:t>NONTOPICALITY</a:t>
            </a:r>
            <a:endParaRPr lang="en-US" sz="4400" dirty="0"/>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Though some judges will continue to think this is important, many contemporary debate theorists say it is NOT, for the following reasons: </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1. The affirmative team is asking for adoption of the PLAN not the resolution.</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2. Competitiveness provides adequate protection against abuse.</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3. Ground is preserved, since the affirmative team had free opportunity to choose its position first from anywhere within the resolution.</a:t>
            </a:r>
          </a:p>
          <a:p>
            <a:pPr marL="0" indent="0">
              <a:buNone/>
            </a:pPr>
            <a:endParaRPr lang="en-US" dirty="0"/>
          </a:p>
        </p:txBody>
      </p:sp>
    </p:spTree>
    <p:extLst>
      <p:ext uri="{BB962C8B-B14F-4D97-AF65-F5344CB8AC3E}">
        <p14:creationId xmlns:p14="http://schemas.microsoft.com/office/powerpoint/2010/main" val="322505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a:t>
            </a:r>
            <a:r>
              <a:rPr lang="en-US" sz="4400" dirty="0" err="1"/>
              <a:t>NONTOPICALITY</a:t>
            </a:r>
            <a:endParaRPr lang="en-US" sz="4400" dirty="0"/>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850550" y="1888655"/>
            <a:ext cx="10026649" cy="4338637"/>
          </a:xfrm>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In practice, however, it is so easy to argue the </a:t>
            </a:r>
            <a:r>
              <a:rPr lang="en-US" sz="2400" dirty="0" err="1">
                <a:latin typeface="Arial" panose="020B0604020202020204" pitchFamily="34" charset="0"/>
                <a:ea typeface="Calibri" charset="0"/>
                <a:cs typeface="Arial" panose="020B0604020202020204" pitchFamily="34" charset="0"/>
              </a:rPr>
              <a:t>nontopicality</a:t>
            </a:r>
            <a:r>
              <a:rPr lang="en-US" sz="2400" dirty="0">
                <a:latin typeface="Arial" panose="020B0604020202020204" pitchFamily="34" charset="0"/>
                <a:ea typeface="Calibri" charset="0"/>
                <a:cs typeface="Arial" panose="020B0604020202020204" pitchFamily="34" charset="0"/>
              </a:rPr>
              <a:t> of the counterplan that it is hardly worth it to engage in the theoretical debate about whether a topical counterplan is OK.</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1. In the case of the Carbon Tax counterplan, the negative can just argue that this mechanism is not any one of the three redistribution mechanisms listed in the resolution; nor does it do “fiscal redistribution” – its only purpose is to solve for climate change.</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2. In the case of the states counterplan, the relevant agents of action are the state government, rather than the federal government.</a:t>
            </a:r>
          </a:p>
          <a:p>
            <a:pPr marL="0" indent="0">
              <a:buNone/>
            </a:pPr>
            <a:endParaRPr lang="en-US" dirty="0"/>
          </a:p>
        </p:txBody>
      </p:sp>
    </p:spTree>
    <p:extLst>
      <p:ext uri="{BB962C8B-B14F-4D97-AF65-F5344CB8AC3E}">
        <p14:creationId xmlns:p14="http://schemas.microsoft.com/office/powerpoint/2010/main" val="51245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competitiveness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ct val="4500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Mutual Exclusivity:</a:t>
            </a:r>
            <a:r>
              <a:rPr lang="en-US" sz="2800" dirty="0">
                <a:latin typeface="Arial" panose="020B0604020202020204" pitchFamily="34" charset="0"/>
                <a:ea typeface="Calibri" charset="0"/>
                <a:cs typeface="Arial" panose="020B0604020202020204" pitchFamily="34" charset="0"/>
              </a:rPr>
              <a:t> It is logically impossible to do both the plan and counterplan.</a:t>
            </a:r>
          </a:p>
          <a:p>
            <a:pPr marL="635000" indent="-357188" defTabSz="457200">
              <a:spcBef>
                <a:spcPct val="45000"/>
              </a:spcBef>
              <a:buNone/>
            </a:pPr>
            <a:r>
              <a:rPr lang="en-US" sz="2800" dirty="0">
                <a:solidFill>
                  <a:srgbClr val="FF0000"/>
                </a:solidFill>
                <a:latin typeface="Arial" panose="020B0604020202020204" pitchFamily="34" charset="0"/>
                <a:ea typeface="Calibri" charset="0"/>
                <a:cs typeface="Arial" panose="020B0604020202020204" pitchFamily="34" charset="0"/>
              </a:rPr>
              <a:t>Net Benefits:</a:t>
            </a:r>
            <a:r>
              <a:rPr lang="en-US" sz="2800" dirty="0">
                <a:latin typeface="Arial" panose="020B0604020202020204" pitchFamily="34" charset="0"/>
                <a:ea typeface="Calibri" charset="0"/>
                <a:cs typeface="Arial" panose="020B0604020202020204" pitchFamily="34" charset="0"/>
              </a:rPr>
              <a:t> The counterplan alone is more beneficial than the plan plus the counterplan (in practice this means that the counterplan avoids a key disadvantage offered by the negative).</a:t>
            </a:r>
          </a:p>
          <a:p>
            <a:pPr marL="635000" indent="-357188" defTabSz="457200">
              <a:spcBef>
                <a:spcPct val="4500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Other (suboptimal) Possibilities:</a:t>
            </a:r>
            <a:r>
              <a:rPr lang="en-US" sz="2800" dirty="0">
                <a:latin typeface="Arial" panose="020B0604020202020204" pitchFamily="34" charset="0"/>
                <a:ea typeface="Calibri" charset="0"/>
                <a:cs typeface="Arial" panose="020B0604020202020204" pitchFamily="34" charset="0"/>
              </a:rPr>
              <a:t> Resource competition, Philosophical differences</a:t>
            </a:r>
          </a:p>
          <a:p>
            <a:pPr marL="0" indent="0">
              <a:buNone/>
            </a:pPr>
            <a:endParaRPr lang="en-US" dirty="0"/>
          </a:p>
        </p:txBody>
      </p:sp>
    </p:spTree>
    <p:extLst>
      <p:ext uri="{BB962C8B-B14F-4D97-AF65-F5344CB8AC3E}">
        <p14:creationId xmlns:p14="http://schemas.microsoft.com/office/powerpoint/2010/main" val="24211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mutual exclusivity</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7" y="1989139"/>
            <a:ext cx="10468618" cy="4338637"/>
          </a:xfrm>
        </p:spPr>
        <p:txBody>
          <a:bodyPr/>
          <a:lstStyle/>
          <a:p>
            <a:pPr marL="635000" indent="-357188" defTabSz="457200">
              <a:lnSpc>
                <a:spcPct val="80000"/>
              </a:lnSpc>
              <a:spcBef>
                <a:spcPct val="45000"/>
              </a:spcBef>
              <a:buFontTx/>
              <a:buNone/>
            </a:pPr>
            <a:r>
              <a:rPr lang="en-US" sz="2400" dirty="0">
                <a:solidFill>
                  <a:srgbClr val="FF0000"/>
                </a:solidFill>
                <a:latin typeface="Arial" panose="020B0604020202020204" pitchFamily="34" charset="0"/>
                <a:ea typeface="Calibri" charset="0"/>
                <a:cs typeface="Arial" panose="020B0604020202020204" pitchFamily="34" charset="0"/>
              </a:rPr>
              <a:t>It is logically impossible to adopt both the plan and the counterplan.</a:t>
            </a:r>
          </a:p>
          <a:p>
            <a:pPr marL="635000" indent="-357188" defTabSz="457200">
              <a:spcBef>
                <a:spcPct val="45000"/>
              </a:spcBef>
              <a:buNone/>
            </a:pPr>
            <a:r>
              <a:rPr lang="en-US" sz="2400" dirty="0">
                <a:latin typeface="Arial" panose="020B0604020202020204" pitchFamily="34" charset="0"/>
                <a:ea typeface="Calibri" charset="0"/>
                <a:cs typeface="Arial" panose="020B0604020202020204" pitchFamily="34" charset="0"/>
              </a:rPr>
              <a:t> </a:t>
            </a:r>
            <a:r>
              <a:rPr lang="en-US" sz="2400" b="1" dirty="0">
                <a:latin typeface="Arial" panose="020B0604020202020204" pitchFamily="34" charset="0"/>
                <a:ea typeface="Calibri" charset="0"/>
                <a:cs typeface="Arial" panose="020B0604020202020204" pitchFamily="34" charset="0"/>
              </a:rPr>
              <a:t>Example:</a:t>
            </a:r>
            <a:r>
              <a:rPr lang="en-US" sz="2400" dirty="0">
                <a:latin typeface="Arial" panose="020B0604020202020204" pitchFamily="34" charset="0"/>
                <a:ea typeface="Calibri" charset="0"/>
                <a:cs typeface="Arial" panose="020B0604020202020204" pitchFamily="34" charset="0"/>
              </a:rPr>
              <a:t> In the case of Counterplan Example 1, the negative would claim it is logically impossible to proceed with a federal jobs guarantee for “green jobs” and also to ban any federal jobs program that competes with private companies for employees to do “green jobs.”</a:t>
            </a:r>
          </a:p>
          <a:p>
            <a:pPr marL="635000" indent="-357188" defTabSz="457200">
              <a:spcBef>
                <a:spcPct val="45000"/>
              </a:spcBef>
              <a:buNone/>
            </a:pPr>
            <a:r>
              <a:rPr lang="en-US" sz="2400" b="1" dirty="0">
                <a:latin typeface="Arial" panose="020B0604020202020204" pitchFamily="34" charset="0"/>
                <a:ea typeface="Calibri" charset="0"/>
                <a:cs typeface="Arial" panose="020B0604020202020204" pitchFamily="34" charset="0"/>
              </a:rPr>
              <a:t>Problems with Mutual Exclusivity: </a:t>
            </a:r>
            <a:r>
              <a:rPr lang="en-US" sz="2400" dirty="0">
                <a:latin typeface="Arial" panose="020B0604020202020204" pitchFamily="34" charset="0"/>
                <a:ea typeface="Calibri" charset="0"/>
                <a:cs typeface="Arial" panose="020B0604020202020204" pitchFamily="34" charset="0"/>
              </a:rPr>
              <a:t>Usually the competitiveness argument based on mutual exclusivity is artificial because the text of the counterplan simply bans the plan. Often the affirmative team will suggest ways that the essence of the plan could be combined with the essence of the counterplan.</a:t>
            </a:r>
          </a:p>
          <a:p>
            <a:pPr marL="0" indent="0">
              <a:buNone/>
            </a:pPr>
            <a:endParaRPr lang="en-US" dirty="0"/>
          </a:p>
        </p:txBody>
      </p:sp>
    </p:spTree>
    <p:extLst>
      <p:ext uri="{BB962C8B-B14F-4D97-AF65-F5344CB8AC3E}">
        <p14:creationId xmlns:p14="http://schemas.microsoft.com/office/powerpoint/2010/main" val="301644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net benefits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7" y="1989139"/>
            <a:ext cx="10468618" cy="4338637"/>
          </a:xfrm>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“Net Benefits” competitiveness shows why it would be undesirable to combine the plan and counterplan; as a practical matter, there is some disadvantage to the plan which the counterplan does not link to. Technically speaking, ”net benefits” means that the counterplan alone is more advantageous than the plan plus the counterplan.</a:t>
            </a:r>
          </a:p>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In the Counterplan 1 example, the negative team would claim that even though it is logically possible to support BOTH a carbon tax and a federal jobs guarantee for green jobs, the counterplan alone is is superior because it would solve for climate change while avoiding the  counterproductive competition with private companies that are now supporting the dramatic expansion of renewable energy.</a:t>
            </a:r>
          </a:p>
          <a:p>
            <a:pPr marL="0" indent="0">
              <a:buNone/>
            </a:pPr>
            <a:endParaRPr lang="en-US" dirty="0"/>
          </a:p>
        </p:txBody>
      </p:sp>
    </p:spTree>
    <p:extLst>
      <p:ext uri="{BB962C8B-B14F-4D97-AF65-F5344CB8AC3E}">
        <p14:creationId xmlns:p14="http://schemas.microsoft.com/office/powerpoint/2010/main" val="960133441"/>
      </p:ext>
    </p:extLst>
  </p:cSld>
  <p:clrMapOvr>
    <a:masterClrMapping/>
  </p:clrMapOvr>
</p:sld>
</file>

<file path=ppt/theme/theme1.xml><?xml version="1.0" encoding="utf-8"?>
<a:theme xmlns:a="http://schemas.openxmlformats.org/drawingml/2006/main" name="Office Theme">
  <a:themeElements>
    <a:clrScheme name="NFHS Brand">
      <a:dk1>
        <a:srgbClr val="414B56"/>
      </a:dk1>
      <a:lt1>
        <a:sysClr val="window" lastClr="FFFFFF"/>
      </a:lt1>
      <a:dk2>
        <a:srgbClr val="1F497D"/>
      </a:dk2>
      <a:lt2>
        <a:srgbClr val="D8D8D8"/>
      </a:lt2>
      <a:accent1>
        <a:srgbClr val="FFCE00"/>
      </a:accent1>
      <a:accent2>
        <a:srgbClr val="D21034"/>
      </a:accent2>
      <a:accent3>
        <a:srgbClr val="003798"/>
      </a:accent3>
      <a:accent4>
        <a:srgbClr val="E96B10"/>
      </a:accent4>
      <a:accent5>
        <a:srgbClr val="581963"/>
      </a:accent5>
      <a:accent6>
        <a:srgbClr val="006A4E"/>
      </a:accent6>
      <a:hlink>
        <a:srgbClr val="414B56"/>
      </a:hlink>
      <a:folHlink>
        <a:srgbClr val="00379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FHS Company PowerPoint_2019_Wide Format  -  Read-Only" id="{B878B66C-7652-44B4-BD8F-1BD6F77F39A7}" vid="{2D55774A-290A-4B49-9771-625A09A4E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108</TotalTime>
  <Words>892</Words>
  <Application>Microsoft Macintosh PowerPoint</Application>
  <PresentationFormat>Widescreen</PresentationFormat>
  <Paragraphs>41</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COUNTERPLANS IN POLICY DEBATE</vt:lpstr>
      <vt:lpstr>what is a counterplan?</vt:lpstr>
      <vt:lpstr>responsibilities of the counterplan</vt:lpstr>
      <vt:lpstr>COUNTERPLAN SPECIFICITY</vt:lpstr>
      <vt:lpstr>COUNTERPLAN NONTOPICALITY</vt:lpstr>
      <vt:lpstr>COUNTERPLAN NONTOPICALITY</vt:lpstr>
      <vt:lpstr>counterplan competitiveness</vt:lpstr>
      <vt:lpstr>mutual exclusivity</vt:lpstr>
      <vt:lpstr>net benefits</vt:lpstr>
      <vt:lpstr>Permutations</vt:lpstr>
      <vt:lpstr>COUNTERPLANS IN POLICY DEBATE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COUNTERPLANS IN POLICY DEBATE</dc:title>
  <dc:creator>Edwards, Richard</dc:creator>
  <cp:lastModifiedBy>Edwards, Richard</cp:lastModifiedBy>
  <cp:revision>8</cp:revision>
  <dcterms:created xsi:type="dcterms:W3CDTF">2020-06-30T04:00:03Z</dcterms:created>
  <dcterms:modified xsi:type="dcterms:W3CDTF">2023-06-06T02:35:17Z</dcterms:modified>
</cp:coreProperties>
</file>