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7" r:id="rId3"/>
    <p:sldId id="258" r:id="rId4"/>
    <p:sldId id="283" r:id="rId5"/>
    <p:sldId id="284" r:id="rId6"/>
    <p:sldId id="285" r:id="rId7"/>
    <p:sldId id="278" r:id="rId8"/>
    <p:sldId id="279" r:id="rId9"/>
    <p:sldId id="260" r:id="rId10"/>
    <p:sldId id="264" r:id="rId11"/>
    <p:sldId id="275" r:id="rId12"/>
    <p:sldId id="257" r:id="rId13"/>
    <p:sldId id="263" r:id="rId14"/>
    <p:sldId id="261" r:id="rId15"/>
    <p:sldId id="262" r:id="rId16"/>
    <p:sldId id="265" r:id="rId17"/>
    <p:sldId id="274" r:id="rId18"/>
    <p:sldId id="276" r:id="rId19"/>
    <p:sldId id="267" r:id="rId20"/>
    <p:sldId id="272" r:id="rId21"/>
    <p:sldId id="273" r:id="rId22"/>
    <p:sldId id="266" r:id="rId23"/>
    <p:sldId id="268" r:id="rId24"/>
    <p:sldId id="259" r:id="rId2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B"/>
    <a:srgbClr val="D5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1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04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1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38392C-5B1B-4091-92F5-0AF516E230C0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BD201C-12E2-4DBB-9A5B-6B389EAE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C896CC-00FF-4966-96CE-D3E3C41D982D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4E09B2-6408-441F-BB3F-D03E0D1A7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Students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0" y="2809876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743200" y="4416425"/>
            <a:ext cx="9448800" cy="420688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33084" y="4416426"/>
            <a:ext cx="508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8131" y="4646730"/>
            <a:ext cx="1830950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00205B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100" dirty="0">
                <a:solidFill>
                  <a:srgbClr val="00205B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91816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0080" y="5034280"/>
            <a:ext cx="882904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923E497-8267-4CFA-A22A-57165CF459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98" y="5183979"/>
            <a:ext cx="1235909" cy="14427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4856" y="19500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2856" y="19500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13DC-30C4-4EB6-933B-B35831C7F715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1FA01-9D33-4534-80B3-5D3504E70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por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809876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743200" y="4416425"/>
            <a:ext cx="94488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33084" y="4416426"/>
            <a:ext cx="508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91816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0080" y="5034280"/>
            <a:ext cx="882904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7DAFF-18A1-43A8-B015-E70E6D39270B}"/>
              </a:ext>
            </a:extLst>
          </p:cNvPr>
          <p:cNvSpPr txBox="1"/>
          <p:nvPr userDrawn="1"/>
        </p:nvSpPr>
        <p:spPr>
          <a:xfrm>
            <a:off x="428131" y="4646730"/>
            <a:ext cx="1830950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00205B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100" dirty="0">
                <a:solidFill>
                  <a:srgbClr val="00205B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A5DAA2C-5AE1-49C9-9B6D-8287738C7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98" y="5183979"/>
            <a:ext cx="1235909" cy="14427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D58DB-0473-49E7-8FCF-E3C60A592785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C6EB7-24C7-4ADB-A469-6D576C7B84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oints of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49213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Points of Emphasis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74E5-FD7F-4BE5-A52F-7CC3448DC73D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5D8C-5BF0-4062-847A-4E374A8FC2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l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49213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7758-ACCC-4E26-AC66-857E65430FDE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71D9-E60A-4956-946F-F01E7608B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Editori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49213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Editorial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4A39-A647-43F0-BD87-446DC46F0454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D8F9-E0FA-433A-A2CD-F6F13C2907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Manu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49213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Manual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A03E-429E-4287-B460-5A3D2507CEB5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A0F9E-214F-4EC5-88BA-BF682F9F1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les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49213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Rules Reminder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96BE-6D36-4222-847D-ED1890045996}" type="datetimeFigureOut">
              <a:rPr lang="en-US"/>
              <a:pPr>
                <a:defRPr/>
              </a:pPr>
              <a:t>6/5/23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A9DB-E291-4943-BA24-3492DBA589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13250"/>
            <a:ext cx="12192000" cy="2452688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2809876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886854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EADF041-D3E6-4D5D-A3BD-AE5CD7B06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354" y="4851985"/>
            <a:ext cx="1260256" cy="147117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>
            <a:off x="364067" y="412750"/>
            <a:ext cx="508000" cy="644525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40985" y="525463"/>
            <a:ext cx="10026649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0985" y="1989139"/>
            <a:ext cx="10026649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6819" y="6516688"/>
            <a:ext cx="28448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095B79-01CE-4ED0-989F-2DE6BB02611A}" type="datetimeFigureOut">
              <a:rPr lang="en-US"/>
              <a:pPr>
                <a:defRPr/>
              </a:pPr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7018" y="6524624"/>
            <a:ext cx="1991783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www.nfhs.org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516688"/>
            <a:ext cx="1388533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EB5F1B-DC25-41F9-B0A8-DDD82FCDF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42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4185" y="0"/>
            <a:ext cx="4023783" cy="420688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184" y="1874838"/>
            <a:ext cx="113178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4184" y="6524625"/>
            <a:ext cx="113178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6" name="Group 21"/>
          <p:cNvGrpSpPr>
            <a:grpSpLocks/>
          </p:cNvGrpSpPr>
          <p:nvPr/>
        </p:nvGrpSpPr>
        <p:grpSpPr bwMode="auto">
          <a:xfrm>
            <a:off x="670984" y="855664"/>
            <a:ext cx="1132416" cy="650875"/>
            <a:chOff x="502921" y="856420"/>
            <a:chExt cx="850391" cy="649605"/>
          </a:xfrm>
          <a:solidFill>
            <a:srgbClr val="00205B"/>
          </a:solidFill>
        </p:grpSpPr>
        <p:sp>
          <p:nvSpPr>
            <p:cNvPr id="19" name="Freeform 18"/>
            <p:cNvSpPr/>
            <p:nvPr userDrawn="1"/>
          </p:nvSpPr>
          <p:spPr>
            <a:xfrm>
              <a:off x="504510" y="1376104"/>
              <a:ext cx="149415" cy="129921"/>
            </a:xfrm>
            <a:custGeom>
              <a:avLst/>
              <a:gdLst>
                <a:gd name="connsiteX0" fmla="*/ 0 w 148590"/>
                <a:gd name="connsiteY0" fmla="*/ 0 h 129540"/>
                <a:gd name="connsiteX1" fmla="*/ 148590 w 148590"/>
                <a:gd name="connsiteY1" fmla="*/ 0 h 129540"/>
                <a:gd name="connsiteX2" fmla="*/ 148590 w 148590"/>
                <a:gd name="connsiteY2" fmla="*/ 129540 h 129540"/>
                <a:gd name="connsiteX3" fmla="*/ 0 w 148590"/>
                <a:gd name="connsiteY3" fmla="*/ 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90" h="129540">
                  <a:moveTo>
                    <a:pt x="0" y="0"/>
                  </a:moveTo>
                  <a:lnTo>
                    <a:pt x="148590" y="0"/>
                  </a:lnTo>
                  <a:lnTo>
                    <a:pt x="148590" y="1295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/>
            <p:cNvSpPr/>
            <p:nvPr userDrawn="1"/>
          </p:nvSpPr>
          <p:spPr>
            <a:xfrm>
              <a:off x="502921" y="856420"/>
              <a:ext cx="850391" cy="521268"/>
            </a:xfrm>
            <a:custGeom>
              <a:avLst/>
              <a:gdLst>
                <a:gd name="connsiteX0" fmla="*/ 1905 w 942975"/>
                <a:gd name="connsiteY0" fmla="*/ 0 h 521970"/>
                <a:gd name="connsiteX1" fmla="*/ 0 w 942975"/>
                <a:gd name="connsiteY1" fmla="*/ 520065 h 521970"/>
                <a:gd name="connsiteX2" fmla="*/ 775335 w 942975"/>
                <a:gd name="connsiteY2" fmla="*/ 521970 h 521970"/>
                <a:gd name="connsiteX3" fmla="*/ 942975 w 942975"/>
                <a:gd name="connsiteY3" fmla="*/ 222885 h 521970"/>
                <a:gd name="connsiteX4" fmla="*/ 775335 w 942975"/>
                <a:gd name="connsiteY4" fmla="*/ 1905 h 521970"/>
                <a:gd name="connsiteX5" fmla="*/ 1905 w 94297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6098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4193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8690"/>
                <a:gd name="connsiteY0" fmla="*/ 0 h 521970"/>
                <a:gd name="connsiteX1" fmla="*/ 0 w 948690"/>
                <a:gd name="connsiteY1" fmla="*/ 520065 h 521970"/>
                <a:gd name="connsiteX2" fmla="*/ 775335 w 948690"/>
                <a:gd name="connsiteY2" fmla="*/ 521970 h 521970"/>
                <a:gd name="connsiteX3" fmla="*/ 948690 w 948690"/>
                <a:gd name="connsiteY3" fmla="*/ 253365 h 521970"/>
                <a:gd name="connsiteX4" fmla="*/ 775335 w 948690"/>
                <a:gd name="connsiteY4" fmla="*/ 1905 h 521970"/>
                <a:gd name="connsiteX5" fmla="*/ 1905 w 948690"/>
                <a:gd name="connsiteY5" fmla="*/ 0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8690" h="521970">
                  <a:moveTo>
                    <a:pt x="1905" y="0"/>
                  </a:moveTo>
                  <a:lnTo>
                    <a:pt x="0" y="520065"/>
                  </a:lnTo>
                  <a:lnTo>
                    <a:pt x="775335" y="521970"/>
                  </a:lnTo>
                  <a:lnTo>
                    <a:pt x="948690" y="253365"/>
                  </a:lnTo>
                  <a:lnTo>
                    <a:pt x="775335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2A48D90-DD2B-46BD-B85A-7510DDBBAC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42" y="5749230"/>
            <a:ext cx="813855" cy="95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89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sldNum="0" hdr="0" dt="0"/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 kern="1200" cap="all">
          <a:solidFill>
            <a:srgbClr val="00205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zmescience.com/science/solar-is-now-the-cheapest-energy-in-history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epr.net/dems-job-guarantee-isn-t-nearly-as-easy-as-it-sound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nationnow.com/business/black-unemployment-hits-historic-low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sponsor.com/social-security-burdens-fall-younger-worker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0/03/09/opinion/medicare-for-all-cost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ngelabsolutions.org/sites/default/files/2021-10/Asset_Requirements_for_SSI_Factsheet_FINAL-20210113_ACCESS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gac.senate.gov/wp-content/uploads/imo/media/doc/Statement%20for%20Record-HSGAC%20Majority%20Staff%20Report-2018-01-17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ateline.org/2022/12/06/more-states-offer-health-coverage-to-immigrant-children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seling.org/news/news-detail/2022/12/23/we-did-it!-medicare-reimbursement-now-law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remecourt.gov/DocketPDF/20/20-303/181129/20210607194124315_20-303tsUnitedStates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fhs.org/nfhs-for-you/speechdebate-theatredirectors-judges/policy-debate-quarterl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wsj.com/articles/january-jobs-report-unemployment-rate-economy-growth-2023-11675374490" TargetMode="Externa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worlds.com/ai-powered-training-program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nytimes.com/2016/06/01/business/economy/universal-basic-income-poverty.html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hehill.com/opinion/civil-rights/540812-slavery-reparations-are-a-divisive-waste-of-time/" TargetMode="Externa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ignpolicy.com/2022/09/15/iraq-sadr-iran-shiite-civil-war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snews.net/2019/02/economic-crisis-can-trigger-world-wa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oapboxie.com/social-issues/Are-Humans-Facing-Near-Term-Human-Extinction-Due-to-Global-Warming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heweek.com/articles/937094/why-global-hegemony-worst-thing-happen-america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er.org/article/proposed-federal-jobs-guarantee-is-too-big-to-exist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3413FD-DF9A-4337-BE3E-0615F0C9F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246" y="3051622"/>
            <a:ext cx="11702792" cy="1241425"/>
          </a:xfrm>
        </p:spPr>
        <p:txBody>
          <a:bodyPr/>
          <a:lstStyle/>
          <a:p>
            <a:r>
              <a:rPr lang="en-US" dirty="0"/>
              <a:t>economic inequality: NEGATIVE RESPONSES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A2ABF7-6139-4776-8075-C34E0EA36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321" y="4827181"/>
            <a:ext cx="9278679" cy="2030819"/>
          </a:xfrm>
        </p:spPr>
        <p:txBody>
          <a:bodyPr/>
          <a:lstStyle/>
          <a:p>
            <a:r>
              <a:rPr lang="en-US" sz="2000" dirty="0"/>
              <a:t>Resolved: The United States federal government should substantially increase fiscal redistribution in the United States by adopting a federal jobs guarantee, expanding Social Security, and/or providing a basic income .</a:t>
            </a:r>
          </a:p>
          <a:p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A look at possible negative responses, provided by Rich Edwards, Baylor University</a:t>
            </a:r>
          </a:p>
          <a:p>
            <a:endParaRPr lang="en-US" dirty="0"/>
          </a:p>
        </p:txBody>
      </p:sp>
      <p:pic>
        <p:nvPicPr>
          <p:cNvPr id="7" name="Picture 2" descr="A National Strategy for Critical and Emerging Technologies - Trajectory  Magazine">
            <a:extLst>
              <a:ext uri="{FF2B5EF4-FFF2-40B4-BE49-F238E27FC236}">
                <a16:creationId xmlns:a16="http://schemas.microsoft.com/office/drawing/2014/main" id="{1A2403F2-FE63-F65E-E263-77FD09C74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6"/>
          <a:stretch/>
        </p:blipFill>
        <p:spPr bwMode="auto">
          <a:xfrm>
            <a:off x="-1" y="0"/>
            <a:ext cx="12192001" cy="28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99A7D9-2793-9713-AFE6-CBDDD991A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4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new deal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00" y="1902239"/>
            <a:ext cx="5844209" cy="4617831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The shift to renewables is now happening at high speed; wind and solar power is now cheaper than fossil fuels.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The Inflation Reduction Act provides major tax incentives for private creation of green jobs.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Federal job guarantee workers would not have the skills to perform the complex solar and wind power installations that private energy companies already have trained workers to perform.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89291-7B87-26A3-F0C8-D845EFCFF237}"/>
              </a:ext>
            </a:extLst>
          </p:cNvPr>
          <p:cNvSpPr txBox="1"/>
          <p:nvPr/>
        </p:nvSpPr>
        <p:spPr>
          <a:xfrm>
            <a:off x="6954309" y="5969897"/>
            <a:ext cx="5013325" cy="463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https://www.zmescience.com/science/solar-is-now-the-cheapest-energy-in-history/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88DC755-78E1-035C-2F2C-A1E3EF6C1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309" y="1902239"/>
            <a:ext cx="5119342" cy="398131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089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investment employment corps (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7" y="1989139"/>
            <a:ext cx="4979119" cy="4530931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Unemployment is already at historic lows.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The Inflation Reduction Act provides tax incentives for private job creation.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Federal jobs would be make-work positions; employees would do shoddy work because they couldn’t be fired; the skills to accomplish infrastructure projects would be lacking. 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0A79B75-08A2-2BF8-955A-87748836C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242" y="1989139"/>
            <a:ext cx="5433392" cy="420489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CE7E3-D474-5C2B-E5CF-AA794EF5EBD7}"/>
              </a:ext>
            </a:extLst>
          </p:cNvPr>
          <p:cNvSpPr txBox="1"/>
          <p:nvPr/>
        </p:nvSpPr>
        <p:spPr>
          <a:xfrm>
            <a:off x="6534242" y="6194037"/>
            <a:ext cx="4513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https://cepr.net/dems-job-guarantee-isn-t-nearly-as-easy-as-it-sounds/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60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progress plan to save depressed areas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8" y="1908752"/>
            <a:ext cx="5495954" cy="4572435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Unemployment is at historic lows throughout America, but this is also true for minorities.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The federal government already has dozens of programs designed to stimulate private sector job creation in depressed areas.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Efforts to provide assistance based on geography are less effective than targeting assistance to people with low incomes, regardless of location.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C1023F7-30E9-EE86-5D27-82EBDEA5F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532" y="1945411"/>
            <a:ext cx="5273868" cy="389879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1AB62D-33F8-8FF9-A823-97F5148FF0D2}"/>
              </a:ext>
            </a:extLst>
          </p:cNvPr>
          <p:cNvSpPr txBox="1"/>
          <p:nvPr/>
        </p:nvSpPr>
        <p:spPr>
          <a:xfrm>
            <a:off x="6786532" y="5834856"/>
            <a:ext cx="6109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https://www.newsnationnow.com/business/black-unemployment-hits-historic-low/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849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security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376" y="1898703"/>
            <a:ext cx="7143503" cy="4572436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Elderly Americans are living longer, are healthier, and remain major contributors to the labor force. Delaying retirement benefits both the economy and the health of the elderly.  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Private retirement savings in the U.S. are massive, they supplement Social Security in retirement. 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Expanding Social Security harms worker health and the economy by incentivizing early retirement. It also places an unfair burden on young workers who must carry the increased load.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0C106A3-FB11-00D3-EA5B-5957DA97C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626" y="2014330"/>
            <a:ext cx="3803374" cy="373711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B0867-6311-6EA1-27F5-C2DDA8BBABC3}"/>
              </a:ext>
            </a:extLst>
          </p:cNvPr>
          <p:cNvSpPr txBox="1"/>
          <p:nvPr/>
        </p:nvSpPr>
        <p:spPr>
          <a:xfrm>
            <a:off x="8282609" y="5899235"/>
            <a:ext cx="390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https://www.plansponsor.com/social-security-burdens-fall-younger-workers/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06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7" y="1838414"/>
            <a:ext cx="6887431" cy="4682966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The quality of U.S. health care is good and costs are in line with other developed countries; Medicare costs are low only because of cost shifting to private health insurance companies. 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Community health centers, the Emergency Medical Treatment and Labor Act (</a:t>
            </a:r>
            <a:r>
              <a:rPr lang="en-US" sz="2400" dirty="0" err="1"/>
              <a:t>EMTALA</a:t>
            </a:r>
            <a:r>
              <a:rPr lang="en-US" sz="2400" dirty="0"/>
              <a:t>), and the Affordable Care Act (ACA) ensure necessary care for all. 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The plan would lead to rationing, hospital closures, and medical professionals retiring rather than accepting dramatically lower payments.</a:t>
            </a:r>
          </a:p>
        </p:txBody>
      </p:sp>
      <p:pic>
        <p:nvPicPr>
          <p:cNvPr id="3" name="Picture 2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E8C43BE5-B350-691D-6D72-81AE34F6B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841" y="1966731"/>
            <a:ext cx="3701976" cy="411457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000834-63B7-0F6E-5BDA-93D62D58C7F4}"/>
              </a:ext>
            </a:extLst>
          </p:cNvPr>
          <p:cNvSpPr txBox="1"/>
          <p:nvPr/>
        </p:nvSpPr>
        <p:spPr>
          <a:xfrm>
            <a:off x="8265658" y="6081304"/>
            <a:ext cx="392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https://www.nytimes.com/2020/03/09/opinion/medicare-for-all-cost.html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24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security income (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7" y="1989139"/>
            <a:ext cx="6728405" cy="4338637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The asset requirement is not that serious a problem considering that a home </a:t>
            </a:r>
            <a:r>
              <a:rPr lang="en-US" sz="2400"/>
              <a:t>and automobile </a:t>
            </a:r>
            <a:r>
              <a:rPr lang="en-US" sz="2400" dirty="0"/>
              <a:t>are excluded.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Persons with disabilities can also receive Social Security Disability Income (SSDI) which has higher payments and no asset limits.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Even if asset limits are lifted, SSI payment levels are insufficient to lift people out of poverty; the real solution is fairness in employment for persons with disabilities, as provided by the ADA. 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D7EA0BF-4456-9368-13D7-D8DBB9E2A2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9842" y="1989138"/>
            <a:ext cx="3684105" cy="381531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0258E-0CF6-A0BA-F3F7-522171422E99}"/>
              </a:ext>
            </a:extLst>
          </p:cNvPr>
          <p:cNvSpPr txBox="1"/>
          <p:nvPr/>
        </p:nvSpPr>
        <p:spPr>
          <a:xfrm>
            <a:off x="8142998" y="5804452"/>
            <a:ext cx="377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https://www.changelabsolutions.org/sites/default/files/2021-10/Asset_Requirements_for_SSI_Factsheet_FINAL-20210113_ACCESS.pdf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65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medicaid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expansion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795" y="1993900"/>
            <a:ext cx="6826996" cy="4512917"/>
          </a:xfrm>
        </p:spPr>
        <p:txBody>
          <a:bodyPr/>
          <a:lstStyle/>
          <a:p>
            <a:pPr marL="401638" indent="-401638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Harm: </a:t>
            </a:r>
            <a:r>
              <a:rPr lang="en-US" sz="2400" dirty="0">
                <a:ea typeface="Arial" charset="0"/>
                <a:cs typeface="Arial" charset="0"/>
              </a:rPr>
              <a:t>Medicaid expansion has been associated with worse health outcomes due to opioid addiction; states should be able to make their own decisions about expansion.</a:t>
            </a:r>
          </a:p>
          <a:p>
            <a:pPr marL="401638" indent="-401638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Inherency: </a:t>
            </a:r>
            <a:r>
              <a:rPr lang="en-US" sz="2400" dirty="0">
                <a:ea typeface="Arial" charset="0"/>
                <a:cs typeface="Arial" charset="0"/>
              </a:rPr>
              <a:t>Under the current terms of the Court decision, states are given the option for expansion.</a:t>
            </a:r>
          </a:p>
          <a:p>
            <a:pPr marL="401638" indent="-401638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Solvency: </a:t>
            </a:r>
            <a:r>
              <a:rPr lang="en-US" sz="2400" dirty="0">
                <a:ea typeface="Arial" charset="0"/>
                <a:cs typeface="Arial" charset="0"/>
              </a:rPr>
              <a:t>Medicaid is a state-administered program; cooperation of each state government is essential if the program is to work; this is a prime reason for allowing choice.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56D045D-BFD2-07AC-35E3-1CA39A7CC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809" y="1887095"/>
            <a:ext cx="4214191" cy="3951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56BCD-EE91-8DCC-D3B7-038940C7F270}"/>
              </a:ext>
            </a:extLst>
          </p:cNvPr>
          <p:cNvSpPr txBox="1"/>
          <p:nvPr/>
        </p:nvSpPr>
        <p:spPr>
          <a:xfrm>
            <a:off x="8077199" y="5838425"/>
            <a:ext cx="401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https://www.hsgac.senate.gov/wp-content/uploads/imo/media/doc/Statement%20for%20Record-HSGAC%20Majority%20Staff%20Report-2018-01-17.pdf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509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health insurance program (chip) for immigrants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8" y="1888655"/>
            <a:ext cx="6330840" cy="4642774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States are now given the option to offer CHIP coverage through the terms of the 2015 Children’s Health Insurance Program Reauthorization Act (</a:t>
            </a:r>
            <a:r>
              <a:rPr lang="en-US" sz="2400" dirty="0" err="1"/>
              <a:t>CHIPRA</a:t>
            </a:r>
            <a:r>
              <a:rPr lang="en-US" sz="2400" dirty="0"/>
              <a:t>).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Immigrant children can receive necessary care through Community health centers and the Emergency Medical Treatment and Labor Act (</a:t>
            </a:r>
            <a:r>
              <a:rPr lang="en-US" sz="2400" dirty="0" err="1"/>
              <a:t>EMTALA</a:t>
            </a:r>
            <a:r>
              <a:rPr lang="en-US" sz="2400" dirty="0"/>
              <a:t>).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The real reason that immigrant children avoid receiving care is concern about exposing immigrant families to ICE attention.</a:t>
            </a:r>
          </a:p>
        </p:txBody>
      </p:sp>
      <p:pic>
        <p:nvPicPr>
          <p:cNvPr id="3" name="Picture 2" descr="A picture containing text, software, computer, website&#10;&#10;Description automatically generated">
            <a:extLst>
              <a:ext uri="{FF2B5EF4-FFF2-40B4-BE49-F238E27FC236}">
                <a16:creationId xmlns:a16="http://schemas.microsoft.com/office/drawing/2014/main" id="{B1A924D3-0CE7-AF8E-A37A-A46005867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748" y="1987494"/>
            <a:ext cx="4505739" cy="40680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C4213-0F98-17EE-BE4E-E119BD873C36}"/>
              </a:ext>
            </a:extLst>
          </p:cNvPr>
          <p:cNvSpPr txBox="1"/>
          <p:nvPr/>
        </p:nvSpPr>
        <p:spPr>
          <a:xfrm>
            <a:off x="7606748" y="6055538"/>
            <a:ext cx="4505739" cy="475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https://stateline.org/2022/12/06/more-states-offer-health-coverage-to-immigrant-children/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079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care in social security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143" y="1908752"/>
            <a:ext cx="6847675" cy="4542290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The elderly have access to mental health care, including substance abuse treatment.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The Mental Health Access Improvement Act passed in late December 2022, dramatically increasing Social Security coverage of mental health care.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The plan does nothing to solve the real cause of poor access to mental health care – the shortage of mental health professionals who are willing to accept Social Security reimbursement rates.</a:t>
            </a:r>
          </a:p>
        </p:txBody>
      </p:sp>
      <p:pic>
        <p:nvPicPr>
          <p:cNvPr id="3" name="Picture 2" descr="A screenshot of a web page&#10;&#10;Description automatically generated with medium confidence">
            <a:extLst>
              <a:ext uri="{FF2B5EF4-FFF2-40B4-BE49-F238E27FC236}">
                <a16:creationId xmlns:a16="http://schemas.microsoft.com/office/drawing/2014/main" id="{C113ADED-D31B-6730-897F-9F9DF2E01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818" y="2017642"/>
            <a:ext cx="3970152" cy="385323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6F16D-5C37-C6A7-B7CF-8A0BFB7544D5}"/>
              </a:ext>
            </a:extLst>
          </p:cNvPr>
          <p:cNvSpPr txBox="1"/>
          <p:nvPr/>
        </p:nvSpPr>
        <p:spPr>
          <a:xfrm>
            <a:off x="8030818" y="5870872"/>
            <a:ext cx="406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https://www.counseling.org/news/news-detail/2022/12/23/we-did-it!-medicare-reimbursement-now-law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90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security income in the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territories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7" y="1911422"/>
            <a:ext cx="5970179" cy="4569470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Residents in territories do not pay federal taxes, which is why denial of SSI benefits is appropriate; the territories could provide their own program for the disabled.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Disabled residents in the territories do receive Aid to the Aged, Blind, and Disabled (AABD); payment levels and qualifications are up to them.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SSI is not a highly optimal program for the disabled; it has difficult qualification criteria and a low asset limit.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87AA3D3-8B7F-E258-6218-0C0C7B957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6087" y="1989139"/>
            <a:ext cx="4827564" cy="400215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33CB7-B830-80CA-5575-1965871B6BB0}"/>
              </a:ext>
            </a:extLst>
          </p:cNvPr>
          <p:cNvSpPr txBox="1"/>
          <p:nvPr/>
        </p:nvSpPr>
        <p:spPr>
          <a:xfrm>
            <a:off x="7246086" y="6019227"/>
            <a:ext cx="482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https://www.supremecourt.gov/DocketPDF/20/20-303/181129/20210607194124315_20-303tsUnitedStates.pdf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6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Negative toolbox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455" y="1730375"/>
            <a:ext cx="10795545" cy="4763942"/>
          </a:xfrm>
        </p:spPr>
        <p:txBody>
          <a:bodyPr/>
          <a:lstStyle/>
          <a:p>
            <a:pPr marL="515938" indent="-457200">
              <a:lnSpc>
                <a:spcPct val="140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Topicality</a:t>
            </a:r>
          </a:p>
          <a:p>
            <a:pPr marL="515938" indent="-457200">
              <a:lnSpc>
                <a:spcPct val="140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  <a:p>
            <a:pPr marL="515938" indent="-457200">
              <a:lnSpc>
                <a:spcPct val="140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</a:p>
          <a:p>
            <a:pPr marL="515938" indent="-457200">
              <a:lnSpc>
                <a:spcPct val="140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Counterplans</a:t>
            </a:r>
          </a:p>
          <a:p>
            <a:pPr marL="515938" indent="-457200">
              <a:lnSpc>
                <a:spcPct val="140000"/>
              </a:lnSpc>
              <a:spcBef>
                <a:spcPts val="200"/>
              </a:spcBef>
              <a:buFont typeface="Wingdings" pitchFamily="2" charset="2"/>
              <a:buChar char="v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Kritiks</a:t>
            </a:r>
            <a:endParaRPr lang="en-US" dirty="0"/>
          </a:p>
          <a:p>
            <a:pPr marL="0" indent="228600">
              <a:spcBef>
                <a:spcPts val="2400"/>
              </a:spcBef>
              <a:buNone/>
            </a:pPr>
            <a:r>
              <a:rPr lang="en-US" sz="2400" dirty="0"/>
              <a:t>A brief look at Disadvantages and Case Arguments will be provided here; see other NFHS slide series for Topicality and Counterplans. </a:t>
            </a:r>
            <a:r>
              <a:rPr lang="en-US" sz="2400" dirty="0" err="1"/>
              <a:t>Kritiks</a:t>
            </a:r>
            <a:r>
              <a:rPr lang="en-US" sz="2400" dirty="0"/>
              <a:t> are not acceptable in all parts of the country and will not be discussed here. Consult the NFHS publication, </a:t>
            </a:r>
            <a:r>
              <a:rPr lang="en-US" sz="2400" i="1" dirty="0"/>
              <a:t>Policy Debate Quarterly #4</a:t>
            </a:r>
            <a:r>
              <a:rPr lang="en-US" sz="2400" dirty="0"/>
              <a:t> for a full discussion of negative options on the income inequality topic.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9A77C5-782E-C146-DDCC-14770F04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2752" y="831405"/>
            <a:ext cx="2476500" cy="34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418A4-1436-6759-318F-9E9FC4F7ECF1}"/>
              </a:ext>
            </a:extLst>
          </p:cNvPr>
          <p:cNvSpPr txBox="1"/>
          <p:nvPr/>
        </p:nvSpPr>
        <p:spPr>
          <a:xfrm>
            <a:off x="8551108" y="4253501"/>
            <a:ext cx="41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https://www.nfhs.org/nfhs-for-you/speechdebate-theatredirectors-judges/policy-debate-quarterly</a:t>
            </a:r>
            <a:r>
              <a:rPr lang="en-US" sz="1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890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unemployment insurance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37" y="1993900"/>
            <a:ext cx="6105553" cy="4338637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Unemployment is at historic lows; workers have options.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In the event of high periods of unemployment or another pandemic-related downturn, we could expand the program temporarily as we did during the pandemic.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Unemployment insurance is primarily administered by the states; expanding coverage without their cooperation is unlikely to succeed.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D13E08-2818-016D-CB48-99036C9994AD}"/>
              </a:ext>
            </a:extLst>
          </p:cNvPr>
          <p:cNvGrpSpPr/>
          <p:nvPr/>
        </p:nvGrpSpPr>
        <p:grpSpPr>
          <a:xfrm>
            <a:off x="7699513" y="2059195"/>
            <a:ext cx="4041914" cy="3944039"/>
            <a:chOff x="7699513" y="2059195"/>
            <a:chExt cx="4041914" cy="3944039"/>
          </a:xfrm>
        </p:grpSpPr>
        <p:pic>
          <p:nvPicPr>
            <p:cNvPr id="3" name="Picture 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91322832-B0F5-E6DE-2C86-56588B09F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9513" y="2059195"/>
              <a:ext cx="4041914" cy="605410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pic>
          <p:nvPicPr>
            <p:cNvPr id="6" name="Picture 5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E08D84A8-B215-FE84-3CB7-2E1C6CC38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9513" y="2664605"/>
              <a:ext cx="4041914" cy="3338629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CE84E9-8496-96D4-2140-0282C9BE25ED}"/>
              </a:ext>
            </a:extLst>
          </p:cNvPr>
          <p:cNvSpPr txBox="1"/>
          <p:nvPr/>
        </p:nvSpPr>
        <p:spPr>
          <a:xfrm>
            <a:off x="7699513" y="6003234"/>
            <a:ext cx="404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https://www.wsj.com/articles/january-jobs-report-unemployment-rate-economy-growth-2023-11675374490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338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basic income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881" y="1989138"/>
            <a:ext cx="6834423" cy="4532241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AI creates more new jobs than it takes away.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Private companies are committed to providing the training necessary to adjust to AI; actually, AI itself is making this training process easier: Source at right: “Would you like to hear something funny? Artificial Intelligence can actually help solve the skills gap problem that it’s creating.”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UBI does not accomplish fiscal redistribution and will lead to less freedom since it will increase dependence on government. 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C7851EC-6EF1-033C-E817-D2430BD89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348" y="1989138"/>
            <a:ext cx="3751286" cy="409361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94AD7-90E2-5007-7019-8698906DF14E}"/>
              </a:ext>
            </a:extLst>
          </p:cNvPr>
          <p:cNvSpPr txBox="1"/>
          <p:nvPr/>
        </p:nvSpPr>
        <p:spPr>
          <a:xfrm>
            <a:off x="8216348" y="6164868"/>
            <a:ext cx="3991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https://www.learnworlds.com/ai-powered-training-programs/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98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universal basic income: the conservative case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7" y="1888655"/>
            <a:ext cx="6277831" cy="4522193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Welfare program administration cost is much less than conservative critics claim.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The Earned Income Tax Credit (EITC) is now the leading anti-poverty program; there is no stigma, and its administrative costs are tiny.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Ending all welfare programs and replacement with a $10,000 or even $12,000/ year UBI would dramatically increase poverty, while costing the federal government trillions.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6F8255-FDBF-A861-0994-967C7791073C}"/>
              </a:ext>
            </a:extLst>
          </p:cNvPr>
          <p:cNvGrpSpPr/>
          <p:nvPr/>
        </p:nvGrpSpPr>
        <p:grpSpPr>
          <a:xfrm>
            <a:off x="7978730" y="1965951"/>
            <a:ext cx="3988904" cy="3983232"/>
            <a:chOff x="7978730" y="1888655"/>
            <a:chExt cx="3988904" cy="3983232"/>
          </a:xfrm>
        </p:grpSpPr>
        <p:pic>
          <p:nvPicPr>
            <p:cNvPr id="3" name="Picture 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45B237E5-753B-5373-7226-02E1CEB70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8730" y="1888655"/>
              <a:ext cx="3988904" cy="3035481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10EBA99-7309-EA1F-13BE-E8B3A9997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8730" y="4924136"/>
              <a:ext cx="3988904" cy="947751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FEC1E1-8514-591D-71C8-CB66B1A41510}"/>
              </a:ext>
            </a:extLst>
          </p:cNvPr>
          <p:cNvSpPr txBox="1"/>
          <p:nvPr/>
        </p:nvSpPr>
        <p:spPr>
          <a:xfrm>
            <a:off x="7978730" y="5949183"/>
            <a:ext cx="398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https://www.nytimes.com/2016/06/01/business/economy/universal-basic-income-poverty.html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33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6" y="1888655"/>
            <a:ext cx="6927190" cy="4662870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The notion of heritable guilt is a dead end; slavery was a worldwide phenomenon; most white Americans never owned slaves; descendants of Union soldiers in the Civil War should not be considered guilty. Why should recent Black immigrants receive compensation? Why should other minority groups have to pay? 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Reparations will only increase racial resentment and division; if a UBI is to be adopted, justifying it as a reparations solution would unnecessarily generate division and backlash.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7698227-8C6D-FA30-A8FA-0E9593BB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265" y="1980384"/>
            <a:ext cx="3886370" cy="25146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C7D251-CA0D-2351-69A1-4C1D94B9C7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265" y="4494984"/>
            <a:ext cx="3886370" cy="150899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8F8BA-1442-A09C-6732-B0A0A14CFE9C}"/>
              </a:ext>
            </a:extLst>
          </p:cNvPr>
          <p:cNvSpPr txBox="1"/>
          <p:nvPr/>
        </p:nvSpPr>
        <p:spPr>
          <a:xfrm>
            <a:off x="8081264" y="6003981"/>
            <a:ext cx="388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https://thehill.com/opinion/civil-rights/540812-slavery-reparations-are-a-divisive-waste-of-time/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527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F2496D-D6A0-4CC2-9A65-2756FE866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33" y="3282469"/>
            <a:ext cx="11540804" cy="13620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/>
              <a:t>economic inequality: NEGATIVE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22689-0C18-4DE0-BCC9-AC763AA0BF8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199688" y="6524625"/>
            <a:ext cx="1992312" cy="295275"/>
          </a:xfrm>
        </p:spPr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417D6-6704-F8D7-5643-7ADF4EB828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3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0CDF-F77D-4174-AF49-9C3D3C4B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elements of a disadvantage?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7F7D-839B-4909-8248-DFBFD13F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53" y="2253457"/>
            <a:ext cx="10513981" cy="3739234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800" b="1" dirty="0">
                <a:solidFill>
                  <a:srgbClr val="0070C0"/>
                </a:solidFill>
              </a:rPr>
              <a:t>Uniqueness: </a:t>
            </a:r>
            <a:r>
              <a:rPr lang="en-US" sz="2800" dirty="0"/>
              <a:t>Explain (with evidence) why the disadvantage is not happening in the present system.</a:t>
            </a:r>
          </a:p>
          <a:p>
            <a:pPr marL="293688" indent="-282575">
              <a:spcBef>
                <a:spcPts val="1800"/>
              </a:spcBef>
            </a:pPr>
            <a:r>
              <a:rPr lang="en-US" sz="2800" b="1" dirty="0">
                <a:solidFill>
                  <a:srgbClr val="0070C0"/>
                </a:solidFill>
              </a:rPr>
              <a:t>Link: </a:t>
            </a:r>
            <a:r>
              <a:rPr lang="en-US" sz="2800" dirty="0"/>
              <a:t>Explain (with evidence and/or by citing claims made in the Affirmative case) why the adoption of the plan will cause the disadvantage.</a:t>
            </a:r>
          </a:p>
          <a:p>
            <a:pPr marL="293688" indent="-282575">
              <a:spcBef>
                <a:spcPts val="1800"/>
              </a:spcBef>
            </a:pPr>
            <a:r>
              <a:rPr lang="en-US" sz="2800" b="1" dirty="0">
                <a:solidFill>
                  <a:srgbClr val="0070C0"/>
                </a:solidFill>
              </a:rPr>
              <a:t>Impact: </a:t>
            </a:r>
            <a:r>
              <a:rPr lang="en-US" sz="2800" dirty="0"/>
              <a:t>Establish (with evidence) why the disadvantage would cause great harm.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569E6-4BF3-4DB0-8243-7C43B5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417879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0CDF-F77D-4174-AF49-9C3D3C4B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Disadvantage: SPENDING TRADE-OFF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7F7D-839B-4909-8248-DFBFD13F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54" y="1958181"/>
            <a:ext cx="6416350" cy="4566443"/>
          </a:xfrm>
        </p:spPr>
        <p:txBody>
          <a:bodyPr/>
          <a:lstStyle/>
          <a:p>
            <a:pPr marL="293688" indent="-282575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</a:rPr>
              <a:t>Uniqueness: </a:t>
            </a:r>
            <a:r>
              <a:rPr lang="en-US" sz="2400" dirty="0"/>
              <a:t>The recent budget agreement has averted economic disaster, but Congressional Pay-As-You-Go (PAYGO) rules will require compensating cuts if there is more mandatory spending.</a:t>
            </a:r>
          </a:p>
          <a:p>
            <a:pPr marL="293688" indent="-282575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</a:rPr>
              <a:t>Link: </a:t>
            </a:r>
            <a:r>
              <a:rPr lang="en-US" sz="2400" dirty="0"/>
              <a:t>The plan spends a lot of money. </a:t>
            </a:r>
          </a:p>
          <a:p>
            <a:pPr marL="293688" indent="-282575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Impact: </a:t>
            </a:r>
            <a:r>
              <a:rPr lang="en-US" sz="2400" dirty="0"/>
              <a:t>Congressional Republicans will chop U.S. aid to Iraq as part of the PAYGO compensation cuts; the result will be conflict and nuclear escalation in the Middle East.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569E6-4BF3-4DB0-8243-7C43B5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8766561-E465-2E57-8756-7D5F9438B2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003" y="1913228"/>
            <a:ext cx="3553631" cy="4185598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E6A96-6FDA-47A4-8783-6438A5780855}"/>
              </a:ext>
            </a:extLst>
          </p:cNvPr>
          <p:cNvSpPr txBox="1"/>
          <p:nvPr/>
        </p:nvSpPr>
        <p:spPr>
          <a:xfrm>
            <a:off x="8331810" y="6098826"/>
            <a:ext cx="3656991" cy="46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https://foreignpolicy.com/2022/09/15/iraq-sadr-iran-shiite-civil-war/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16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0CDF-F77D-4174-AF49-9C3D3C4B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Disadvantage: BUSINESS CONFIDENCE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7F7D-839B-4909-8248-DFBFD13F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283" y="1845165"/>
            <a:ext cx="6529366" cy="4566443"/>
          </a:xfrm>
        </p:spPr>
        <p:txBody>
          <a:bodyPr/>
          <a:lstStyle/>
          <a:p>
            <a:pPr marL="293688" indent="-282575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</a:rPr>
              <a:t>Uniqueness: </a:t>
            </a:r>
            <a:r>
              <a:rPr lang="en-US" sz="2400" dirty="0"/>
              <a:t>The U.S. economy currently will avoid recession, but only narrowly so; any loss of investor confidence will tip the economy into recession.</a:t>
            </a:r>
          </a:p>
          <a:p>
            <a:pPr marL="293688" indent="-282575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</a:rPr>
              <a:t>Link: </a:t>
            </a:r>
            <a:r>
              <a:rPr lang="en-US" sz="2400" dirty="0"/>
              <a:t>The plan will harm private businesses and destroy investor confidence (a jobs guarantee would drive up wages in order to compete with federal jobs; any increase in taxes such as a wealth tax, a capital gains tax, a value added tax, or increasing the top limit on Social Security taxation would cause the impact. </a:t>
            </a:r>
          </a:p>
          <a:p>
            <a:pPr marL="293688" indent="-282575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Impact: </a:t>
            </a:r>
            <a:r>
              <a:rPr lang="en-US" sz="2400" dirty="0"/>
              <a:t>Economic crisis causes conflict and war.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569E6-4BF3-4DB0-8243-7C43B5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computer screen shot of a website&#10;&#10;Description automatically generated with low confidence">
            <a:extLst>
              <a:ext uri="{FF2B5EF4-FFF2-40B4-BE49-F238E27FC236}">
                <a16:creationId xmlns:a16="http://schemas.microsoft.com/office/drawing/2014/main" id="{D6382242-3DE2-BD26-1DF6-BEE96173A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857" y="1960539"/>
            <a:ext cx="4005588" cy="402929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778CC2-FB43-96FB-B325-F5F72A7079A0}"/>
              </a:ext>
            </a:extLst>
          </p:cNvPr>
          <p:cNvSpPr txBox="1"/>
          <p:nvPr/>
        </p:nvSpPr>
        <p:spPr>
          <a:xfrm>
            <a:off x="8102103" y="6026396"/>
            <a:ext cx="403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http://www.ipsnews.net/2019/02/economic-crisis-can-trigger-world-war/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2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0CDF-F77D-4174-AF49-9C3D3C4B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Disadvantage: INFLATION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7F7D-839B-4909-8248-DFBFD13F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254" y="1936164"/>
            <a:ext cx="8285189" cy="4680346"/>
          </a:xfrm>
        </p:spPr>
        <p:txBody>
          <a:bodyPr/>
          <a:lstStyle/>
          <a:p>
            <a:pPr marL="401638" indent="-401638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Uniqueness: </a:t>
            </a:r>
            <a:r>
              <a:rPr lang="en-US" sz="2400" dirty="0">
                <a:ea typeface="Arial" charset="0"/>
                <a:cs typeface="Arial" charset="0"/>
              </a:rPr>
              <a:t>The Federal Reserve Board is now bringing inflation back under control, but reasons for concern remain.</a:t>
            </a:r>
          </a:p>
          <a:p>
            <a:pPr marL="401638" indent="-401638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Link: </a:t>
            </a:r>
            <a:r>
              <a:rPr lang="en-US" sz="2400" dirty="0">
                <a:ea typeface="Arial" charset="0"/>
                <a:cs typeface="Arial" charset="0"/>
              </a:rPr>
              <a:t>The economic stimulus provided by the affirmative plan will overwhelm efforts to control inflation, leading to a loss of U.S. economic leadership vis-a-vis China.</a:t>
            </a:r>
          </a:p>
          <a:p>
            <a:pPr marL="401638" indent="-401638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Impact: </a:t>
            </a:r>
            <a:r>
              <a:rPr lang="en-US" sz="2400" dirty="0">
                <a:ea typeface="Arial" charset="0"/>
                <a:cs typeface="Arial" charset="0"/>
              </a:rPr>
              <a:t>Loss of U.S. economic leadership leads to great power war: </a:t>
            </a:r>
            <a:r>
              <a:rPr lang="en-US" sz="2400" dirty="0" err="1">
                <a:ea typeface="Arial" charset="0"/>
                <a:cs typeface="Arial" charset="0"/>
              </a:rPr>
              <a:t>Kroenig</a:t>
            </a:r>
            <a:r>
              <a:rPr lang="en-US" sz="2400" dirty="0">
                <a:ea typeface="Arial" charset="0"/>
                <a:cs typeface="Arial" charset="0"/>
              </a:rPr>
              <a:t>, 2020, p. 6 – (see book at right): “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Many fear that a power transition between Beijing and Washington would produce a similar catastrophic result. Continued American leadership, therefore, could forestall this transition and may be necessary for continued peace and stability among the major powers.</a:t>
            </a:r>
            <a:r>
              <a:rPr lang="en-US" sz="2400" dirty="0">
                <a:effectLst/>
              </a:rPr>
              <a:t> “</a:t>
            </a:r>
            <a:endParaRPr lang="en-US" sz="2400" dirty="0">
              <a:ea typeface="Arial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569E6-4BF3-4DB0-8243-7C43B5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2050" name="Picture 2" descr="June 24: A Book Talk on The Return of Great Power Rivalry with Dr. Matthew  Kroenig | Global Taiwan Institute">
            <a:extLst>
              <a:ext uri="{FF2B5EF4-FFF2-40B4-BE49-F238E27FC236}">
                <a16:creationId xmlns:a16="http://schemas.microsoft.com/office/drawing/2014/main" id="{DE8560A9-75F0-DAFF-D12E-2E6A6AE31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7" t="3136" r="29598" b="2790"/>
          <a:stretch/>
        </p:blipFill>
        <p:spPr bwMode="auto">
          <a:xfrm>
            <a:off x="9467681" y="1936164"/>
            <a:ext cx="2702104" cy="4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9BCA3-183A-A7F3-89FD-5765B9B0FFD5}"/>
              </a:ext>
            </a:extLst>
          </p:cNvPr>
          <p:cNvSpPr txBox="1"/>
          <p:nvPr/>
        </p:nvSpPr>
        <p:spPr>
          <a:xfrm>
            <a:off x="10008254" y="610153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$17.31 Online</a:t>
            </a:r>
          </a:p>
        </p:txBody>
      </p:sp>
    </p:spTree>
    <p:extLst>
      <p:ext uri="{BB962C8B-B14F-4D97-AF65-F5344CB8AC3E}">
        <p14:creationId xmlns:p14="http://schemas.microsoft.com/office/powerpoint/2010/main" val="411250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0CDF-F77D-4174-AF49-9C3D3C4B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Disadvantage: GROWTH BAD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7F7D-839B-4909-8248-DFBFD13F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831" y="1844278"/>
            <a:ext cx="5313178" cy="4680346"/>
          </a:xfrm>
        </p:spPr>
        <p:txBody>
          <a:bodyPr/>
          <a:lstStyle/>
          <a:p>
            <a:pPr marL="401638" indent="-401638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Uniqueness: </a:t>
            </a:r>
            <a:r>
              <a:rPr lang="en-US" sz="2400" dirty="0">
                <a:ea typeface="Arial" charset="0"/>
                <a:cs typeface="Arial" charset="0"/>
              </a:rPr>
              <a:t>The affirmative case establishes that the U.S. economy is stagnating at present.</a:t>
            </a:r>
          </a:p>
          <a:p>
            <a:pPr marL="401638" indent="-401638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Link: </a:t>
            </a:r>
            <a:r>
              <a:rPr lang="en-US" sz="2400" dirty="0">
                <a:ea typeface="Arial" charset="0"/>
                <a:cs typeface="Arial" charset="0"/>
              </a:rPr>
              <a:t>The affirmative solvency argument claims that the plan will jump-start U.S. economic growth.</a:t>
            </a:r>
          </a:p>
          <a:p>
            <a:pPr marL="401638" indent="-401638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Impact: </a:t>
            </a:r>
            <a:r>
              <a:rPr lang="en-US" sz="2400" dirty="0">
                <a:ea typeface="Arial" charset="0"/>
                <a:cs typeface="Arial" charset="0"/>
              </a:rPr>
              <a:t>Increased economic growth will push the world past the brink for climate change, risking human extinction.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569E6-4BF3-4DB0-8243-7C43B5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04397-679F-3915-F378-E2E5F4ED0E15}"/>
              </a:ext>
            </a:extLst>
          </p:cNvPr>
          <p:cNvSpPr txBox="1"/>
          <p:nvPr/>
        </p:nvSpPr>
        <p:spPr>
          <a:xfrm>
            <a:off x="7311776" y="6004970"/>
            <a:ext cx="488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https://soapboxie.com/social-issues/Are-Humans-Facing-Near-Term-Human-Extinction-Due-to-Global-Warming</a:t>
            </a:r>
            <a:endParaRPr lang="en-US" sz="1200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144EC23-C4CB-52CA-95A6-5FA841E4B1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776" y="1952894"/>
            <a:ext cx="4431894" cy="405207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724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0CDF-F77D-4174-AF49-9C3D3C4B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Disadvantage: U.S. Hegemony Bad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7F7D-839B-4909-8248-DFBFD13FE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53" y="1958181"/>
            <a:ext cx="5042853" cy="4566443"/>
          </a:xfrm>
        </p:spPr>
        <p:txBody>
          <a:bodyPr/>
          <a:lstStyle/>
          <a:p>
            <a:pPr marL="401638" indent="-401638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Uniqueness: </a:t>
            </a:r>
            <a:r>
              <a:rPr lang="en-US" sz="2400" dirty="0">
                <a:ea typeface="Arial" charset="0"/>
                <a:cs typeface="Arial" charset="0"/>
              </a:rPr>
              <a:t>The case claims that the U.S. is currently losing its leadership position on the world stage.</a:t>
            </a:r>
          </a:p>
          <a:p>
            <a:pPr marL="401638" indent="-401638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Link: </a:t>
            </a:r>
            <a:r>
              <a:rPr lang="en-US" sz="2400" dirty="0">
                <a:ea typeface="Arial" charset="0"/>
                <a:cs typeface="Arial" charset="0"/>
              </a:rPr>
              <a:t>The plan claims to restore and build U.S. soft power and leadership.</a:t>
            </a:r>
          </a:p>
          <a:p>
            <a:pPr marL="401638" indent="-401638"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a typeface="Arial" charset="0"/>
                <a:cs typeface="Arial" charset="0"/>
              </a:rPr>
              <a:t>Impact: </a:t>
            </a:r>
            <a:r>
              <a:rPr lang="en-US" sz="2400" dirty="0">
                <a:ea typeface="Arial" charset="0"/>
                <a:cs typeface="Arial" charset="0"/>
              </a:rPr>
              <a:t>A U.S. return to world leadership and dominance results in unending wars.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569E6-4BF3-4DB0-8243-7C43B5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6C3D4-2186-F788-DAE3-C5CEE7E0E52A}"/>
              </a:ext>
            </a:extLst>
          </p:cNvPr>
          <p:cNvSpPr txBox="1"/>
          <p:nvPr/>
        </p:nvSpPr>
        <p:spPr>
          <a:xfrm>
            <a:off x="6496507" y="6040200"/>
            <a:ext cx="5492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https://theweek.com/articles/937094/why-global-hegemony-worst-thing-happen-america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5FB2EAE-358B-5CE1-ADBA-E97BA2B6B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506" y="1958180"/>
            <a:ext cx="5471128" cy="398028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58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16FDE-70E2-4CB2-A940-94C308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Copperplate" panose="02000504000000020004" pitchFamily="2" charset="77"/>
              </a:rPr>
              <a:t>Universal federal jobs guarantee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C8020-DB26-4902-B73A-46834BE8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437" y="1993900"/>
            <a:ext cx="5638872" cy="4338637"/>
          </a:xfrm>
        </p:spPr>
        <p:txBody>
          <a:bodyPr/>
          <a:lstStyle/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Harm: </a:t>
            </a:r>
            <a:r>
              <a:rPr lang="en-US" sz="2400" dirty="0"/>
              <a:t>The current rate of unemployment is historically low, including for minorities.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Inherency: </a:t>
            </a:r>
            <a:r>
              <a:rPr lang="en-US" sz="2400" dirty="0"/>
              <a:t>The Earned Income Tax Credit adequately compensates for low-paying jobs.</a:t>
            </a:r>
          </a:p>
          <a:p>
            <a:pPr marL="293688" indent="-282575">
              <a:spcBef>
                <a:spcPts val="1800"/>
              </a:spcBef>
            </a:pPr>
            <a:r>
              <a:rPr lang="en-US" sz="2400" b="1" dirty="0">
                <a:solidFill>
                  <a:srgbClr val="0070C0"/>
                </a:solidFill>
              </a:rPr>
              <a:t>Solvency: </a:t>
            </a:r>
            <a:r>
              <a:rPr lang="en-US" sz="2400" dirty="0"/>
              <a:t>Useful federal jobs could never be created on the scale proposed; the jobs guarantee would eliminate any incentive for skills development.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588FA79-3FD5-173D-C62F-3164347C6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369" y="1961320"/>
            <a:ext cx="4865569" cy="4232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488F24-5886-4E24-A1EB-D6914933AAE4}"/>
              </a:ext>
            </a:extLst>
          </p:cNvPr>
          <p:cNvSpPr txBox="1"/>
          <p:nvPr/>
        </p:nvSpPr>
        <p:spPr>
          <a:xfrm>
            <a:off x="7025586" y="6194037"/>
            <a:ext cx="5166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https://www.aier.org/article/proposed-federal-jobs-guarantee-is-too-big-to-exist/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467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4">
      <a:dk1>
        <a:srgbClr val="414B56"/>
      </a:dk1>
      <a:lt1>
        <a:srgbClr val="FFFFFF"/>
      </a:lt1>
      <a:dk2>
        <a:srgbClr val="1F497D"/>
      </a:dk2>
      <a:lt2>
        <a:srgbClr val="D8D8D8"/>
      </a:lt2>
      <a:accent1>
        <a:srgbClr val="FFCE00"/>
      </a:accent1>
      <a:accent2>
        <a:srgbClr val="D21034"/>
      </a:accent2>
      <a:accent3>
        <a:srgbClr val="003798"/>
      </a:accent3>
      <a:accent4>
        <a:srgbClr val="E96B10"/>
      </a:accent4>
      <a:accent5>
        <a:srgbClr val="581963"/>
      </a:accent5>
      <a:accent6>
        <a:srgbClr val="006A4E"/>
      </a:accent6>
      <a:hlink>
        <a:srgbClr val="1400FE"/>
      </a:hlink>
      <a:folHlink>
        <a:srgbClr val="0037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FHS Company PowerPoint_2019_Wide Format  -  Read-Only" id="{B878B66C-7652-44B4-BD8F-1BD6F77F39A7}" vid="{2D55774A-290A-4B49-9771-625A09A4EF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1157</TotalTime>
  <Words>2151</Words>
  <Application>Microsoft Macintosh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Copperplate</vt:lpstr>
      <vt:lpstr>Courier New</vt:lpstr>
      <vt:lpstr>Times New Roman</vt:lpstr>
      <vt:lpstr>Wingdings</vt:lpstr>
      <vt:lpstr>Office Theme</vt:lpstr>
      <vt:lpstr>economic inequality: NEGATIVE RESPONSES</vt:lpstr>
      <vt:lpstr>Negative toolbox</vt:lpstr>
      <vt:lpstr>What are the elements of a disadvantage?</vt:lpstr>
      <vt:lpstr>Disadvantage: SPENDING TRADE-OFF</vt:lpstr>
      <vt:lpstr>Disadvantage: BUSINESS CONFIDENCE</vt:lpstr>
      <vt:lpstr>Disadvantage: INFLATION</vt:lpstr>
      <vt:lpstr>Disadvantage: GROWTH BAD</vt:lpstr>
      <vt:lpstr>Disadvantage: U.S. Hegemony Bad</vt:lpstr>
      <vt:lpstr>Universal federal jobs guarantee</vt:lpstr>
      <vt:lpstr>green new deal</vt:lpstr>
      <vt:lpstr>national investment employment corps (niec)</vt:lpstr>
      <vt:lpstr>center for american progress plan to save depressed areas</vt:lpstr>
      <vt:lpstr>retirement security</vt:lpstr>
      <vt:lpstr>medicare for all</vt:lpstr>
      <vt:lpstr>supplemental security income (ssi)</vt:lpstr>
      <vt:lpstr>medicaid expansion</vt:lpstr>
      <vt:lpstr>children’s health insurance program (chip) for immigrants</vt:lpstr>
      <vt:lpstr>mental health care in social security</vt:lpstr>
      <vt:lpstr>supplemental security income in the u.s. territories</vt:lpstr>
      <vt:lpstr>expand unemployment insurance</vt:lpstr>
      <vt:lpstr>universal basic income</vt:lpstr>
      <vt:lpstr>a universal basic income: the conservative case</vt:lpstr>
      <vt:lpstr>reparations</vt:lpstr>
      <vt:lpstr>economic inequality: NEGATIVE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Criminal justice reform topic: Affirmative</dc:title>
  <dc:creator>Edwards, Richard</dc:creator>
  <cp:lastModifiedBy>Edwards, Richard</cp:lastModifiedBy>
  <cp:revision>42</cp:revision>
  <dcterms:created xsi:type="dcterms:W3CDTF">2020-06-30T02:52:49Z</dcterms:created>
  <dcterms:modified xsi:type="dcterms:W3CDTF">2023-06-06T03:46:06Z</dcterms:modified>
</cp:coreProperties>
</file>