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6" r:id="rId2"/>
    <p:sldId id="257" r:id="rId3"/>
    <p:sldId id="261" r:id="rId4"/>
    <p:sldId id="271" r:id="rId5"/>
    <p:sldId id="263" r:id="rId6"/>
    <p:sldId id="264" r:id="rId7"/>
    <p:sldId id="270" r:id="rId8"/>
    <p:sldId id="265" r:id="rId9"/>
    <p:sldId id="266" r:id="rId10"/>
    <p:sldId id="267" r:id="rId11"/>
    <p:sldId id="268" r:id="rId12"/>
    <p:sldId id="269" r:id="rId13"/>
    <p:sldId id="259" r:id="rId14"/>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05B"/>
    <a:srgbClr val="D500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307" autoAdjust="0"/>
    <p:restoredTop sz="94660"/>
  </p:normalViewPr>
  <p:slideViewPr>
    <p:cSldViewPr snapToGrid="0">
      <p:cViewPr varScale="1">
        <p:scale>
          <a:sx n="124" d="100"/>
          <a:sy n="124" d="100"/>
        </p:scale>
        <p:origin x="368" y="168"/>
      </p:cViewPr>
      <p:guideLst>
        <p:guide orient="horz" pos="2160"/>
        <p:guide pos="3840"/>
      </p:guideLst>
    </p:cSldViewPr>
  </p:slideViewPr>
  <p:notesTextViewPr>
    <p:cViewPr>
      <p:scale>
        <a:sx n="100" d="100"/>
        <a:sy n="100" d="100"/>
      </p:scale>
      <p:origin x="0" y="0"/>
    </p:cViewPr>
  </p:notesTextViewPr>
  <p:notesViewPr>
    <p:cSldViewPr snapToGrid="0">
      <p:cViewPr varScale="1">
        <p:scale>
          <a:sx n="83" d="100"/>
          <a:sy n="83" d="100"/>
        </p:scale>
        <p:origin x="381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atin typeface="Arial" charset="0"/>
                <a:cs typeface="Arial" charset="0"/>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a:defRPr sz="1200">
                <a:latin typeface="Arial" charset="0"/>
                <a:cs typeface="Arial" charset="0"/>
              </a:defRPr>
            </a:lvl1pPr>
          </a:lstStyle>
          <a:p>
            <a:pPr>
              <a:defRPr/>
            </a:pPr>
            <a:fld id="{0D38392C-5B1B-4091-92F5-0AF516E230C0}" type="datetimeFigureOut">
              <a:rPr lang="en-US"/>
              <a:pPr>
                <a:defRPr/>
              </a:pPr>
              <a:t>6/5/23</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a:defRPr sz="1200">
                <a:latin typeface="Arial" charset="0"/>
                <a:cs typeface="Arial" charset="0"/>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177" tIns="46589" rIns="93177" bIns="46589" rtlCol="0" anchor="b"/>
          <a:lstStyle>
            <a:lvl1pPr algn="r">
              <a:defRPr sz="1200">
                <a:latin typeface="Arial" charset="0"/>
                <a:cs typeface="Arial" charset="0"/>
              </a:defRPr>
            </a:lvl1pPr>
          </a:lstStyle>
          <a:p>
            <a:pPr>
              <a:defRPr/>
            </a:pPr>
            <a:fld id="{26BD201C-12E2-4DBB-9A5B-6B389EAEBA6C}" type="slidenum">
              <a:rPr lang="en-US"/>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atin typeface="Arial" charset="0"/>
                <a:cs typeface="Arial" charset="0"/>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3177" tIns="46589" rIns="93177" bIns="46589" rtlCol="0"/>
          <a:lstStyle>
            <a:lvl1pPr algn="r">
              <a:defRPr sz="1200">
                <a:latin typeface="Arial" charset="0"/>
                <a:cs typeface="Arial" charset="0"/>
              </a:defRPr>
            </a:lvl1pPr>
          </a:lstStyle>
          <a:p>
            <a:pPr>
              <a:defRPr/>
            </a:pPr>
            <a:fld id="{FAC896CC-00FF-4966-96CE-D3E3C41D982D}" type="datetimeFigureOut">
              <a:rPr lang="en-US"/>
              <a:pPr>
                <a:defRPr/>
              </a:pPr>
              <a:t>6/5/23</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a:defRPr sz="1200">
                <a:latin typeface="Arial" charset="0"/>
                <a:cs typeface="Arial" charset="0"/>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3177" tIns="46589" rIns="93177" bIns="46589" rtlCol="0" anchor="b"/>
          <a:lstStyle>
            <a:lvl1pPr algn="r">
              <a:defRPr sz="1200">
                <a:latin typeface="Arial" charset="0"/>
                <a:cs typeface="Arial" charset="0"/>
              </a:defRPr>
            </a:lvl1pPr>
          </a:lstStyle>
          <a:p>
            <a:pPr>
              <a:defRPr/>
            </a:pPr>
            <a:fld id="{8B4E09B2-6408-441F-BB3F-D03E0D1A73E8}"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6" descr="Students.jpg"/>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bwMode="auto">
          <a:xfrm>
            <a:off x="0" y="-1"/>
            <a:ext cx="12192000" cy="4416425"/>
          </a:xfrm>
          <a:prstGeom prst="rect">
            <a:avLst/>
          </a:prstGeom>
          <a:noFill/>
          <a:ln w="9525">
            <a:noFill/>
            <a:miter lim="800000"/>
            <a:headEnd/>
            <a:tailEnd/>
          </a:ln>
        </p:spPr>
      </p:pic>
      <p:sp>
        <p:nvSpPr>
          <p:cNvPr id="5" name="Rectangle 4"/>
          <p:cNvSpPr/>
          <p:nvPr userDrawn="1"/>
        </p:nvSpPr>
        <p:spPr>
          <a:xfrm>
            <a:off x="0" y="2809876"/>
            <a:ext cx="12192000" cy="1609725"/>
          </a:xfrm>
          <a:prstGeom prst="rect">
            <a:avLst/>
          </a:prstGeom>
          <a:solidFill>
            <a:schemeClr val="tx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userDrawn="1"/>
        </p:nvSpPr>
        <p:spPr>
          <a:xfrm>
            <a:off x="2743200" y="4416425"/>
            <a:ext cx="9448800" cy="420688"/>
          </a:xfrm>
          <a:prstGeom prst="rect">
            <a:avLst/>
          </a:prstGeom>
          <a:solidFill>
            <a:srgbClr val="D5003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userDrawn="1"/>
        </p:nvSpPr>
        <p:spPr>
          <a:xfrm rot="10800000">
            <a:off x="2233084" y="4416426"/>
            <a:ext cx="508000" cy="2441575"/>
          </a:xfrm>
          <a:prstGeom prst="rect">
            <a:avLst/>
          </a:prstGeom>
          <a:gradFill flip="none" rotWithShape="1">
            <a:gsLst>
              <a:gs pos="0">
                <a:schemeClr val="tx1">
                  <a:tint val="44500"/>
                  <a:satMod val="160000"/>
                  <a:alpha val="0"/>
                </a:schemeClr>
              </a:gs>
              <a:gs pos="100000">
                <a:schemeClr val="tx1">
                  <a:tint val="23500"/>
                  <a:satMod val="16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10800000" scaled="1"/>
                <a:tileRect/>
              </a:gradFill>
            </a:endParaRPr>
          </a:p>
        </p:txBody>
      </p:sp>
      <p:sp>
        <p:nvSpPr>
          <p:cNvPr id="9" name="TextBox 8"/>
          <p:cNvSpPr txBox="1"/>
          <p:nvPr userDrawn="1"/>
        </p:nvSpPr>
        <p:spPr>
          <a:xfrm>
            <a:off x="428131" y="4646730"/>
            <a:ext cx="1830950" cy="430887"/>
          </a:xfrm>
          <a:prstGeom prst="rect">
            <a:avLst/>
          </a:prstGeom>
          <a:noFill/>
        </p:spPr>
        <p:txBody>
          <a:bodyPr wrap="none">
            <a:spAutoFit/>
          </a:bodyPr>
          <a:lstStyle/>
          <a:p>
            <a:pPr algn="ctr">
              <a:defRPr/>
            </a:pPr>
            <a:r>
              <a:rPr lang="en-US" sz="1100" dirty="0">
                <a:solidFill>
                  <a:srgbClr val="00205B"/>
                </a:solidFill>
                <a:latin typeface="+mn-lt"/>
                <a:cs typeface="Arial" charset="0"/>
              </a:rPr>
              <a:t>National Federation of State </a:t>
            </a:r>
          </a:p>
          <a:p>
            <a:pPr algn="ctr">
              <a:defRPr/>
            </a:pPr>
            <a:r>
              <a:rPr lang="en-US" sz="1100" dirty="0">
                <a:solidFill>
                  <a:srgbClr val="00205B"/>
                </a:solidFill>
                <a:latin typeface="+mn-lt"/>
                <a:cs typeface="Arial" charset="0"/>
              </a:rPr>
              <a:t>High School Associations</a:t>
            </a:r>
          </a:p>
        </p:txBody>
      </p:sp>
      <p:sp>
        <p:nvSpPr>
          <p:cNvPr id="2" name="Title 1"/>
          <p:cNvSpPr>
            <a:spLocks noGrp="1"/>
          </p:cNvSpPr>
          <p:nvPr>
            <p:ph type="ctrTitle"/>
          </p:nvPr>
        </p:nvSpPr>
        <p:spPr>
          <a:xfrm>
            <a:off x="609600" y="3091816"/>
            <a:ext cx="11297920" cy="1241425"/>
          </a:xfrm>
        </p:spPr>
        <p:txBody>
          <a:bodyPr>
            <a:noAutofit/>
          </a:bodyPr>
          <a:lstStyle>
            <a:lvl1pPr algn="l">
              <a:lnSpc>
                <a:spcPts val="3800"/>
              </a:lnSpc>
              <a:defRPr sz="4600" b="1" cap="all" spc="0" baseline="0">
                <a:solidFill>
                  <a:schemeClr val="bg1"/>
                </a:solidFill>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3180080" y="5034280"/>
            <a:ext cx="8829040" cy="1709420"/>
          </a:xfrm>
        </p:spPr>
        <p:txBody>
          <a:bodyPr/>
          <a:lstStyle>
            <a:lvl1pPr marL="0" indent="0" algn="l">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12" name="Picture 11" descr="A picture containing vector graphics&#10;&#10;Description automatically generated">
            <a:extLst>
              <a:ext uri="{FF2B5EF4-FFF2-40B4-BE49-F238E27FC236}">
                <a16:creationId xmlns:a16="http://schemas.microsoft.com/office/drawing/2014/main" id="{A923E497-8267-4CFA-A22A-57165CF459A7}"/>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751798" y="5183979"/>
            <a:ext cx="1235909" cy="1442756"/>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54856" y="1950045"/>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2856" y="1950045"/>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pPr>
              <a:defRPr/>
            </a:pPr>
            <a:fld id="{757713DC-30C4-4EB6-933B-B35831C7F715}" type="datetimeFigureOut">
              <a:rPr lang="en-US"/>
              <a:pPr>
                <a:defRPr/>
              </a:pPr>
              <a:t>6/5/23</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C431FA01-9D33-4534-80B3-5D3504E709E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1_Sporty Title Slide">
    <p:spTree>
      <p:nvGrpSpPr>
        <p:cNvPr id="1" name=""/>
        <p:cNvGrpSpPr/>
        <p:nvPr/>
      </p:nvGrpSpPr>
      <p:grpSpPr>
        <a:xfrm>
          <a:off x="0" y="0"/>
          <a:ext cx="0" cy="0"/>
          <a:chOff x="0" y="0"/>
          <a:chExt cx="0" cy="0"/>
        </a:xfrm>
      </p:grpSpPr>
      <p:sp>
        <p:nvSpPr>
          <p:cNvPr id="5" name="Rectangle 4"/>
          <p:cNvSpPr/>
          <p:nvPr userDrawn="1"/>
        </p:nvSpPr>
        <p:spPr>
          <a:xfrm>
            <a:off x="0" y="2809876"/>
            <a:ext cx="12192000" cy="1609725"/>
          </a:xfrm>
          <a:prstGeom prst="rect">
            <a:avLst/>
          </a:prstGeom>
          <a:solidFill>
            <a:schemeClr val="tx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userDrawn="1"/>
        </p:nvSpPr>
        <p:spPr>
          <a:xfrm>
            <a:off x="2743200" y="4416425"/>
            <a:ext cx="9448800" cy="4206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userDrawn="1"/>
        </p:nvSpPr>
        <p:spPr>
          <a:xfrm rot="10800000">
            <a:off x="2233084" y="4416426"/>
            <a:ext cx="508000" cy="2441575"/>
          </a:xfrm>
          <a:prstGeom prst="rect">
            <a:avLst/>
          </a:prstGeom>
          <a:gradFill flip="none" rotWithShape="1">
            <a:gsLst>
              <a:gs pos="0">
                <a:schemeClr val="tx1">
                  <a:tint val="44500"/>
                  <a:satMod val="160000"/>
                  <a:alpha val="0"/>
                </a:schemeClr>
              </a:gs>
              <a:gs pos="100000">
                <a:schemeClr val="tx1">
                  <a:tint val="23500"/>
                  <a:satMod val="16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10800000" scaled="1"/>
                <a:tileRect/>
              </a:gradFill>
            </a:endParaRPr>
          </a:p>
        </p:txBody>
      </p:sp>
      <p:sp>
        <p:nvSpPr>
          <p:cNvPr id="2" name="Title 1"/>
          <p:cNvSpPr>
            <a:spLocks noGrp="1"/>
          </p:cNvSpPr>
          <p:nvPr>
            <p:ph type="ctrTitle"/>
          </p:nvPr>
        </p:nvSpPr>
        <p:spPr>
          <a:xfrm>
            <a:off x="609600" y="3091816"/>
            <a:ext cx="11297920" cy="1241425"/>
          </a:xfrm>
        </p:spPr>
        <p:txBody>
          <a:bodyPr>
            <a:noAutofit/>
          </a:bodyPr>
          <a:lstStyle>
            <a:lvl1pPr algn="l">
              <a:lnSpc>
                <a:spcPts val="3800"/>
              </a:lnSpc>
              <a:defRPr sz="4600" b="1" cap="all" spc="0" baseline="0">
                <a:solidFill>
                  <a:schemeClr val="bg1"/>
                </a:solidFill>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3180080" y="5034280"/>
            <a:ext cx="8829040" cy="1709420"/>
          </a:xfrm>
        </p:spPr>
        <p:txBody>
          <a:bodyPr/>
          <a:lstStyle>
            <a:lvl1pPr marL="0" indent="0" algn="l">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0" name="TextBox 9">
            <a:extLst>
              <a:ext uri="{FF2B5EF4-FFF2-40B4-BE49-F238E27FC236}">
                <a16:creationId xmlns:a16="http://schemas.microsoft.com/office/drawing/2014/main" id="{20E7DAFF-18A1-43A8-B015-E70E6D39270B}"/>
              </a:ext>
            </a:extLst>
          </p:cNvPr>
          <p:cNvSpPr txBox="1"/>
          <p:nvPr userDrawn="1"/>
        </p:nvSpPr>
        <p:spPr>
          <a:xfrm>
            <a:off x="428131" y="4646730"/>
            <a:ext cx="1830950" cy="430887"/>
          </a:xfrm>
          <a:prstGeom prst="rect">
            <a:avLst/>
          </a:prstGeom>
          <a:noFill/>
        </p:spPr>
        <p:txBody>
          <a:bodyPr wrap="none">
            <a:spAutoFit/>
          </a:bodyPr>
          <a:lstStyle/>
          <a:p>
            <a:pPr algn="ctr">
              <a:defRPr/>
            </a:pPr>
            <a:r>
              <a:rPr lang="en-US" sz="1100" dirty="0">
                <a:solidFill>
                  <a:srgbClr val="00205B"/>
                </a:solidFill>
                <a:latin typeface="+mn-lt"/>
                <a:cs typeface="Arial" charset="0"/>
              </a:rPr>
              <a:t>National Federation of State </a:t>
            </a:r>
          </a:p>
          <a:p>
            <a:pPr algn="ctr">
              <a:defRPr/>
            </a:pPr>
            <a:r>
              <a:rPr lang="en-US" sz="1100" dirty="0">
                <a:solidFill>
                  <a:srgbClr val="00205B"/>
                </a:solidFill>
                <a:latin typeface="+mn-lt"/>
                <a:cs typeface="Arial" charset="0"/>
              </a:rPr>
              <a:t>High School Associations</a:t>
            </a:r>
          </a:p>
        </p:txBody>
      </p:sp>
      <p:pic>
        <p:nvPicPr>
          <p:cNvPr id="13" name="Picture 12" descr="A picture containing vector graphics&#10;&#10;Description automatically generated">
            <a:extLst>
              <a:ext uri="{FF2B5EF4-FFF2-40B4-BE49-F238E27FC236}">
                <a16:creationId xmlns:a16="http://schemas.microsoft.com/office/drawing/2014/main" id="{FA5DAA2C-5AE1-49C9-9B6D-8287738C734B}"/>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751798" y="5183979"/>
            <a:ext cx="1235909" cy="1442756"/>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3800" b="1" baseline="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EED58DB-0473-49E7-8FCF-E3C60A592785}" type="datetimeFigureOut">
              <a:rPr lang="en-US"/>
              <a:pPr>
                <a:defRPr/>
              </a:pPr>
              <a:t>6/5/23</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www.nfhs.org</a:t>
            </a:r>
          </a:p>
        </p:txBody>
      </p:sp>
      <p:sp>
        <p:nvSpPr>
          <p:cNvPr id="6" name="Slide Number Placeholder 5"/>
          <p:cNvSpPr>
            <a:spLocks noGrp="1"/>
          </p:cNvSpPr>
          <p:nvPr>
            <p:ph type="sldNum" sz="quarter" idx="12"/>
          </p:nvPr>
        </p:nvSpPr>
        <p:spPr/>
        <p:txBody>
          <a:bodyPr/>
          <a:lstStyle>
            <a:lvl1pPr>
              <a:defRPr/>
            </a:lvl1pPr>
          </a:lstStyle>
          <a:p>
            <a:pPr>
              <a:defRPr/>
            </a:pPr>
            <a:fld id="{7E1C6EB7-24C7-4ADB-A469-6D576C7B8402}"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Points of Emphasis">
    <p:spTree>
      <p:nvGrpSpPr>
        <p:cNvPr id="1" name=""/>
        <p:cNvGrpSpPr/>
        <p:nvPr/>
      </p:nvGrpSpPr>
      <p:grpSpPr>
        <a:xfrm>
          <a:off x="0" y="0"/>
          <a:ext cx="0" cy="0"/>
          <a:chOff x="0" y="0"/>
          <a:chExt cx="0" cy="0"/>
        </a:xfrm>
      </p:grpSpPr>
      <p:sp>
        <p:nvSpPr>
          <p:cNvPr id="4" name="TextBox 3"/>
          <p:cNvSpPr txBox="1"/>
          <p:nvPr userDrawn="1"/>
        </p:nvSpPr>
        <p:spPr>
          <a:xfrm>
            <a:off x="880533" y="49213"/>
            <a:ext cx="4021667" cy="400050"/>
          </a:xfrm>
          <a:prstGeom prst="rect">
            <a:avLst/>
          </a:prstGeom>
          <a:noFill/>
        </p:spPr>
        <p:txBody>
          <a:bodyPr>
            <a:spAutoFit/>
          </a:bodyPr>
          <a:lstStyle/>
          <a:p>
            <a:pPr algn="ctr">
              <a:defRPr/>
            </a:pPr>
            <a:r>
              <a:rPr lang="en-US" sz="2000" dirty="0">
                <a:solidFill>
                  <a:schemeClr val="bg1"/>
                </a:solidFill>
                <a:latin typeface="+mn-lt"/>
                <a:cs typeface="Arial" charset="0"/>
              </a:rPr>
              <a:t>Points of Emphasis</a:t>
            </a:r>
          </a:p>
        </p:txBody>
      </p:sp>
      <p:sp>
        <p:nvSpPr>
          <p:cNvPr id="2" name="Title 1"/>
          <p:cNvSpPr>
            <a:spLocks noGrp="1"/>
          </p:cNvSpPr>
          <p:nvPr>
            <p:ph type="title"/>
          </p:nvPr>
        </p:nvSpPr>
        <p:spPr/>
        <p:txBody>
          <a:bodyPr/>
          <a:lstStyle>
            <a:lvl1pPr algn="l">
              <a:defRPr sz="3800" b="1" baseline="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ECA574E5-FD7F-4BE5-A52F-7CC3448DC73D}" type="datetimeFigureOut">
              <a:rPr lang="en-US"/>
              <a:pPr>
                <a:defRPr/>
              </a:pPr>
              <a:t>6/5/23</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www.nfhs.org</a:t>
            </a:r>
          </a:p>
        </p:txBody>
      </p:sp>
      <p:sp>
        <p:nvSpPr>
          <p:cNvPr id="7" name="Slide Number Placeholder 5"/>
          <p:cNvSpPr>
            <a:spLocks noGrp="1"/>
          </p:cNvSpPr>
          <p:nvPr>
            <p:ph type="sldNum" sz="quarter" idx="12"/>
          </p:nvPr>
        </p:nvSpPr>
        <p:spPr/>
        <p:txBody>
          <a:bodyPr/>
          <a:lstStyle>
            <a:lvl1pPr>
              <a:defRPr/>
            </a:lvl1pPr>
          </a:lstStyle>
          <a:p>
            <a:pPr>
              <a:defRPr/>
            </a:pPr>
            <a:fld id="{BF215D8C-5BF0-4062-847A-4E374A8FC268}"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2_Rule Change">
    <p:spTree>
      <p:nvGrpSpPr>
        <p:cNvPr id="1" name=""/>
        <p:cNvGrpSpPr/>
        <p:nvPr/>
      </p:nvGrpSpPr>
      <p:grpSpPr>
        <a:xfrm>
          <a:off x="0" y="0"/>
          <a:ext cx="0" cy="0"/>
          <a:chOff x="0" y="0"/>
          <a:chExt cx="0" cy="0"/>
        </a:xfrm>
      </p:grpSpPr>
      <p:sp>
        <p:nvSpPr>
          <p:cNvPr id="4" name="TextBox 3"/>
          <p:cNvSpPr txBox="1"/>
          <p:nvPr userDrawn="1"/>
        </p:nvSpPr>
        <p:spPr>
          <a:xfrm>
            <a:off x="880533" y="49213"/>
            <a:ext cx="4021667" cy="400050"/>
          </a:xfrm>
          <a:prstGeom prst="rect">
            <a:avLst/>
          </a:prstGeom>
          <a:noFill/>
        </p:spPr>
        <p:txBody>
          <a:bodyPr>
            <a:spAutoFit/>
          </a:bodyPr>
          <a:lstStyle/>
          <a:p>
            <a:pPr algn="ctr">
              <a:defRPr/>
            </a:pPr>
            <a:r>
              <a:rPr lang="en-US" sz="2000" dirty="0">
                <a:solidFill>
                  <a:schemeClr val="bg1"/>
                </a:solidFill>
                <a:latin typeface="+mn-lt"/>
                <a:cs typeface="Arial" charset="0"/>
              </a:rPr>
              <a:t>Rule Change</a:t>
            </a:r>
          </a:p>
        </p:txBody>
      </p:sp>
      <p:sp>
        <p:nvSpPr>
          <p:cNvPr id="2" name="Title 1"/>
          <p:cNvSpPr>
            <a:spLocks noGrp="1"/>
          </p:cNvSpPr>
          <p:nvPr>
            <p:ph type="title"/>
          </p:nvPr>
        </p:nvSpPr>
        <p:spPr/>
        <p:txBody>
          <a:bodyPr/>
          <a:lstStyle>
            <a:lvl1pPr algn="l">
              <a:defRPr sz="3800" b="1" baseline="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F217758-ACCC-4E26-AC66-857E65430FDE}" type="datetimeFigureOut">
              <a:rPr lang="en-US"/>
              <a:pPr>
                <a:defRPr/>
              </a:pPr>
              <a:t>6/5/23</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www.nfhs.org</a:t>
            </a:r>
          </a:p>
        </p:txBody>
      </p:sp>
      <p:sp>
        <p:nvSpPr>
          <p:cNvPr id="7" name="Slide Number Placeholder 5"/>
          <p:cNvSpPr>
            <a:spLocks noGrp="1"/>
          </p:cNvSpPr>
          <p:nvPr>
            <p:ph type="sldNum" sz="quarter" idx="12"/>
          </p:nvPr>
        </p:nvSpPr>
        <p:spPr/>
        <p:txBody>
          <a:bodyPr/>
          <a:lstStyle>
            <a:lvl1pPr>
              <a:defRPr/>
            </a:lvl1pPr>
          </a:lstStyle>
          <a:p>
            <a:pPr>
              <a:defRPr/>
            </a:pPr>
            <a:fld id="{BE0A71D9-E60A-4956-946F-F01E7608B95C}"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3_Editorial Change">
    <p:spTree>
      <p:nvGrpSpPr>
        <p:cNvPr id="1" name=""/>
        <p:cNvGrpSpPr/>
        <p:nvPr/>
      </p:nvGrpSpPr>
      <p:grpSpPr>
        <a:xfrm>
          <a:off x="0" y="0"/>
          <a:ext cx="0" cy="0"/>
          <a:chOff x="0" y="0"/>
          <a:chExt cx="0" cy="0"/>
        </a:xfrm>
      </p:grpSpPr>
      <p:sp>
        <p:nvSpPr>
          <p:cNvPr id="4" name="TextBox 3"/>
          <p:cNvSpPr txBox="1"/>
          <p:nvPr userDrawn="1"/>
        </p:nvSpPr>
        <p:spPr>
          <a:xfrm>
            <a:off x="880533" y="49213"/>
            <a:ext cx="4021667" cy="400050"/>
          </a:xfrm>
          <a:prstGeom prst="rect">
            <a:avLst/>
          </a:prstGeom>
          <a:noFill/>
        </p:spPr>
        <p:txBody>
          <a:bodyPr>
            <a:spAutoFit/>
          </a:bodyPr>
          <a:lstStyle/>
          <a:p>
            <a:pPr algn="ctr">
              <a:defRPr/>
            </a:pPr>
            <a:r>
              <a:rPr lang="en-US" sz="2000" dirty="0">
                <a:solidFill>
                  <a:schemeClr val="bg1"/>
                </a:solidFill>
                <a:latin typeface="+mn-lt"/>
                <a:cs typeface="Arial" charset="0"/>
              </a:rPr>
              <a:t>Editorial Change</a:t>
            </a:r>
          </a:p>
        </p:txBody>
      </p:sp>
      <p:sp>
        <p:nvSpPr>
          <p:cNvPr id="2" name="Title 1"/>
          <p:cNvSpPr>
            <a:spLocks noGrp="1"/>
          </p:cNvSpPr>
          <p:nvPr>
            <p:ph type="title"/>
          </p:nvPr>
        </p:nvSpPr>
        <p:spPr/>
        <p:txBody>
          <a:bodyPr/>
          <a:lstStyle>
            <a:lvl1pPr algn="l">
              <a:defRPr sz="3800" b="1" baseline="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A0314A39-A647-43F0-BD87-446DC46F0454}" type="datetimeFigureOut">
              <a:rPr lang="en-US"/>
              <a:pPr>
                <a:defRPr/>
              </a:pPr>
              <a:t>6/5/23</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www.nfhs.org</a:t>
            </a:r>
          </a:p>
        </p:txBody>
      </p:sp>
      <p:sp>
        <p:nvSpPr>
          <p:cNvPr id="7" name="Slide Number Placeholder 5"/>
          <p:cNvSpPr>
            <a:spLocks noGrp="1"/>
          </p:cNvSpPr>
          <p:nvPr>
            <p:ph type="sldNum" sz="quarter" idx="12"/>
          </p:nvPr>
        </p:nvSpPr>
        <p:spPr/>
        <p:txBody>
          <a:bodyPr/>
          <a:lstStyle>
            <a:lvl1pPr>
              <a:defRPr/>
            </a:lvl1pPr>
          </a:lstStyle>
          <a:p>
            <a:pPr>
              <a:defRPr/>
            </a:pPr>
            <a:fld id="{C53ED8F9-E0FA-433A-A2CD-F6F13C2907AE}"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4_Manual Change">
    <p:spTree>
      <p:nvGrpSpPr>
        <p:cNvPr id="1" name=""/>
        <p:cNvGrpSpPr/>
        <p:nvPr/>
      </p:nvGrpSpPr>
      <p:grpSpPr>
        <a:xfrm>
          <a:off x="0" y="0"/>
          <a:ext cx="0" cy="0"/>
          <a:chOff x="0" y="0"/>
          <a:chExt cx="0" cy="0"/>
        </a:xfrm>
      </p:grpSpPr>
      <p:sp>
        <p:nvSpPr>
          <p:cNvPr id="4" name="TextBox 3"/>
          <p:cNvSpPr txBox="1"/>
          <p:nvPr userDrawn="1"/>
        </p:nvSpPr>
        <p:spPr>
          <a:xfrm>
            <a:off x="880533" y="49213"/>
            <a:ext cx="4021667" cy="400050"/>
          </a:xfrm>
          <a:prstGeom prst="rect">
            <a:avLst/>
          </a:prstGeom>
          <a:noFill/>
        </p:spPr>
        <p:txBody>
          <a:bodyPr>
            <a:spAutoFit/>
          </a:bodyPr>
          <a:lstStyle/>
          <a:p>
            <a:pPr algn="ctr">
              <a:defRPr/>
            </a:pPr>
            <a:r>
              <a:rPr lang="en-US" sz="2000" dirty="0">
                <a:solidFill>
                  <a:schemeClr val="bg1"/>
                </a:solidFill>
                <a:latin typeface="+mn-lt"/>
                <a:cs typeface="Arial" charset="0"/>
              </a:rPr>
              <a:t>Manual Change</a:t>
            </a:r>
          </a:p>
        </p:txBody>
      </p:sp>
      <p:sp>
        <p:nvSpPr>
          <p:cNvPr id="2" name="Title 1"/>
          <p:cNvSpPr>
            <a:spLocks noGrp="1"/>
          </p:cNvSpPr>
          <p:nvPr>
            <p:ph type="title"/>
          </p:nvPr>
        </p:nvSpPr>
        <p:spPr/>
        <p:txBody>
          <a:bodyPr/>
          <a:lstStyle>
            <a:lvl1pPr algn="l">
              <a:defRPr sz="3800" b="1" baseline="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EFCCA03E-429E-4287-B460-5A3D2507CEB5}" type="datetimeFigureOut">
              <a:rPr lang="en-US"/>
              <a:pPr>
                <a:defRPr/>
              </a:pPr>
              <a:t>6/5/23</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www.nfhs.org</a:t>
            </a:r>
          </a:p>
        </p:txBody>
      </p:sp>
      <p:sp>
        <p:nvSpPr>
          <p:cNvPr id="7" name="Slide Number Placeholder 5"/>
          <p:cNvSpPr>
            <a:spLocks noGrp="1"/>
          </p:cNvSpPr>
          <p:nvPr>
            <p:ph type="sldNum" sz="quarter" idx="12"/>
          </p:nvPr>
        </p:nvSpPr>
        <p:spPr/>
        <p:txBody>
          <a:bodyPr/>
          <a:lstStyle>
            <a:lvl1pPr>
              <a:defRPr/>
            </a:lvl1pPr>
          </a:lstStyle>
          <a:p>
            <a:pPr>
              <a:defRPr/>
            </a:pPr>
            <a:fld id="{4E5A0F9E-214F-4EC5-88BA-BF682F9F1626}"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5_Rules Reminder">
    <p:spTree>
      <p:nvGrpSpPr>
        <p:cNvPr id="1" name=""/>
        <p:cNvGrpSpPr/>
        <p:nvPr/>
      </p:nvGrpSpPr>
      <p:grpSpPr>
        <a:xfrm>
          <a:off x="0" y="0"/>
          <a:ext cx="0" cy="0"/>
          <a:chOff x="0" y="0"/>
          <a:chExt cx="0" cy="0"/>
        </a:xfrm>
      </p:grpSpPr>
      <p:sp>
        <p:nvSpPr>
          <p:cNvPr id="4" name="TextBox 3"/>
          <p:cNvSpPr txBox="1"/>
          <p:nvPr userDrawn="1"/>
        </p:nvSpPr>
        <p:spPr>
          <a:xfrm>
            <a:off x="880533" y="49213"/>
            <a:ext cx="4021667" cy="400050"/>
          </a:xfrm>
          <a:prstGeom prst="rect">
            <a:avLst/>
          </a:prstGeom>
          <a:noFill/>
        </p:spPr>
        <p:txBody>
          <a:bodyPr>
            <a:spAutoFit/>
          </a:bodyPr>
          <a:lstStyle/>
          <a:p>
            <a:pPr algn="ctr">
              <a:defRPr/>
            </a:pPr>
            <a:r>
              <a:rPr lang="en-US" sz="2000" dirty="0">
                <a:solidFill>
                  <a:schemeClr val="bg1"/>
                </a:solidFill>
                <a:latin typeface="+mn-lt"/>
                <a:cs typeface="Arial" charset="0"/>
              </a:rPr>
              <a:t>Rules Reminder</a:t>
            </a:r>
          </a:p>
        </p:txBody>
      </p:sp>
      <p:sp>
        <p:nvSpPr>
          <p:cNvPr id="2" name="Title 1"/>
          <p:cNvSpPr>
            <a:spLocks noGrp="1"/>
          </p:cNvSpPr>
          <p:nvPr>
            <p:ph type="title"/>
          </p:nvPr>
        </p:nvSpPr>
        <p:spPr/>
        <p:txBody>
          <a:bodyPr/>
          <a:lstStyle>
            <a:lvl1pPr algn="l">
              <a:defRPr sz="3800" b="1" baseline="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31A596BE-6D36-4222-847D-ED1890045996}" type="datetimeFigureOut">
              <a:rPr lang="en-US"/>
              <a:pPr>
                <a:defRPr/>
              </a:pPr>
              <a:t>6/5/23</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www.nfhs.org</a:t>
            </a:r>
          </a:p>
        </p:txBody>
      </p:sp>
      <p:sp>
        <p:nvSpPr>
          <p:cNvPr id="7" name="Slide Number Placeholder 5"/>
          <p:cNvSpPr>
            <a:spLocks noGrp="1"/>
          </p:cNvSpPr>
          <p:nvPr>
            <p:ph type="sldNum" sz="quarter" idx="12"/>
          </p:nvPr>
        </p:nvSpPr>
        <p:spPr/>
        <p:txBody>
          <a:bodyPr/>
          <a:lstStyle>
            <a:lvl1pPr>
              <a:defRPr/>
            </a:lvl1pPr>
          </a:lstStyle>
          <a:p>
            <a:pPr>
              <a:defRPr/>
            </a:pPr>
            <a:fld id="{BB9FA9DB-E291-4943-BA24-3492DBA589AC}"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5" name="Rectangle 4"/>
          <p:cNvSpPr/>
          <p:nvPr userDrawn="1"/>
        </p:nvSpPr>
        <p:spPr>
          <a:xfrm>
            <a:off x="0" y="4413250"/>
            <a:ext cx="12192000" cy="2452688"/>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userDrawn="1"/>
        </p:nvSpPr>
        <p:spPr>
          <a:xfrm>
            <a:off x="0" y="2809876"/>
            <a:ext cx="12192000" cy="1609725"/>
          </a:xfrm>
          <a:prstGeom prst="rect">
            <a:avLst/>
          </a:prstGeom>
          <a:solidFill>
            <a:schemeClr val="tx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963085" y="4406901"/>
            <a:ext cx="8868545" cy="1362075"/>
          </a:xfrm>
        </p:spPr>
        <p:txBody>
          <a:bodyPr anchor="t"/>
          <a:lstStyle>
            <a:lvl1pPr algn="l">
              <a:defRPr sz="4000" b="1" cap="all">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pic>
        <p:nvPicPr>
          <p:cNvPr id="7" name="Picture 6" descr="A picture containing text&#10;&#10;Description automatically generated">
            <a:extLst>
              <a:ext uri="{FF2B5EF4-FFF2-40B4-BE49-F238E27FC236}">
                <a16:creationId xmlns:a16="http://schemas.microsoft.com/office/drawing/2014/main" id="{4EADF041-D3E6-4D5D-A3BD-AE5CD7B06190}"/>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480354" y="4851985"/>
            <a:ext cx="1260256" cy="1471178"/>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rot="10800000">
            <a:off x="364067" y="412750"/>
            <a:ext cx="508000" cy="6445250"/>
          </a:xfrm>
          <a:prstGeom prst="rect">
            <a:avLst/>
          </a:prstGeom>
          <a:gradFill flip="none" rotWithShape="1">
            <a:gsLst>
              <a:gs pos="0">
                <a:schemeClr val="tx1">
                  <a:tint val="44500"/>
                  <a:satMod val="160000"/>
                  <a:alpha val="0"/>
                </a:schemeClr>
              </a:gs>
              <a:gs pos="100000">
                <a:schemeClr val="tx1">
                  <a:tint val="23500"/>
                  <a:satMod val="16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10800000" scaled="1"/>
                <a:tileRect/>
              </a:gradFill>
            </a:endParaRPr>
          </a:p>
        </p:txBody>
      </p:sp>
      <p:sp>
        <p:nvSpPr>
          <p:cNvPr id="1027" name="Title Placeholder 1"/>
          <p:cNvSpPr>
            <a:spLocks noGrp="1"/>
          </p:cNvSpPr>
          <p:nvPr>
            <p:ph type="title"/>
          </p:nvPr>
        </p:nvSpPr>
        <p:spPr bwMode="auto">
          <a:xfrm>
            <a:off x="1940985" y="525463"/>
            <a:ext cx="10026649" cy="120491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028" name="Text Placeholder 2"/>
          <p:cNvSpPr>
            <a:spLocks noGrp="1"/>
          </p:cNvSpPr>
          <p:nvPr>
            <p:ph type="body" idx="1"/>
          </p:nvPr>
        </p:nvSpPr>
        <p:spPr bwMode="auto">
          <a:xfrm>
            <a:off x="1940985" y="1989139"/>
            <a:ext cx="10026649" cy="43386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906819" y="6516688"/>
            <a:ext cx="2844800" cy="303212"/>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33095B79-01CE-4ED0-989F-2DE6BB02611A}" type="datetimeFigureOut">
              <a:rPr lang="en-US"/>
              <a:pPr>
                <a:defRPr/>
              </a:pPr>
              <a:t>6/5/23</a:t>
            </a:fld>
            <a:endParaRPr lang="en-US" dirty="0"/>
          </a:p>
        </p:txBody>
      </p:sp>
      <p:sp>
        <p:nvSpPr>
          <p:cNvPr id="5" name="Footer Placeholder 4"/>
          <p:cNvSpPr>
            <a:spLocks noGrp="1"/>
          </p:cNvSpPr>
          <p:nvPr>
            <p:ph type="ftr" sz="quarter" idx="3"/>
          </p:nvPr>
        </p:nvSpPr>
        <p:spPr>
          <a:xfrm>
            <a:off x="9997018" y="6524624"/>
            <a:ext cx="1991783" cy="295275"/>
          </a:xfrm>
          <a:prstGeom prst="rect">
            <a:avLst/>
          </a:prstGeom>
        </p:spPr>
        <p:txBody>
          <a:bodyPr vert="horz" lIns="91440" tIns="45720" rIns="91440" bIns="45720" rtlCol="0" anchor="ctr"/>
          <a:lstStyle>
            <a:lvl1pPr algn="r" fontAlgn="auto">
              <a:spcBef>
                <a:spcPts val="0"/>
              </a:spcBef>
              <a:spcAft>
                <a:spcPts val="0"/>
              </a:spcAft>
              <a:defRPr sz="1400">
                <a:solidFill>
                  <a:schemeClr val="tx1"/>
                </a:solidFill>
                <a:latin typeface="+mn-lt"/>
                <a:cs typeface="+mn-cs"/>
              </a:defRPr>
            </a:lvl1pPr>
          </a:lstStyle>
          <a:p>
            <a:pPr>
              <a:defRPr/>
            </a:pPr>
            <a:r>
              <a:rPr lang="en-US" dirty="0"/>
              <a:t>www.nfhs.org</a:t>
            </a:r>
          </a:p>
        </p:txBody>
      </p:sp>
      <p:sp>
        <p:nvSpPr>
          <p:cNvPr id="6" name="Slide Number Placeholder 5"/>
          <p:cNvSpPr>
            <a:spLocks noGrp="1"/>
          </p:cNvSpPr>
          <p:nvPr>
            <p:ph type="sldNum" sz="quarter" idx="4"/>
          </p:nvPr>
        </p:nvSpPr>
        <p:spPr>
          <a:xfrm>
            <a:off x="8343900" y="6516688"/>
            <a:ext cx="1388533" cy="303212"/>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72EB5F1B-DC25-41F9-B0A8-DDD82FCDFBFF}" type="slidenum">
              <a:rPr lang="en-US"/>
              <a:pPr>
                <a:defRPr/>
              </a:pPr>
              <a:t>‹#›</a:t>
            </a:fld>
            <a:endParaRPr lang="en-US" dirty="0"/>
          </a:p>
        </p:txBody>
      </p:sp>
      <p:sp>
        <p:nvSpPr>
          <p:cNvPr id="7" name="Rectangle 6"/>
          <p:cNvSpPr/>
          <p:nvPr/>
        </p:nvSpPr>
        <p:spPr>
          <a:xfrm>
            <a:off x="0" y="0"/>
            <a:ext cx="12192000" cy="42068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874185" y="0"/>
            <a:ext cx="4023783" cy="420688"/>
          </a:xfrm>
          <a:prstGeom prst="rect">
            <a:avLst/>
          </a:prstGeom>
          <a:solidFill>
            <a:srgbClr val="D5003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12" name="Straight Connector 11"/>
          <p:cNvCxnSpPr/>
          <p:nvPr/>
        </p:nvCxnSpPr>
        <p:spPr>
          <a:xfrm>
            <a:off x="874184" y="1874838"/>
            <a:ext cx="1131781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874184" y="6524625"/>
            <a:ext cx="1131781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036" name="Group 21"/>
          <p:cNvGrpSpPr>
            <a:grpSpLocks/>
          </p:cNvGrpSpPr>
          <p:nvPr/>
        </p:nvGrpSpPr>
        <p:grpSpPr bwMode="auto">
          <a:xfrm>
            <a:off x="670984" y="855664"/>
            <a:ext cx="1132416" cy="650875"/>
            <a:chOff x="502921" y="856420"/>
            <a:chExt cx="850391" cy="649605"/>
          </a:xfrm>
          <a:solidFill>
            <a:srgbClr val="00205B"/>
          </a:solidFill>
        </p:grpSpPr>
        <p:sp>
          <p:nvSpPr>
            <p:cNvPr id="19" name="Freeform 18"/>
            <p:cNvSpPr/>
            <p:nvPr userDrawn="1"/>
          </p:nvSpPr>
          <p:spPr>
            <a:xfrm>
              <a:off x="504510" y="1376104"/>
              <a:ext cx="149415" cy="129921"/>
            </a:xfrm>
            <a:custGeom>
              <a:avLst/>
              <a:gdLst>
                <a:gd name="connsiteX0" fmla="*/ 0 w 148590"/>
                <a:gd name="connsiteY0" fmla="*/ 0 h 129540"/>
                <a:gd name="connsiteX1" fmla="*/ 148590 w 148590"/>
                <a:gd name="connsiteY1" fmla="*/ 0 h 129540"/>
                <a:gd name="connsiteX2" fmla="*/ 148590 w 148590"/>
                <a:gd name="connsiteY2" fmla="*/ 129540 h 129540"/>
                <a:gd name="connsiteX3" fmla="*/ 0 w 148590"/>
                <a:gd name="connsiteY3" fmla="*/ 0 h 129540"/>
              </a:gdLst>
              <a:ahLst/>
              <a:cxnLst>
                <a:cxn ang="0">
                  <a:pos x="connsiteX0" y="connsiteY0"/>
                </a:cxn>
                <a:cxn ang="0">
                  <a:pos x="connsiteX1" y="connsiteY1"/>
                </a:cxn>
                <a:cxn ang="0">
                  <a:pos x="connsiteX2" y="connsiteY2"/>
                </a:cxn>
                <a:cxn ang="0">
                  <a:pos x="connsiteX3" y="connsiteY3"/>
                </a:cxn>
              </a:cxnLst>
              <a:rect l="l" t="t" r="r" b="b"/>
              <a:pathLst>
                <a:path w="148590" h="129540">
                  <a:moveTo>
                    <a:pt x="0" y="0"/>
                  </a:moveTo>
                  <a:lnTo>
                    <a:pt x="148590" y="0"/>
                  </a:lnTo>
                  <a:lnTo>
                    <a:pt x="148590" y="12954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 name="Freeform 17"/>
            <p:cNvSpPr/>
            <p:nvPr userDrawn="1"/>
          </p:nvSpPr>
          <p:spPr>
            <a:xfrm>
              <a:off x="502921" y="856420"/>
              <a:ext cx="850391" cy="521268"/>
            </a:xfrm>
            <a:custGeom>
              <a:avLst/>
              <a:gdLst>
                <a:gd name="connsiteX0" fmla="*/ 1905 w 942975"/>
                <a:gd name="connsiteY0" fmla="*/ 0 h 521970"/>
                <a:gd name="connsiteX1" fmla="*/ 0 w 942975"/>
                <a:gd name="connsiteY1" fmla="*/ 520065 h 521970"/>
                <a:gd name="connsiteX2" fmla="*/ 775335 w 942975"/>
                <a:gd name="connsiteY2" fmla="*/ 521970 h 521970"/>
                <a:gd name="connsiteX3" fmla="*/ 942975 w 942975"/>
                <a:gd name="connsiteY3" fmla="*/ 222885 h 521970"/>
                <a:gd name="connsiteX4" fmla="*/ 775335 w 942975"/>
                <a:gd name="connsiteY4" fmla="*/ 1905 h 521970"/>
                <a:gd name="connsiteX5" fmla="*/ 1905 w 942975"/>
                <a:gd name="connsiteY5" fmla="*/ 0 h 521970"/>
                <a:gd name="connsiteX0" fmla="*/ 1905 w 946785"/>
                <a:gd name="connsiteY0" fmla="*/ 0 h 521970"/>
                <a:gd name="connsiteX1" fmla="*/ 0 w 946785"/>
                <a:gd name="connsiteY1" fmla="*/ 520065 h 521970"/>
                <a:gd name="connsiteX2" fmla="*/ 775335 w 946785"/>
                <a:gd name="connsiteY2" fmla="*/ 521970 h 521970"/>
                <a:gd name="connsiteX3" fmla="*/ 946785 w 946785"/>
                <a:gd name="connsiteY3" fmla="*/ 260985 h 521970"/>
                <a:gd name="connsiteX4" fmla="*/ 775335 w 946785"/>
                <a:gd name="connsiteY4" fmla="*/ 1905 h 521970"/>
                <a:gd name="connsiteX5" fmla="*/ 1905 w 946785"/>
                <a:gd name="connsiteY5" fmla="*/ 0 h 521970"/>
                <a:gd name="connsiteX0" fmla="*/ 1905 w 946785"/>
                <a:gd name="connsiteY0" fmla="*/ 0 h 521970"/>
                <a:gd name="connsiteX1" fmla="*/ 0 w 946785"/>
                <a:gd name="connsiteY1" fmla="*/ 520065 h 521970"/>
                <a:gd name="connsiteX2" fmla="*/ 775335 w 946785"/>
                <a:gd name="connsiteY2" fmla="*/ 521970 h 521970"/>
                <a:gd name="connsiteX3" fmla="*/ 946785 w 946785"/>
                <a:gd name="connsiteY3" fmla="*/ 241935 h 521970"/>
                <a:gd name="connsiteX4" fmla="*/ 775335 w 946785"/>
                <a:gd name="connsiteY4" fmla="*/ 1905 h 521970"/>
                <a:gd name="connsiteX5" fmla="*/ 1905 w 946785"/>
                <a:gd name="connsiteY5" fmla="*/ 0 h 521970"/>
                <a:gd name="connsiteX0" fmla="*/ 1905 w 948690"/>
                <a:gd name="connsiteY0" fmla="*/ 0 h 521970"/>
                <a:gd name="connsiteX1" fmla="*/ 0 w 948690"/>
                <a:gd name="connsiteY1" fmla="*/ 520065 h 521970"/>
                <a:gd name="connsiteX2" fmla="*/ 775335 w 948690"/>
                <a:gd name="connsiteY2" fmla="*/ 521970 h 521970"/>
                <a:gd name="connsiteX3" fmla="*/ 948690 w 948690"/>
                <a:gd name="connsiteY3" fmla="*/ 253365 h 521970"/>
                <a:gd name="connsiteX4" fmla="*/ 775335 w 948690"/>
                <a:gd name="connsiteY4" fmla="*/ 1905 h 521970"/>
                <a:gd name="connsiteX5" fmla="*/ 1905 w 948690"/>
                <a:gd name="connsiteY5" fmla="*/ 0 h 521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48690" h="521970">
                  <a:moveTo>
                    <a:pt x="1905" y="0"/>
                  </a:moveTo>
                  <a:lnTo>
                    <a:pt x="0" y="520065"/>
                  </a:lnTo>
                  <a:lnTo>
                    <a:pt x="775335" y="521970"/>
                  </a:lnTo>
                  <a:lnTo>
                    <a:pt x="948690" y="253365"/>
                  </a:lnTo>
                  <a:lnTo>
                    <a:pt x="775335" y="1905"/>
                  </a:lnTo>
                  <a:lnTo>
                    <a:pt x="1905" y="0"/>
                  </a:lnTo>
                  <a:close/>
                </a:path>
              </a:pathLst>
            </a:custGeom>
            <a:gr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pic>
        <p:nvPicPr>
          <p:cNvPr id="13" name="Picture 12" descr="A picture containing vector graphics&#10;&#10;Description automatically generated">
            <a:extLst>
              <a:ext uri="{FF2B5EF4-FFF2-40B4-BE49-F238E27FC236}">
                <a16:creationId xmlns:a16="http://schemas.microsoft.com/office/drawing/2014/main" id="{32A48D90-DD2B-46BD-B85A-7510DDBBAC4E}"/>
              </a:ext>
            </a:extLst>
          </p:cNvPr>
          <p:cNvPicPr>
            <a:picLocks noChangeAspect="1"/>
          </p:cNvPicPr>
          <p:nvPr userDrawn="1"/>
        </p:nvPicPr>
        <p:blipFill>
          <a:blip r:embed="rId13" cstate="print">
            <a:extLst>
              <a:ext uri="{28A0092B-C50C-407E-A947-70E740481C1C}">
                <a14:useLocalDpi xmlns:a14="http://schemas.microsoft.com/office/drawing/2010/main"/>
              </a:ext>
            </a:extLst>
          </a:blip>
          <a:stretch>
            <a:fillRect/>
          </a:stretch>
        </p:blipFill>
        <p:spPr>
          <a:xfrm>
            <a:off x="446242" y="5749230"/>
            <a:ext cx="813855" cy="950065"/>
          </a:xfrm>
          <a:prstGeom prst="rect">
            <a:avLst/>
          </a:prstGeom>
        </p:spPr>
      </p:pic>
    </p:spTree>
  </p:cSld>
  <p:clrMap bg1="lt1" tx1="dk1" bg2="lt2" tx2="dk2" accent1="accent1" accent2="accent2" accent3="accent3" accent4="accent4" accent5="accent5" accent6="accent6" hlink="hlink" folHlink="folHlink"/>
  <p:sldLayoutIdLst>
    <p:sldLayoutId id="2147483790" r:id="rId1"/>
    <p:sldLayoutId id="2147483791" r:id="rId2"/>
    <p:sldLayoutId id="2147483789" r:id="rId3"/>
    <p:sldLayoutId id="2147483792" r:id="rId4"/>
    <p:sldLayoutId id="2147483793" r:id="rId5"/>
    <p:sldLayoutId id="2147483794" r:id="rId6"/>
    <p:sldLayoutId id="2147483795" r:id="rId7"/>
    <p:sldLayoutId id="2147483796" r:id="rId8"/>
    <p:sldLayoutId id="2147483797" r:id="rId9"/>
    <p:sldLayoutId id="2147483798" r:id="rId10"/>
    <p:sldLayoutId id="2147483799" r:id="rId11"/>
  </p:sldLayoutIdLst>
  <p:hf sldNum="0" hdr="0" dt="0"/>
  <p:txStyles>
    <p:titleStyle>
      <a:lvl1pPr algn="l" rtl="0" eaLnBrk="1" fontAlgn="base" hangingPunct="1">
        <a:lnSpc>
          <a:spcPts val="3800"/>
        </a:lnSpc>
        <a:spcBef>
          <a:spcPct val="0"/>
        </a:spcBef>
        <a:spcAft>
          <a:spcPct val="0"/>
        </a:spcAft>
        <a:defRPr sz="3800" b="1" kern="1200" cap="all">
          <a:solidFill>
            <a:srgbClr val="00205B"/>
          </a:solidFill>
          <a:latin typeface="+mj-lt"/>
          <a:ea typeface="+mj-ea"/>
          <a:cs typeface="+mj-cs"/>
        </a:defRPr>
      </a:lvl1pPr>
      <a:lvl2pPr algn="l" rtl="0" eaLnBrk="1" fontAlgn="base" hangingPunct="1">
        <a:lnSpc>
          <a:spcPts val="3800"/>
        </a:lnSpc>
        <a:spcBef>
          <a:spcPct val="0"/>
        </a:spcBef>
        <a:spcAft>
          <a:spcPct val="0"/>
        </a:spcAft>
        <a:defRPr sz="3800" b="1">
          <a:solidFill>
            <a:schemeClr val="tx2"/>
          </a:solidFill>
          <a:latin typeface="Calibri" pitchFamily="34" charset="0"/>
        </a:defRPr>
      </a:lvl2pPr>
      <a:lvl3pPr algn="l" rtl="0" eaLnBrk="1" fontAlgn="base" hangingPunct="1">
        <a:lnSpc>
          <a:spcPts val="3800"/>
        </a:lnSpc>
        <a:spcBef>
          <a:spcPct val="0"/>
        </a:spcBef>
        <a:spcAft>
          <a:spcPct val="0"/>
        </a:spcAft>
        <a:defRPr sz="3800" b="1">
          <a:solidFill>
            <a:schemeClr val="tx2"/>
          </a:solidFill>
          <a:latin typeface="Calibri" pitchFamily="34" charset="0"/>
        </a:defRPr>
      </a:lvl3pPr>
      <a:lvl4pPr algn="l" rtl="0" eaLnBrk="1" fontAlgn="base" hangingPunct="1">
        <a:lnSpc>
          <a:spcPts val="3800"/>
        </a:lnSpc>
        <a:spcBef>
          <a:spcPct val="0"/>
        </a:spcBef>
        <a:spcAft>
          <a:spcPct val="0"/>
        </a:spcAft>
        <a:defRPr sz="3800" b="1">
          <a:solidFill>
            <a:schemeClr val="tx2"/>
          </a:solidFill>
          <a:latin typeface="Calibri" pitchFamily="34" charset="0"/>
        </a:defRPr>
      </a:lvl4pPr>
      <a:lvl5pPr algn="l" rtl="0" eaLnBrk="1" fontAlgn="base" hangingPunct="1">
        <a:lnSpc>
          <a:spcPts val="3800"/>
        </a:lnSpc>
        <a:spcBef>
          <a:spcPct val="0"/>
        </a:spcBef>
        <a:spcAft>
          <a:spcPct val="0"/>
        </a:spcAft>
        <a:defRPr sz="3800" b="1">
          <a:solidFill>
            <a:schemeClr val="tx2"/>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0"/>
        </a:spcBef>
        <a:spcAft>
          <a:spcPct val="0"/>
        </a:spcAft>
        <a:buFont typeface="Wingdings" pitchFamily="2" charset="2"/>
        <a:buChar char="§"/>
        <a:defRPr sz="2600" kern="1200">
          <a:solidFill>
            <a:schemeClr val="tx1"/>
          </a:solidFill>
          <a:latin typeface="+mn-lt"/>
          <a:ea typeface="+mn-ea"/>
          <a:cs typeface="+mn-cs"/>
        </a:defRPr>
      </a:lvl1pPr>
      <a:lvl2pPr marL="742950" indent="-285750" algn="l" rtl="0" eaLnBrk="1" fontAlgn="base" hangingPunct="1">
        <a:spcBef>
          <a:spcPct val="0"/>
        </a:spcBef>
        <a:spcAft>
          <a:spcPct val="0"/>
        </a:spcAft>
        <a:buFont typeface="Arial" pitchFamily="34" charset="0"/>
        <a:buChar char="•"/>
        <a:defRPr sz="2400" kern="1200">
          <a:solidFill>
            <a:schemeClr val="tx1"/>
          </a:solidFill>
          <a:latin typeface="+mn-lt"/>
          <a:ea typeface="+mn-ea"/>
          <a:cs typeface="+mn-cs"/>
        </a:defRPr>
      </a:lvl2pPr>
      <a:lvl3pPr marL="1143000" indent="-228600" algn="l" rtl="0" eaLnBrk="1" fontAlgn="base" hangingPunct="1">
        <a:spcBef>
          <a:spcPct val="0"/>
        </a:spcBef>
        <a:spcAft>
          <a:spcPct val="0"/>
        </a:spcAft>
        <a:buFont typeface="Calibri" pitchFamily="34" charset="0"/>
        <a:buChar char="–"/>
        <a:defRPr sz="2000" kern="1200">
          <a:solidFill>
            <a:schemeClr val="tx1"/>
          </a:solidFill>
          <a:latin typeface="+mn-lt"/>
          <a:ea typeface="+mn-ea"/>
          <a:cs typeface="+mn-cs"/>
        </a:defRPr>
      </a:lvl3pPr>
      <a:lvl4pPr marL="1600200" indent="-228600" algn="l" rtl="0" eaLnBrk="1" fontAlgn="base" hangingPunct="1">
        <a:spcBef>
          <a:spcPct val="0"/>
        </a:spcBef>
        <a:spcAft>
          <a:spcPct val="0"/>
        </a:spcAft>
        <a:buFont typeface="Courier New" pitchFamily="49" charset="0"/>
        <a:buChar char="o"/>
        <a:defRPr sz="2000" kern="1200">
          <a:solidFill>
            <a:schemeClr val="tx1"/>
          </a:solidFill>
          <a:latin typeface="+mn-lt"/>
          <a:ea typeface="+mn-ea"/>
          <a:cs typeface="+mn-cs"/>
        </a:defRPr>
      </a:lvl4pPr>
      <a:lvl5pPr marL="2057400" indent="-228600" algn="l" rtl="0" eaLnBrk="1" fontAlgn="base" hangingPunct="1">
        <a:spcBef>
          <a:spcPct val="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medium.com/@sheffeconomics/democratic-government-policies-tackling-inequality-before-elections-supports-democracy-17006e6eb29"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www.thirdway.org/memo/what-is-the-federal-jobs-guarantee-and-what-are-people-saying-about-it"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volunteeriowa.org/document/americorps-member-public-benefits-information-guide" TargetMode="External"/><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www.merriam-webster.com/legal/substantial%20right"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C3413FD-DF9A-4337-BE3E-0615F0C9F453}"/>
              </a:ext>
            </a:extLst>
          </p:cNvPr>
          <p:cNvSpPr>
            <a:spLocks noGrp="1"/>
          </p:cNvSpPr>
          <p:nvPr>
            <p:ph type="ctrTitle"/>
          </p:nvPr>
        </p:nvSpPr>
        <p:spPr/>
        <p:txBody>
          <a:bodyPr/>
          <a:lstStyle/>
          <a:p>
            <a:pPr>
              <a:lnSpc>
                <a:spcPts val="4400"/>
              </a:lnSpc>
            </a:pPr>
            <a:r>
              <a:rPr lang="en-US" dirty="0"/>
              <a:t>ECONOMIC INEQUALITY Topic: Topicality Arguments</a:t>
            </a:r>
          </a:p>
        </p:txBody>
      </p:sp>
      <p:sp>
        <p:nvSpPr>
          <p:cNvPr id="5" name="Subtitle 4">
            <a:extLst>
              <a:ext uri="{FF2B5EF4-FFF2-40B4-BE49-F238E27FC236}">
                <a16:creationId xmlns:a16="http://schemas.microsoft.com/office/drawing/2014/main" id="{C8A2ABF7-6139-4776-8075-C34E0EA3679B}"/>
              </a:ext>
            </a:extLst>
          </p:cNvPr>
          <p:cNvSpPr>
            <a:spLocks noGrp="1"/>
          </p:cNvSpPr>
          <p:nvPr>
            <p:ph type="subTitle" idx="1"/>
          </p:nvPr>
        </p:nvSpPr>
        <p:spPr>
          <a:xfrm>
            <a:off x="2932430" y="4977130"/>
            <a:ext cx="8829040" cy="1709420"/>
          </a:xfrm>
        </p:spPr>
        <p:txBody>
          <a:bodyPr/>
          <a:lstStyle/>
          <a:p>
            <a:r>
              <a:rPr lang="en-US" sz="2000" dirty="0"/>
              <a:t>Resolved: The United States federal government should substantially increase fiscal redistribution in the United States by adopting a federal jobs guarantee, expanding Social Security, and/or providing a basic income.</a:t>
            </a:r>
          </a:p>
          <a:p>
            <a:pPr>
              <a:spcBef>
                <a:spcPts val="800"/>
              </a:spcBef>
            </a:pPr>
            <a:r>
              <a:rPr lang="en-US" sz="2000" dirty="0"/>
              <a:t>A look at negative topicality arguments provided by Rich Edwards, Baylor University</a:t>
            </a:r>
          </a:p>
          <a:p>
            <a:endParaRPr lang="en-US" dirty="0"/>
          </a:p>
        </p:txBody>
      </p:sp>
      <p:pic>
        <p:nvPicPr>
          <p:cNvPr id="3" name="Picture 2">
            <a:extLst>
              <a:ext uri="{FF2B5EF4-FFF2-40B4-BE49-F238E27FC236}">
                <a16:creationId xmlns:a16="http://schemas.microsoft.com/office/drawing/2014/main" id="{45D0684A-EB0A-E987-D638-2D77CC540C35}"/>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0" y="0"/>
            <a:ext cx="12192000" cy="2801566"/>
          </a:xfrm>
          <a:prstGeom prst="rect">
            <a:avLst/>
          </a:prstGeom>
        </p:spPr>
      </p:pic>
    </p:spTree>
    <p:extLst>
      <p:ext uri="{BB962C8B-B14F-4D97-AF65-F5344CB8AC3E}">
        <p14:creationId xmlns:p14="http://schemas.microsoft.com/office/powerpoint/2010/main" val="10225438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A216FDE-70E2-4CB2-A940-94C308D2505D}"/>
              </a:ext>
            </a:extLst>
          </p:cNvPr>
          <p:cNvSpPr>
            <a:spLocks noGrp="1"/>
          </p:cNvSpPr>
          <p:nvPr>
            <p:ph type="title"/>
          </p:nvPr>
        </p:nvSpPr>
        <p:spPr/>
        <p:txBody>
          <a:bodyPr/>
          <a:lstStyle/>
          <a:p>
            <a:r>
              <a:rPr lang="en-US" dirty="0">
                <a:solidFill>
                  <a:srgbClr val="0070C0"/>
                </a:solidFill>
              </a:rPr>
              <a:t>Substantially means without material qualification</a:t>
            </a:r>
          </a:p>
        </p:txBody>
      </p:sp>
      <p:grpSp>
        <p:nvGrpSpPr>
          <p:cNvPr id="2" name="Group 1">
            <a:extLst>
              <a:ext uri="{FF2B5EF4-FFF2-40B4-BE49-F238E27FC236}">
                <a16:creationId xmlns:a16="http://schemas.microsoft.com/office/drawing/2014/main" id="{9DC4FE82-9C3F-B4EF-2001-47E3907E5B28}"/>
              </a:ext>
            </a:extLst>
          </p:cNvPr>
          <p:cNvGrpSpPr/>
          <p:nvPr/>
        </p:nvGrpSpPr>
        <p:grpSpPr>
          <a:xfrm>
            <a:off x="718332" y="1847982"/>
            <a:ext cx="10755336" cy="1798206"/>
            <a:chOff x="718332" y="1847982"/>
            <a:chExt cx="10755336" cy="1798206"/>
          </a:xfrm>
        </p:grpSpPr>
        <p:pic>
          <p:nvPicPr>
            <p:cNvPr id="3" name="Picture 2" descr="A picture containing text, screenshot, diagram, line&#10;&#10;Description automatically generated">
              <a:extLst>
                <a:ext uri="{FF2B5EF4-FFF2-40B4-BE49-F238E27FC236}">
                  <a16:creationId xmlns:a16="http://schemas.microsoft.com/office/drawing/2014/main" id="{906211C5-B423-980B-DF75-70E706CFE2C1}"/>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718332" y="1847982"/>
              <a:ext cx="10755336" cy="1798206"/>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8" name="Oval 7">
              <a:extLst>
                <a:ext uri="{FF2B5EF4-FFF2-40B4-BE49-F238E27FC236}">
                  <a16:creationId xmlns:a16="http://schemas.microsoft.com/office/drawing/2014/main" id="{7A748EC8-5CD1-E389-8F83-64800DA402DE}"/>
                </a:ext>
              </a:extLst>
            </p:cNvPr>
            <p:cNvSpPr/>
            <p:nvPr/>
          </p:nvSpPr>
          <p:spPr>
            <a:xfrm rot="19529526">
              <a:off x="4304871" y="1991755"/>
              <a:ext cx="729466" cy="1140546"/>
            </a:xfrm>
            <a:prstGeom prst="ellipse">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TextBox 8">
            <a:extLst>
              <a:ext uri="{FF2B5EF4-FFF2-40B4-BE49-F238E27FC236}">
                <a16:creationId xmlns:a16="http://schemas.microsoft.com/office/drawing/2014/main" id="{AB30EFF7-6002-3172-B496-2C488D1D61A0}"/>
              </a:ext>
            </a:extLst>
          </p:cNvPr>
          <p:cNvSpPr txBox="1"/>
          <p:nvPr/>
        </p:nvSpPr>
        <p:spPr>
          <a:xfrm>
            <a:off x="1436664" y="4855209"/>
            <a:ext cx="10755336" cy="1277273"/>
          </a:xfrm>
          <a:prstGeom prst="rect">
            <a:avLst/>
          </a:prstGeom>
          <a:noFill/>
        </p:spPr>
        <p:txBody>
          <a:bodyPr wrap="square" rtlCol="0">
            <a:spAutoFit/>
          </a:bodyPr>
          <a:lstStyle/>
          <a:p>
            <a:pPr marL="9525" marR="0" algn="just">
              <a:spcBef>
                <a:spcPts val="600"/>
              </a:spcBef>
              <a:spcAft>
                <a:spcPts val="0"/>
              </a:spcAft>
            </a:pPr>
            <a:r>
              <a:rPr lang="en-US" sz="1800" dirty="0">
                <a:effectLst/>
                <a:ea typeface="Times New Roman" panose="02020603050405020304" pitchFamily="18" charset="0"/>
              </a:rPr>
              <a:t>Keith T. Smith &amp; Shawn H.T. </a:t>
            </a:r>
            <a:r>
              <a:rPr lang="en-US" sz="1800" dirty="0" err="1">
                <a:effectLst/>
                <a:ea typeface="Times New Roman" panose="02020603050405020304" pitchFamily="18" charset="0"/>
              </a:rPr>
              <a:t>Denstedt</a:t>
            </a:r>
            <a:r>
              <a:rPr lang="en-US" sz="1800" dirty="0">
                <a:effectLst/>
                <a:ea typeface="Times New Roman" panose="02020603050405020304" pitchFamily="18" charset="0"/>
              </a:rPr>
              <a:t>, (Bennett Jones </a:t>
            </a:r>
            <a:r>
              <a:rPr lang="en-US" sz="1800" dirty="0" err="1">
                <a:effectLst/>
                <a:ea typeface="Times New Roman" panose="02020603050405020304" pitchFamily="18" charset="0"/>
              </a:rPr>
              <a:t>Verchere</a:t>
            </a:r>
            <a:r>
              <a:rPr lang="en-US" sz="1800" dirty="0">
                <a:effectLst/>
                <a:ea typeface="Times New Roman" panose="02020603050405020304" pitchFamily="18" charset="0"/>
              </a:rPr>
              <a:t>, Calgary), ALBERTA LAW REVIEW, 1992. Retrieved from </a:t>
            </a:r>
            <a:r>
              <a:rPr lang="en-US" sz="1800" dirty="0" err="1">
                <a:effectLst/>
                <a:ea typeface="Times New Roman" panose="02020603050405020304" pitchFamily="18" charset="0"/>
              </a:rPr>
              <a:t>HeinOnline</a:t>
            </a:r>
            <a:r>
              <a:rPr lang="en-US" sz="1800" dirty="0">
                <a:effectLst/>
                <a:ea typeface="Times New Roman" panose="02020603050405020304" pitchFamily="18" charset="0"/>
              </a:rPr>
              <a:t>, May 15, 2018. </a:t>
            </a:r>
          </a:p>
          <a:p>
            <a:pPr marL="9525" marR="0" indent="450850" algn="just">
              <a:spcBef>
                <a:spcPts val="600"/>
              </a:spcBef>
              <a:spcAft>
                <a:spcPts val="0"/>
              </a:spcAft>
            </a:pPr>
            <a:r>
              <a:rPr lang="en-US" sz="1800" dirty="0">
                <a:effectLst/>
                <a:ea typeface="Times New Roman" panose="02020603050405020304" pitchFamily="18" charset="0"/>
              </a:rPr>
              <a:t>Black's Law Dictionary defines "substantially" to mean: Essentially; without material qualification; in the main; in substance; materially; in a substantial manner. About, actually, competently, and essentially.</a:t>
            </a:r>
            <a:r>
              <a:rPr lang="en-US" dirty="0">
                <a:effectLst/>
              </a:rPr>
              <a:t> </a:t>
            </a:r>
            <a:endParaRPr lang="en-US" dirty="0"/>
          </a:p>
        </p:txBody>
      </p:sp>
      <p:sp>
        <p:nvSpPr>
          <p:cNvPr id="10" name="TextBox 9">
            <a:extLst>
              <a:ext uri="{FF2B5EF4-FFF2-40B4-BE49-F238E27FC236}">
                <a16:creationId xmlns:a16="http://schemas.microsoft.com/office/drawing/2014/main" id="{80C35962-EED1-3558-9403-F7C46DC2DE47}"/>
              </a:ext>
            </a:extLst>
          </p:cNvPr>
          <p:cNvSpPr txBox="1"/>
          <p:nvPr/>
        </p:nvSpPr>
        <p:spPr>
          <a:xfrm>
            <a:off x="1193124" y="4053787"/>
            <a:ext cx="10755335" cy="646331"/>
          </a:xfrm>
          <a:prstGeom prst="rect">
            <a:avLst/>
          </a:prstGeom>
          <a:noFill/>
        </p:spPr>
        <p:txBody>
          <a:bodyPr wrap="square" rtlCol="0">
            <a:spAutoFit/>
          </a:bodyPr>
          <a:lstStyle/>
          <a:p>
            <a:r>
              <a:rPr lang="en-US" sz="1800" dirty="0">
                <a:effectLst/>
                <a:ea typeface="MS Mincho" panose="02020609040205080304" pitchFamily="49" charset="-128"/>
              </a:rPr>
              <a:t>Substantially means without qualification; cases that condition the increase in fiscal redistribution are not topical.</a:t>
            </a:r>
            <a:endParaRPr lang="en-US" dirty="0"/>
          </a:p>
        </p:txBody>
      </p:sp>
    </p:spTree>
    <p:extLst>
      <p:ext uri="{BB962C8B-B14F-4D97-AF65-F5344CB8AC3E}">
        <p14:creationId xmlns:p14="http://schemas.microsoft.com/office/powerpoint/2010/main" val="3372994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A216FDE-70E2-4CB2-A940-94C308D2505D}"/>
              </a:ext>
            </a:extLst>
          </p:cNvPr>
          <p:cNvSpPr>
            <a:spLocks noGrp="1"/>
          </p:cNvSpPr>
          <p:nvPr>
            <p:ph type="title"/>
          </p:nvPr>
        </p:nvSpPr>
        <p:spPr/>
        <p:txBody>
          <a:bodyPr/>
          <a:lstStyle/>
          <a:p>
            <a:r>
              <a:rPr lang="en-US" dirty="0">
                <a:solidFill>
                  <a:srgbClr val="0070C0"/>
                </a:solidFill>
              </a:rPr>
              <a:t>increase means a </a:t>
            </a:r>
            <a:r>
              <a:rPr lang="en-US" u="sng" dirty="0">
                <a:solidFill>
                  <a:srgbClr val="0070C0"/>
                </a:solidFill>
              </a:rPr>
              <a:t>net</a:t>
            </a:r>
            <a:r>
              <a:rPr lang="en-US" dirty="0">
                <a:solidFill>
                  <a:srgbClr val="0070C0"/>
                </a:solidFill>
              </a:rPr>
              <a:t> increase</a:t>
            </a:r>
          </a:p>
        </p:txBody>
      </p:sp>
      <p:grpSp>
        <p:nvGrpSpPr>
          <p:cNvPr id="2" name="Group 1">
            <a:extLst>
              <a:ext uri="{FF2B5EF4-FFF2-40B4-BE49-F238E27FC236}">
                <a16:creationId xmlns:a16="http://schemas.microsoft.com/office/drawing/2014/main" id="{3314C2D2-CCF0-A9F1-65CB-F815AACB3010}"/>
              </a:ext>
            </a:extLst>
          </p:cNvPr>
          <p:cNvGrpSpPr/>
          <p:nvPr/>
        </p:nvGrpSpPr>
        <p:grpSpPr>
          <a:xfrm>
            <a:off x="707977" y="1777201"/>
            <a:ext cx="10755336" cy="1798206"/>
            <a:chOff x="707977" y="1777201"/>
            <a:chExt cx="10755336" cy="1798206"/>
          </a:xfrm>
        </p:grpSpPr>
        <p:pic>
          <p:nvPicPr>
            <p:cNvPr id="3" name="Picture 2" descr="A picture containing text, screenshot, diagram, line&#10;&#10;Description automatically generated">
              <a:extLst>
                <a:ext uri="{FF2B5EF4-FFF2-40B4-BE49-F238E27FC236}">
                  <a16:creationId xmlns:a16="http://schemas.microsoft.com/office/drawing/2014/main" id="{906211C5-B423-980B-DF75-70E706CFE2C1}"/>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707977" y="1777201"/>
              <a:ext cx="10755336" cy="1798206"/>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8" name="Oval 7">
              <a:extLst>
                <a:ext uri="{FF2B5EF4-FFF2-40B4-BE49-F238E27FC236}">
                  <a16:creationId xmlns:a16="http://schemas.microsoft.com/office/drawing/2014/main" id="{7A748EC8-5CD1-E389-8F83-64800DA402DE}"/>
                </a:ext>
              </a:extLst>
            </p:cNvPr>
            <p:cNvSpPr/>
            <p:nvPr/>
          </p:nvSpPr>
          <p:spPr>
            <a:xfrm>
              <a:off x="3945934" y="1885466"/>
              <a:ext cx="1006210" cy="478380"/>
            </a:xfrm>
            <a:prstGeom prst="ellipse">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TextBox 8">
            <a:extLst>
              <a:ext uri="{FF2B5EF4-FFF2-40B4-BE49-F238E27FC236}">
                <a16:creationId xmlns:a16="http://schemas.microsoft.com/office/drawing/2014/main" id="{AB30EFF7-6002-3172-B496-2C488D1D61A0}"/>
              </a:ext>
            </a:extLst>
          </p:cNvPr>
          <p:cNvSpPr txBox="1"/>
          <p:nvPr/>
        </p:nvSpPr>
        <p:spPr>
          <a:xfrm>
            <a:off x="1436664" y="4700118"/>
            <a:ext cx="10755336" cy="1754326"/>
          </a:xfrm>
          <a:prstGeom prst="rect">
            <a:avLst/>
          </a:prstGeom>
          <a:noFill/>
        </p:spPr>
        <p:txBody>
          <a:bodyPr wrap="square" rtlCol="0">
            <a:spAutoFit/>
          </a:bodyPr>
          <a:lstStyle/>
          <a:p>
            <a:r>
              <a:rPr lang="en-US" dirty="0"/>
              <a:t>WORDS AND PHRASES CUMULATIVE SUPPLEMENTARY PAMPHLET, Vol. 20A, 07, 309. </a:t>
            </a:r>
          </a:p>
          <a:p>
            <a:pPr indent="460375"/>
            <a:r>
              <a:rPr lang="en-US" dirty="0"/>
              <a:t>Increase: Term “increase” as used in statute giving the Energy Commission modification jurisdiction over any alteration, replacement, or improvement of equipment that results in “increase” of 50 megawatts or more in electric generating capacity of existing thermal power plant, refers to “net increase” in power plant’s total generating capacity in deciding whether there has been the requisite 50-megawatt increase as a result of new units being incorporated into the plant. </a:t>
            </a:r>
          </a:p>
        </p:txBody>
      </p:sp>
      <p:sp>
        <p:nvSpPr>
          <p:cNvPr id="10" name="TextBox 9">
            <a:extLst>
              <a:ext uri="{FF2B5EF4-FFF2-40B4-BE49-F238E27FC236}">
                <a16:creationId xmlns:a16="http://schemas.microsoft.com/office/drawing/2014/main" id="{80C35962-EED1-3558-9403-F7C46DC2DE47}"/>
              </a:ext>
            </a:extLst>
          </p:cNvPr>
          <p:cNvSpPr txBox="1"/>
          <p:nvPr/>
        </p:nvSpPr>
        <p:spPr>
          <a:xfrm>
            <a:off x="1193124" y="4053787"/>
            <a:ext cx="10755335" cy="646331"/>
          </a:xfrm>
          <a:prstGeom prst="rect">
            <a:avLst/>
          </a:prstGeom>
          <a:noFill/>
        </p:spPr>
        <p:txBody>
          <a:bodyPr wrap="square" rtlCol="0">
            <a:spAutoFit/>
          </a:bodyPr>
          <a:lstStyle/>
          <a:p>
            <a:r>
              <a:rPr lang="en-US" sz="1800" dirty="0">
                <a:effectLst/>
                <a:ea typeface="MS Mincho" panose="02020609040205080304" pitchFamily="49" charset="-128"/>
              </a:rPr>
              <a:t>Increase means a net increase; cases that improve or trade-off with existing redistribution efforts are not topical.</a:t>
            </a:r>
            <a:endParaRPr lang="en-US" dirty="0"/>
          </a:p>
        </p:txBody>
      </p:sp>
    </p:spTree>
    <p:extLst>
      <p:ext uri="{BB962C8B-B14F-4D97-AF65-F5344CB8AC3E}">
        <p14:creationId xmlns:p14="http://schemas.microsoft.com/office/powerpoint/2010/main" val="22429666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A216FDE-70E2-4CB2-A940-94C308D2505D}"/>
              </a:ext>
            </a:extLst>
          </p:cNvPr>
          <p:cNvSpPr>
            <a:spLocks noGrp="1"/>
          </p:cNvSpPr>
          <p:nvPr>
            <p:ph type="title"/>
          </p:nvPr>
        </p:nvSpPr>
        <p:spPr/>
        <p:txBody>
          <a:bodyPr/>
          <a:lstStyle/>
          <a:p>
            <a:r>
              <a:rPr lang="en-US" dirty="0">
                <a:solidFill>
                  <a:srgbClr val="0070C0"/>
                </a:solidFill>
              </a:rPr>
              <a:t>Federal government means the central government, not the states</a:t>
            </a:r>
          </a:p>
        </p:txBody>
      </p:sp>
      <p:grpSp>
        <p:nvGrpSpPr>
          <p:cNvPr id="5" name="Group 4">
            <a:extLst>
              <a:ext uri="{FF2B5EF4-FFF2-40B4-BE49-F238E27FC236}">
                <a16:creationId xmlns:a16="http://schemas.microsoft.com/office/drawing/2014/main" id="{FBEF84C6-9E2C-FB3A-9236-AF2A2BB016E8}"/>
              </a:ext>
            </a:extLst>
          </p:cNvPr>
          <p:cNvGrpSpPr/>
          <p:nvPr/>
        </p:nvGrpSpPr>
        <p:grpSpPr>
          <a:xfrm>
            <a:off x="338107" y="1885466"/>
            <a:ext cx="10755336" cy="1798206"/>
            <a:chOff x="338107" y="1885466"/>
            <a:chExt cx="10755336" cy="1798206"/>
          </a:xfrm>
        </p:grpSpPr>
        <p:pic>
          <p:nvPicPr>
            <p:cNvPr id="3" name="Picture 2" descr="A picture containing text, screenshot, diagram, line&#10;&#10;Description automatically generated">
              <a:extLst>
                <a:ext uri="{FF2B5EF4-FFF2-40B4-BE49-F238E27FC236}">
                  <a16:creationId xmlns:a16="http://schemas.microsoft.com/office/drawing/2014/main" id="{906211C5-B423-980B-DF75-70E706CFE2C1}"/>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338107" y="1885466"/>
              <a:ext cx="10755336" cy="1798206"/>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8" name="Oval 7">
              <a:extLst>
                <a:ext uri="{FF2B5EF4-FFF2-40B4-BE49-F238E27FC236}">
                  <a16:creationId xmlns:a16="http://schemas.microsoft.com/office/drawing/2014/main" id="{7A748EC8-5CD1-E389-8F83-64800DA402DE}"/>
                </a:ext>
              </a:extLst>
            </p:cNvPr>
            <p:cNvSpPr/>
            <p:nvPr/>
          </p:nvSpPr>
          <p:spPr>
            <a:xfrm>
              <a:off x="1274653" y="1885466"/>
              <a:ext cx="1951432" cy="478380"/>
            </a:xfrm>
            <a:prstGeom prst="ellipse">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TextBox 8">
            <a:extLst>
              <a:ext uri="{FF2B5EF4-FFF2-40B4-BE49-F238E27FC236}">
                <a16:creationId xmlns:a16="http://schemas.microsoft.com/office/drawing/2014/main" id="{AB30EFF7-6002-3172-B496-2C488D1D61A0}"/>
              </a:ext>
            </a:extLst>
          </p:cNvPr>
          <p:cNvSpPr txBox="1"/>
          <p:nvPr/>
        </p:nvSpPr>
        <p:spPr>
          <a:xfrm>
            <a:off x="1436664" y="4855209"/>
            <a:ext cx="10755336" cy="1000274"/>
          </a:xfrm>
          <a:prstGeom prst="rect">
            <a:avLst/>
          </a:prstGeom>
          <a:noFill/>
        </p:spPr>
        <p:txBody>
          <a:bodyPr wrap="square" rtlCol="0">
            <a:spAutoFit/>
          </a:bodyPr>
          <a:lstStyle/>
          <a:p>
            <a:pPr marL="9525" marR="0" algn="just">
              <a:spcBef>
                <a:spcPts val="600"/>
              </a:spcBef>
              <a:spcAft>
                <a:spcPts val="0"/>
              </a:spcAft>
            </a:pPr>
            <a:r>
              <a:rPr lang="en-US" sz="1800" dirty="0">
                <a:effectLst/>
                <a:ea typeface="Times New Roman" panose="02020603050405020304" pitchFamily="18" charset="0"/>
              </a:rPr>
              <a:t>Christine Lindberg, (Editor), OXFORD COLLEGE DICTIONARY, 2</a:t>
            </a:r>
            <a:r>
              <a:rPr lang="en-US" sz="1800" baseline="30000" dirty="0">
                <a:effectLst/>
                <a:ea typeface="Times New Roman" panose="02020603050405020304" pitchFamily="18" charset="0"/>
              </a:rPr>
              <a:t>nd</a:t>
            </a:r>
            <a:r>
              <a:rPr lang="en-US" sz="1800" dirty="0">
                <a:effectLst/>
                <a:ea typeface="Times New Roman" panose="02020603050405020304" pitchFamily="18" charset="0"/>
              </a:rPr>
              <a:t> Ed., 2007, 502. </a:t>
            </a:r>
          </a:p>
          <a:p>
            <a:pPr marL="9525" marR="0" indent="512763" algn="just">
              <a:spcBef>
                <a:spcPts val="600"/>
              </a:spcBef>
              <a:spcAft>
                <a:spcPts val="0"/>
              </a:spcAft>
            </a:pPr>
            <a:r>
              <a:rPr lang="en-US" sz="1800" dirty="0">
                <a:effectLst/>
                <a:ea typeface="Times New Roman" panose="02020603050405020304" pitchFamily="18" charset="0"/>
              </a:rPr>
              <a:t>Federal government: Of, relating to, or denoting the central government as distinguished from the separate units constituting a federation.</a:t>
            </a:r>
            <a:r>
              <a:rPr lang="en-US" dirty="0">
                <a:effectLst/>
              </a:rPr>
              <a:t> </a:t>
            </a:r>
            <a:endParaRPr lang="en-US" dirty="0"/>
          </a:p>
        </p:txBody>
      </p:sp>
      <p:sp>
        <p:nvSpPr>
          <p:cNvPr id="10" name="TextBox 9">
            <a:extLst>
              <a:ext uri="{FF2B5EF4-FFF2-40B4-BE49-F238E27FC236}">
                <a16:creationId xmlns:a16="http://schemas.microsoft.com/office/drawing/2014/main" id="{80C35962-EED1-3558-9403-F7C46DC2DE47}"/>
              </a:ext>
            </a:extLst>
          </p:cNvPr>
          <p:cNvSpPr txBox="1"/>
          <p:nvPr/>
        </p:nvSpPr>
        <p:spPr>
          <a:xfrm>
            <a:off x="1193124" y="4053787"/>
            <a:ext cx="10755335" cy="646331"/>
          </a:xfrm>
          <a:prstGeom prst="rect">
            <a:avLst/>
          </a:prstGeom>
          <a:noFill/>
        </p:spPr>
        <p:txBody>
          <a:bodyPr wrap="square" rtlCol="0">
            <a:spAutoFit/>
          </a:bodyPr>
          <a:lstStyle/>
          <a:p>
            <a:r>
              <a:rPr lang="en-US" sz="1800" dirty="0">
                <a:effectLst/>
                <a:ea typeface="MS Mincho" panose="02020609040205080304" pitchFamily="49" charset="-128"/>
              </a:rPr>
              <a:t>Federal government means the government in Washington, DC: Plans that acts through states or localities are not topical.</a:t>
            </a:r>
            <a:endParaRPr lang="en-US" dirty="0"/>
          </a:p>
        </p:txBody>
      </p:sp>
    </p:spTree>
    <p:extLst>
      <p:ext uri="{BB962C8B-B14F-4D97-AF65-F5344CB8AC3E}">
        <p14:creationId xmlns:p14="http://schemas.microsoft.com/office/powerpoint/2010/main" val="18138175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EF2496D-D6A0-4CC2-9A65-2756FE866C9F}"/>
              </a:ext>
            </a:extLst>
          </p:cNvPr>
          <p:cNvSpPr>
            <a:spLocks noGrp="1"/>
          </p:cNvSpPr>
          <p:nvPr>
            <p:ph type="title"/>
          </p:nvPr>
        </p:nvSpPr>
        <p:spPr>
          <a:xfrm>
            <a:off x="532563" y="3359152"/>
            <a:ext cx="11659438" cy="660399"/>
          </a:xfrm>
        </p:spPr>
        <p:txBody>
          <a:bodyPr/>
          <a:lstStyle/>
          <a:p>
            <a:r>
              <a:rPr lang="en-US" dirty="0"/>
              <a:t>economic inequality Topic: Topicality Arguments</a:t>
            </a:r>
          </a:p>
        </p:txBody>
      </p:sp>
      <p:sp>
        <p:nvSpPr>
          <p:cNvPr id="4" name="Footer Placeholder 3">
            <a:extLst>
              <a:ext uri="{FF2B5EF4-FFF2-40B4-BE49-F238E27FC236}">
                <a16:creationId xmlns:a16="http://schemas.microsoft.com/office/drawing/2014/main" id="{C9122689-0C18-4DE0-BCC9-AC763AA0BF80}"/>
              </a:ext>
            </a:extLst>
          </p:cNvPr>
          <p:cNvSpPr>
            <a:spLocks noGrp="1"/>
          </p:cNvSpPr>
          <p:nvPr>
            <p:ph type="ftr" sz="quarter" idx="4294967295"/>
          </p:nvPr>
        </p:nvSpPr>
        <p:spPr>
          <a:xfrm>
            <a:off x="10199688" y="6524625"/>
            <a:ext cx="1992312" cy="295275"/>
          </a:xfrm>
        </p:spPr>
        <p:txBody>
          <a:bodyPr/>
          <a:lstStyle/>
          <a:p>
            <a:pPr>
              <a:defRPr/>
            </a:pPr>
            <a:r>
              <a:rPr lang="en-US"/>
              <a:t>www.nfhs.org</a:t>
            </a:r>
          </a:p>
        </p:txBody>
      </p:sp>
      <p:pic>
        <p:nvPicPr>
          <p:cNvPr id="2" name="Picture 1">
            <a:extLst>
              <a:ext uri="{FF2B5EF4-FFF2-40B4-BE49-F238E27FC236}">
                <a16:creationId xmlns:a16="http://schemas.microsoft.com/office/drawing/2014/main" id="{0FEFD13B-2A08-ACE0-F669-3FAC59F4A5AE}"/>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0" y="0"/>
            <a:ext cx="12192000" cy="2801566"/>
          </a:xfrm>
          <a:prstGeom prst="rect">
            <a:avLst/>
          </a:prstGeom>
        </p:spPr>
      </p:pic>
    </p:spTree>
    <p:extLst>
      <p:ext uri="{BB962C8B-B14F-4D97-AF65-F5344CB8AC3E}">
        <p14:creationId xmlns:p14="http://schemas.microsoft.com/office/powerpoint/2010/main" val="18371343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A216FDE-70E2-4CB2-A940-94C308D2505D}"/>
              </a:ext>
            </a:extLst>
          </p:cNvPr>
          <p:cNvSpPr>
            <a:spLocks noGrp="1"/>
          </p:cNvSpPr>
          <p:nvPr>
            <p:ph type="title"/>
          </p:nvPr>
        </p:nvSpPr>
        <p:spPr/>
        <p:txBody>
          <a:bodyPr/>
          <a:lstStyle/>
          <a:p>
            <a:r>
              <a:rPr lang="en-US" dirty="0">
                <a:solidFill>
                  <a:srgbClr val="0070C0"/>
                </a:solidFill>
              </a:rPr>
              <a:t>FISCAL REDISTRIBUTION MEANS TAXING THE RICH AND INCREASING TRANSFERS TO THE POOR</a:t>
            </a:r>
          </a:p>
        </p:txBody>
      </p:sp>
      <p:sp>
        <p:nvSpPr>
          <p:cNvPr id="9" name="TextBox 8">
            <a:extLst>
              <a:ext uri="{FF2B5EF4-FFF2-40B4-BE49-F238E27FC236}">
                <a16:creationId xmlns:a16="http://schemas.microsoft.com/office/drawing/2014/main" id="{AB30EFF7-6002-3172-B496-2C488D1D61A0}"/>
              </a:ext>
            </a:extLst>
          </p:cNvPr>
          <p:cNvSpPr txBox="1"/>
          <p:nvPr/>
        </p:nvSpPr>
        <p:spPr>
          <a:xfrm>
            <a:off x="1457212" y="4698544"/>
            <a:ext cx="10755336" cy="1477328"/>
          </a:xfrm>
          <a:prstGeom prst="rect">
            <a:avLst/>
          </a:prstGeom>
          <a:noFill/>
        </p:spPr>
        <p:txBody>
          <a:bodyPr wrap="square" rtlCol="0">
            <a:spAutoFit/>
          </a:bodyPr>
          <a:lstStyle/>
          <a:p>
            <a:r>
              <a:rPr lang="en-US" b="0" i="0" dirty="0">
                <a:solidFill>
                  <a:srgbClr val="292929"/>
                </a:solidFill>
                <a:effectLst/>
                <a:latin typeface="source-serif-pro"/>
              </a:rPr>
              <a:t>Sheff Economics Research, FISCAL REDISTRIBUTION AHEAD OF ELECTIONS TO BOLSTER DEMOCRACY, Feb. 4, 2016. Retrieved May 31, 2023 from </a:t>
            </a:r>
            <a:r>
              <a:rPr lang="en-US" b="0" i="0" dirty="0">
                <a:solidFill>
                  <a:srgbClr val="292929"/>
                </a:solidFill>
                <a:effectLst/>
                <a:latin typeface="source-serif-pro"/>
                <a:hlinkClick r:id="rId2"/>
              </a:rPr>
              <a:t>https://medium.com/@sheffeconomics/democratic-government-policies-tackling-inequality-before-elections-supports-democracy-17006e6eb29</a:t>
            </a:r>
            <a:endParaRPr lang="en-US" b="0" i="0" dirty="0">
              <a:solidFill>
                <a:srgbClr val="292929"/>
              </a:solidFill>
              <a:effectLst/>
              <a:latin typeface="source-serif-pro"/>
            </a:endParaRPr>
          </a:p>
          <a:p>
            <a:pPr indent="460375"/>
            <a:r>
              <a:rPr lang="en-US" b="0" i="0" dirty="0">
                <a:solidFill>
                  <a:srgbClr val="292929"/>
                </a:solidFill>
                <a:effectLst/>
                <a:latin typeface="source-serif-pro"/>
              </a:rPr>
              <a:t>Fiscal redistribution is defined as the reduction in income inequality, brought about by government via taxes and transfers.</a:t>
            </a:r>
            <a:endParaRPr lang="en-US" dirty="0"/>
          </a:p>
        </p:txBody>
      </p:sp>
      <p:sp>
        <p:nvSpPr>
          <p:cNvPr id="10" name="TextBox 9">
            <a:extLst>
              <a:ext uri="{FF2B5EF4-FFF2-40B4-BE49-F238E27FC236}">
                <a16:creationId xmlns:a16="http://schemas.microsoft.com/office/drawing/2014/main" id="{80C35962-EED1-3558-9403-F7C46DC2DE47}"/>
              </a:ext>
            </a:extLst>
          </p:cNvPr>
          <p:cNvSpPr txBox="1"/>
          <p:nvPr/>
        </p:nvSpPr>
        <p:spPr>
          <a:xfrm>
            <a:off x="1193124" y="4053787"/>
            <a:ext cx="10755335" cy="369332"/>
          </a:xfrm>
          <a:prstGeom prst="rect">
            <a:avLst/>
          </a:prstGeom>
          <a:noFill/>
        </p:spPr>
        <p:txBody>
          <a:bodyPr wrap="square" rtlCol="0">
            <a:spAutoFit/>
          </a:bodyPr>
          <a:lstStyle/>
          <a:p>
            <a:r>
              <a:rPr lang="en-US" sz="1800" dirty="0">
                <a:effectLst/>
                <a:ea typeface="MS Mincho" panose="02020609040205080304" pitchFamily="49" charset="-128"/>
              </a:rPr>
              <a:t>Fiscal redistribution requires a tax and transfer scheme; cases that do not increase taxes are not topical.</a:t>
            </a:r>
            <a:r>
              <a:rPr lang="en-US" dirty="0">
                <a:effectLst/>
              </a:rPr>
              <a:t> </a:t>
            </a:r>
            <a:endParaRPr lang="en-US" dirty="0"/>
          </a:p>
        </p:txBody>
      </p:sp>
      <p:grpSp>
        <p:nvGrpSpPr>
          <p:cNvPr id="5" name="Group 4">
            <a:extLst>
              <a:ext uri="{FF2B5EF4-FFF2-40B4-BE49-F238E27FC236}">
                <a16:creationId xmlns:a16="http://schemas.microsoft.com/office/drawing/2014/main" id="{667FD4BD-0148-385D-F6E4-D3380A39C031}"/>
              </a:ext>
            </a:extLst>
          </p:cNvPr>
          <p:cNvGrpSpPr/>
          <p:nvPr/>
        </p:nvGrpSpPr>
        <p:grpSpPr>
          <a:xfrm>
            <a:off x="707977" y="1606298"/>
            <a:ext cx="10755336" cy="1969109"/>
            <a:chOff x="707977" y="1606298"/>
            <a:chExt cx="10755336" cy="1969109"/>
          </a:xfrm>
        </p:grpSpPr>
        <p:pic>
          <p:nvPicPr>
            <p:cNvPr id="3" name="Picture 2" descr="A picture containing text, screenshot, diagram, line&#10;&#10;Description automatically generated">
              <a:extLst>
                <a:ext uri="{FF2B5EF4-FFF2-40B4-BE49-F238E27FC236}">
                  <a16:creationId xmlns:a16="http://schemas.microsoft.com/office/drawing/2014/main" id="{906211C5-B423-980B-DF75-70E706CFE2C1}"/>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707977" y="1777201"/>
              <a:ext cx="10755336" cy="1798206"/>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2" name="Oval 1">
              <a:extLst>
                <a:ext uri="{FF2B5EF4-FFF2-40B4-BE49-F238E27FC236}">
                  <a16:creationId xmlns:a16="http://schemas.microsoft.com/office/drawing/2014/main" id="{F4AE0323-FCE2-A705-0934-6837A7C5EABA}"/>
                </a:ext>
              </a:extLst>
            </p:cNvPr>
            <p:cNvSpPr/>
            <p:nvPr/>
          </p:nvSpPr>
          <p:spPr>
            <a:xfrm>
              <a:off x="4726112" y="1606298"/>
              <a:ext cx="1613043" cy="1204913"/>
            </a:xfrm>
            <a:prstGeom prst="ellipse">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597849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A216FDE-70E2-4CB2-A940-94C308D2505D}"/>
              </a:ext>
            </a:extLst>
          </p:cNvPr>
          <p:cNvSpPr>
            <a:spLocks noGrp="1"/>
          </p:cNvSpPr>
          <p:nvPr>
            <p:ph type="title"/>
          </p:nvPr>
        </p:nvSpPr>
        <p:spPr/>
        <p:txBody>
          <a:bodyPr/>
          <a:lstStyle/>
          <a:p>
            <a:r>
              <a:rPr lang="en-US" dirty="0">
                <a:solidFill>
                  <a:srgbClr val="0070C0"/>
                </a:solidFill>
              </a:rPr>
              <a:t>federal job guarantee means all persons in the U.S. are guaranteed a job</a:t>
            </a:r>
          </a:p>
        </p:txBody>
      </p:sp>
      <p:sp>
        <p:nvSpPr>
          <p:cNvPr id="9" name="TextBox 8">
            <a:extLst>
              <a:ext uri="{FF2B5EF4-FFF2-40B4-BE49-F238E27FC236}">
                <a16:creationId xmlns:a16="http://schemas.microsoft.com/office/drawing/2014/main" id="{AB30EFF7-6002-3172-B496-2C488D1D61A0}"/>
              </a:ext>
            </a:extLst>
          </p:cNvPr>
          <p:cNvSpPr txBox="1"/>
          <p:nvPr/>
        </p:nvSpPr>
        <p:spPr>
          <a:xfrm>
            <a:off x="1436664" y="4783290"/>
            <a:ext cx="10755336" cy="1477328"/>
          </a:xfrm>
          <a:prstGeom prst="rect">
            <a:avLst/>
          </a:prstGeom>
          <a:noFill/>
        </p:spPr>
        <p:txBody>
          <a:bodyPr wrap="square" rtlCol="0">
            <a:spAutoFit/>
          </a:bodyPr>
          <a:lstStyle/>
          <a:p>
            <a:pPr marL="9525" marR="0" algn="just">
              <a:spcBef>
                <a:spcPts val="600"/>
              </a:spcBef>
              <a:spcAft>
                <a:spcPts val="0"/>
              </a:spcAft>
            </a:pPr>
            <a:r>
              <a:rPr lang="en-US" sz="1800" dirty="0">
                <a:effectLst/>
                <a:ea typeface="Times New Roman" panose="02020603050405020304" pitchFamily="18" charset="0"/>
              </a:rPr>
              <a:t>Ryan Bhandari, (Former Senior Policy Advisor, Third Way), WHAT IS THE “FEDERAL JOBS GUARANTEE” AND WHAT ARE PEOPLE SAYING ABOUT IT?  Mar. 25, 2019.  Retrieved May 23, 2023 from </a:t>
            </a:r>
            <a:r>
              <a:rPr lang="en-US" sz="1800" dirty="0">
                <a:effectLst/>
                <a:ea typeface="Times New Roman" panose="02020603050405020304" pitchFamily="18" charset="0"/>
                <a:hlinkClick r:id="rId2"/>
              </a:rPr>
              <a:t>www.thirdway.org/memo/what-is-the-federal-jobs-guarantee-and-what-are-people-saying-about-it</a:t>
            </a:r>
            <a:endParaRPr lang="en-US" sz="1800" dirty="0">
              <a:effectLst/>
              <a:ea typeface="Times New Roman" panose="02020603050405020304" pitchFamily="18" charset="0"/>
            </a:endParaRPr>
          </a:p>
          <a:p>
            <a:pPr indent="460375"/>
            <a:r>
              <a:rPr lang="en-US" sz="1800" dirty="0">
                <a:effectLst/>
                <a:ea typeface="Times New Roman" panose="02020603050405020304" pitchFamily="18" charset="0"/>
              </a:rPr>
              <a:t>What is the federal jobs guarantee? A federal jobs guarantee is as simple as it sounds on the surface: everyone in the country will be guaranteed a job by the US government should they desire one. </a:t>
            </a:r>
            <a:endParaRPr lang="en-US" dirty="0"/>
          </a:p>
        </p:txBody>
      </p:sp>
      <p:sp>
        <p:nvSpPr>
          <p:cNvPr id="10" name="TextBox 9">
            <a:extLst>
              <a:ext uri="{FF2B5EF4-FFF2-40B4-BE49-F238E27FC236}">
                <a16:creationId xmlns:a16="http://schemas.microsoft.com/office/drawing/2014/main" id="{80C35962-EED1-3558-9403-F7C46DC2DE47}"/>
              </a:ext>
            </a:extLst>
          </p:cNvPr>
          <p:cNvSpPr txBox="1"/>
          <p:nvPr/>
        </p:nvSpPr>
        <p:spPr>
          <a:xfrm>
            <a:off x="1193124" y="4053787"/>
            <a:ext cx="10755335" cy="646331"/>
          </a:xfrm>
          <a:prstGeom prst="rect">
            <a:avLst/>
          </a:prstGeom>
          <a:noFill/>
        </p:spPr>
        <p:txBody>
          <a:bodyPr wrap="square" rtlCol="0">
            <a:spAutoFit/>
          </a:bodyPr>
          <a:lstStyle/>
          <a:p>
            <a:r>
              <a:rPr lang="en-US" sz="1800" dirty="0">
                <a:effectLst/>
                <a:ea typeface="MS Mincho" panose="02020609040205080304" pitchFamily="49" charset="-128"/>
              </a:rPr>
              <a:t>A federal jobs guarantee means all persons in the U.S. are guar</a:t>
            </a:r>
            <a:r>
              <a:rPr lang="en-US" dirty="0">
                <a:ea typeface="MS Mincho" panose="02020609040205080304" pitchFamily="49" charset="-128"/>
              </a:rPr>
              <a:t>anteed a job; cases selecting a particular occupation or geographic region are not topical.</a:t>
            </a:r>
            <a:endParaRPr lang="en-US" dirty="0"/>
          </a:p>
        </p:txBody>
      </p:sp>
      <p:grpSp>
        <p:nvGrpSpPr>
          <p:cNvPr id="5" name="Group 4">
            <a:extLst>
              <a:ext uri="{FF2B5EF4-FFF2-40B4-BE49-F238E27FC236}">
                <a16:creationId xmlns:a16="http://schemas.microsoft.com/office/drawing/2014/main" id="{FA58A5BB-7C62-5CA9-3634-4F72C2066967}"/>
              </a:ext>
            </a:extLst>
          </p:cNvPr>
          <p:cNvGrpSpPr/>
          <p:nvPr/>
        </p:nvGrpSpPr>
        <p:grpSpPr>
          <a:xfrm>
            <a:off x="707977" y="1777201"/>
            <a:ext cx="10755336" cy="1798206"/>
            <a:chOff x="707977" y="1777201"/>
            <a:chExt cx="10755336" cy="1798206"/>
          </a:xfrm>
        </p:grpSpPr>
        <p:pic>
          <p:nvPicPr>
            <p:cNvPr id="3" name="Picture 2" descr="A picture containing text, screenshot, diagram, line&#10;&#10;Description automatically generated">
              <a:extLst>
                <a:ext uri="{FF2B5EF4-FFF2-40B4-BE49-F238E27FC236}">
                  <a16:creationId xmlns:a16="http://schemas.microsoft.com/office/drawing/2014/main" id="{906211C5-B423-980B-DF75-70E706CFE2C1}"/>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707977" y="1777201"/>
              <a:ext cx="10755336" cy="1798206"/>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2" name="Oval 1">
              <a:extLst>
                <a:ext uri="{FF2B5EF4-FFF2-40B4-BE49-F238E27FC236}">
                  <a16:creationId xmlns:a16="http://schemas.microsoft.com/office/drawing/2014/main" id="{E1D75FFF-695D-DED2-2561-C0EF51D14963}"/>
                </a:ext>
              </a:extLst>
            </p:cNvPr>
            <p:cNvSpPr/>
            <p:nvPr/>
          </p:nvSpPr>
          <p:spPr>
            <a:xfrm rot="158529">
              <a:off x="6411095" y="2019399"/>
              <a:ext cx="4089100" cy="540936"/>
            </a:xfrm>
            <a:prstGeom prst="ellipse">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217758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A216FDE-70E2-4CB2-A940-94C308D2505D}"/>
              </a:ext>
            </a:extLst>
          </p:cNvPr>
          <p:cNvSpPr>
            <a:spLocks noGrp="1"/>
          </p:cNvSpPr>
          <p:nvPr>
            <p:ph type="title"/>
          </p:nvPr>
        </p:nvSpPr>
        <p:spPr/>
        <p:txBody>
          <a:bodyPr/>
          <a:lstStyle/>
          <a:p>
            <a:r>
              <a:rPr lang="en-US" dirty="0">
                <a:solidFill>
                  <a:srgbClr val="0070C0"/>
                </a:solidFill>
              </a:rPr>
              <a:t>social security means </a:t>
            </a:r>
            <a:r>
              <a:rPr lang="en-US" dirty="0" err="1">
                <a:solidFill>
                  <a:srgbClr val="0070C0"/>
                </a:solidFill>
              </a:rPr>
              <a:t>oasdi</a:t>
            </a:r>
            <a:endParaRPr lang="en-US" dirty="0">
              <a:solidFill>
                <a:srgbClr val="0070C0"/>
              </a:solidFill>
            </a:endParaRPr>
          </a:p>
        </p:txBody>
      </p:sp>
      <p:grpSp>
        <p:nvGrpSpPr>
          <p:cNvPr id="5" name="Group 4">
            <a:extLst>
              <a:ext uri="{FF2B5EF4-FFF2-40B4-BE49-F238E27FC236}">
                <a16:creationId xmlns:a16="http://schemas.microsoft.com/office/drawing/2014/main" id="{131A9541-FEAA-B36F-D8B6-49953A194A95}"/>
              </a:ext>
            </a:extLst>
          </p:cNvPr>
          <p:cNvGrpSpPr/>
          <p:nvPr/>
        </p:nvGrpSpPr>
        <p:grpSpPr>
          <a:xfrm>
            <a:off x="271604" y="1794347"/>
            <a:ext cx="10755336" cy="1798206"/>
            <a:chOff x="271604" y="1794347"/>
            <a:chExt cx="10755336" cy="1798206"/>
          </a:xfrm>
        </p:grpSpPr>
        <p:pic>
          <p:nvPicPr>
            <p:cNvPr id="3" name="Picture 2" descr="A picture containing text, screenshot, diagram, line&#10;&#10;Description automatically generated">
              <a:extLst>
                <a:ext uri="{FF2B5EF4-FFF2-40B4-BE49-F238E27FC236}">
                  <a16:creationId xmlns:a16="http://schemas.microsoft.com/office/drawing/2014/main" id="{906211C5-B423-980B-DF75-70E706CFE2C1}"/>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271604" y="1794347"/>
              <a:ext cx="10755336" cy="1798206"/>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8" name="Oval 7">
              <a:extLst>
                <a:ext uri="{FF2B5EF4-FFF2-40B4-BE49-F238E27FC236}">
                  <a16:creationId xmlns:a16="http://schemas.microsoft.com/office/drawing/2014/main" id="{7A748EC8-5CD1-E389-8F83-64800DA402DE}"/>
                </a:ext>
              </a:extLst>
            </p:cNvPr>
            <p:cNvSpPr/>
            <p:nvPr/>
          </p:nvSpPr>
          <p:spPr>
            <a:xfrm>
              <a:off x="7298821" y="2427027"/>
              <a:ext cx="1773259" cy="392522"/>
            </a:xfrm>
            <a:prstGeom prst="ellipse">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TextBox 8">
            <a:extLst>
              <a:ext uri="{FF2B5EF4-FFF2-40B4-BE49-F238E27FC236}">
                <a16:creationId xmlns:a16="http://schemas.microsoft.com/office/drawing/2014/main" id="{AB30EFF7-6002-3172-B496-2C488D1D61A0}"/>
              </a:ext>
            </a:extLst>
          </p:cNvPr>
          <p:cNvSpPr txBox="1"/>
          <p:nvPr/>
        </p:nvSpPr>
        <p:spPr>
          <a:xfrm>
            <a:off x="1436664" y="4578211"/>
            <a:ext cx="10755336" cy="1754326"/>
          </a:xfrm>
          <a:prstGeom prst="rect">
            <a:avLst/>
          </a:prstGeom>
          <a:noFill/>
        </p:spPr>
        <p:txBody>
          <a:bodyPr wrap="square" rtlCol="0">
            <a:spAutoFit/>
          </a:bodyPr>
          <a:lstStyle/>
          <a:p>
            <a:pPr marL="9525" marR="0" algn="just">
              <a:spcBef>
                <a:spcPts val="600"/>
              </a:spcBef>
              <a:spcAft>
                <a:spcPts val="0"/>
              </a:spcAft>
            </a:pPr>
            <a:r>
              <a:rPr lang="en-US" dirty="0">
                <a:effectLst/>
                <a:ea typeface="Times New Roman" panose="02020603050405020304" pitchFamily="18" charset="0"/>
              </a:rPr>
              <a:t>AMERICORPS, MEMBER PUBLIC BENEFITS INFORMATION GUIDE. Sept. 9, 2021. Retrieved May 30, 2023 from </a:t>
            </a:r>
            <a:r>
              <a:rPr lang="en-US" dirty="0">
                <a:effectLst/>
                <a:ea typeface="Times New Roman" panose="02020603050405020304" pitchFamily="18" charset="0"/>
                <a:hlinkClick r:id="rId3"/>
              </a:rPr>
              <a:t>www.volunteeriowa.org/document/americorps-member-public-benefits-information-guide</a:t>
            </a:r>
            <a:r>
              <a:rPr lang="en-US" dirty="0">
                <a:effectLst/>
                <a:ea typeface="Times New Roman" panose="02020603050405020304" pitchFamily="18" charset="0"/>
              </a:rPr>
              <a:t>   </a:t>
            </a:r>
          </a:p>
          <a:p>
            <a:r>
              <a:rPr lang="en-US" dirty="0">
                <a:effectLst/>
                <a:ea typeface="Times New Roman" panose="02020603050405020304" pitchFamily="18" charset="0"/>
              </a:rPr>
              <a:t>I. Social Security Old Age, Survivors, and Disability Insurance (OASDI/SSDI) The OASDI program—which for most Americans means “Social Security”—is the largest income-maintenance program in the United States. The program provides monthly benefits designed to replace, in part, the loss of income due to retirement, disability, or death.  </a:t>
            </a:r>
            <a:endParaRPr lang="en-US" dirty="0"/>
          </a:p>
        </p:txBody>
      </p:sp>
      <p:sp>
        <p:nvSpPr>
          <p:cNvPr id="10" name="TextBox 9">
            <a:extLst>
              <a:ext uri="{FF2B5EF4-FFF2-40B4-BE49-F238E27FC236}">
                <a16:creationId xmlns:a16="http://schemas.microsoft.com/office/drawing/2014/main" id="{80C35962-EED1-3558-9403-F7C46DC2DE47}"/>
              </a:ext>
            </a:extLst>
          </p:cNvPr>
          <p:cNvSpPr txBox="1"/>
          <p:nvPr/>
        </p:nvSpPr>
        <p:spPr>
          <a:xfrm>
            <a:off x="1212299" y="4035769"/>
            <a:ext cx="10755335" cy="369332"/>
          </a:xfrm>
          <a:prstGeom prst="rect">
            <a:avLst/>
          </a:prstGeom>
          <a:noFill/>
        </p:spPr>
        <p:txBody>
          <a:bodyPr wrap="square" rtlCol="0">
            <a:spAutoFit/>
          </a:bodyPr>
          <a:lstStyle/>
          <a:p>
            <a:r>
              <a:rPr lang="en-US" sz="1800" dirty="0">
                <a:effectLst/>
                <a:ea typeface="MS Mincho" panose="02020609040205080304" pitchFamily="49" charset="-128"/>
              </a:rPr>
              <a:t>Social Security means OASDI, not every program that is part is part of the Social Security Act</a:t>
            </a:r>
            <a:r>
              <a:rPr lang="en-US" dirty="0">
                <a:ea typeface="MS Mincho" panose="02020609040205080304" pitchFamily="49" charset="-128"/>
              </a:rPr>
              <a:t>.</a:t>
            </a:r>
            <a:endParaRPr lang="en-US" dirty="0"/>
          </a:p>
        </p:txBody>
      </p:sp>
    </p:spTree>
    <p:extLst>
      <p:ext uri="{BB962C8B-B14F-4D97-AF65-F5344CB8AC3E}">
        <p14:creationId xmlns:p14="http://schemas.microsoft.com/office/powerpoint/2010/main" val="42551852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A216FDE-70E2-4CB2-A940-94C308D2505D}"/>
              </a:ext>
            </a:extLst>
          </p:cNvPr>
          <p:cNvSpPr>
            <a:spLocks noGrp="1"/>
          </p:cNvSpPr>
          <p:nvPr>
            <p:ph type="title"/>
          </p:nvPr>
        </p:nvSpPr>
        <p:spPr/>
        <p:txBody>
          <a:bodyPr/>
          <a:lstStyle/>
          <a:p>
            <a:r>
              <a:rPr lang="en-US" dirty="0">
                <a:solidFill>
                  <a:srgbClr val="0070C0"/>
                </a:solidFill>
              </a:rPr>
              <a:t>expanding social security means to extend to more people</a:t>
            </a:r>
          </a:p>
        </p:txBody>
      </p:sp>
      <p:sp>
        <p:nvSpPr>
          <p:cNvPr id="9" name="TextBox 8">
            <a:extLst>
              <a:ext uri="{FF2B5EF4-FFF2-40B4-BE49-F238E27FC236}">
                <a16:creationId xmlns:a16="http://schemas.microsoft.com/office/drawing/2014/main" id="{AB30EFF7-6002-3172-B496-2C488D1D61A0}"/>
              </a:ext>
            </a:extLst>
          </p:cNvPr>
          <p:cNvSpPr txBox="1"/>
          <p:nvPr/>
        </p:nvSpPr>
        <p:spPr>
          <a:xfrm>
            <a:off x="1436664" y="4988773"/>
            <a:ext cx="10755336" cy="646331"/>
          </a:xfrm>
          <a:prstGeom prst="rect">
            <a:avLst/>
          </a:prstGeom>
          <a:noFill/>
        </p:spPr>
        <p:txBody>
          <a:bodyPr wrap="square" rtlCol="0">
            <a:spAutoFit/>
          </a:bodyPr>
          <a:lstStyle/>
          <a:p>
            <a:pPr marL="548640" marR="0" algn="just">
              <a:spcBef>
                <a:spcPts val="600"/>
              </a:spcBef>
              <a:spcAft>
                <a:spcPts val="0"/>
              </a:spcAft>
            </a:pPr>
            <a:r>
              <a:rPr lang="en-US" sz="1800" dirty="0">
                <a:effectLst/>
                <a:ea typeface="Times New Roman" panose="02020603050405020304" pitchFamily="18" charset="0"/>
              </a:rPr>
              <a:t>Sandra Anderson, et al. (Editors), COLLINS ENGLISH DICTIONARY, 2006, 574. </a:t>
            </a:r>
          </a:p>
          <a:p>
            <a:pPr marL="548640" marR="0" indent="228600" algn="just">
              <a:spcBef>
                <a:spcPts val="0"/>
              </a:spcBef>
              <a:spcAft>
                <a:spcPts val="800"/>
              </a:spcAft>
            </a:pPr>
            <a:r>
              <a:rPr lang="en-US" sz="1800" dirty="0">
                <a:effectLst/>
                <a:ea typeface="Times New Roman" panose="02020603050405020304" pitchFamily="18" charset="0"/>
              </a:rPr>
              <a:t>Expand: To spread out, or be spread out.</a:t>
            </a:r>
          </a:p>
        </p:txBody>
      </p:sp>
      <p:sp>
        <p:nvSpPr>
          <p:cNvPr id="10" name="TextBox 9">
            <a:extLst>
              <a:ext uri="{FF2B5EF4-FFF2-40B4-BE49-F238E27FC236}">
                <a16:creationId xmlns:a16="http://schemas.microsoft.com/office/drawing/2014/main" id="{80C35962-EED1-3558-9403-F7C46DC2DE47}"/>
              </a:ext>
            </a:extLst>
          </p:cNvPr>
          <p:cNvSpPr txBox="1"/>
          <p:nvPr/>
        </p:nvSpPr>
        <p:spPr>
          <a:xfrm>
            <a:off x="1193124" y="4053787"/>
            <a:ext cx="10755335" cy="646331"/>
          </a:xfrm>
          <a:prstGeom prst="rect">
            <a:avLst/>
          </a:prstGeom>
          <a:noFill/>
        </p:spPr>
        <p:txBody>
          <a:bodyPr wrap="square" rtlCol="0">
            <a:spAutoFit/>
          </a:bodyPr>
          <a:lstStyle/>
          <a:p>
            <a:r>
              <a:rPr lang="en-US" sz="1800" dirty="0">
                <a:effectLst/>
                <a:ea typeface="MS Mincho" panose="02020609040205080304" pitchFamily="49" charset="-128"/>
              </a:rPr>
              <a:t>Expanding Social Security means to extend to more people</a:t>
            </a:r>
            <a:r>
              <a:rPr lang="en-US" dirty="0">
                <a:ea typeface="MS Mincho" panose="02020609040205080304" pitchFamily="49" charset="-128"/>
              </a:rPr>
              <a:t>; cases that simply increase benefit levels to existing recipients are not topical. </a:t>
            </a:r>
            <a:endParaRPr lang="en-US" dirty="0"/>
          </a:p>
        </p:txBody>
      </p:sp>
      <p:grpSp>
        <p:nvGrpSpPr>
          <p:cNvPr id="5" name="Group 4">
            <a:extLst>
              <a:ext uri="{FF2B5EF4-FFF2-40B4-BE49-F238E27FC236}">
                <a16:creationId xmlns:a16="http://schemas.microsoft.com/office/drawing/2014/main" id="{D991A7FE-49DC-8D9E-F1F7-792279BB138A}"/>
              </a:ext>
            </a:extLst>
          </p:cNvPr>
          <p:cNvGrpSpPr/>
          <p:nvPr/>
        </p:nvGrpSpPr>
        <p:grpSpPr>
          <a:xfrm>
            <a:off x="707977" y="1777201"/>
            <a:ext cx="10755336" cy="1798206"/>
            <a:chOff x="707977" y="1777201"/>
            <a:chExt cx="10755336" cy="1798206"/>
          </a:xfrm>
        </p:grpSpPr>
        <p:pic>
          <p:nvPicPr>
            <p:cNvPr id="3" name="Picture 2" descr="A picture containing text, screenshot, diagram, line&#10;&#10;Description automatically generated">
              <a:extLst>
                <a:ext uri="{FF2B5EF4-FFF2-40B4-BE49-F238E27FC236}">
                  <a16:creationId xmlns:a16="http://schemas.microsoft.com/office/drawing/2014/main" id="{906211C5-B423-980B-DF75-70E706CFE2C1}"/>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707977" y="1777201"/>
              <a:ext cx="10755336" cy="1798206"/>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2" name="Oval 1">
              <a:extLst>
                <a:ext uri="{FF2B5EF4-FFF2-40B4-BE49-F238E27FC236}">
                  <a16:creationId xmlns:a16="http://schemas.microsoft.com/office/drawing/2014/main" id="{E9F1BADF-275C-0DF2-A59F-8DEB9C31D7B1}"/>
                </a:ext>
              </a:extLst>
            </p:cNvPr>
            <p:cNvSpPr/>
            <p:nvPr/>
          </p:nvSpPr>
          <p:spPr>
            <a:xfrm>
              <a:off x="6318606" y="2368111"/>
              <a:ext cx="3452118" cy="468288"/>
            </a:xfrm>
            <a:prstGeom prst="ellipse">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5715231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A216FDE-70E2-4CB2-A940-94C308D2505D}"/>
              </a:ext>
            </a:extLst>
          </p:cNvPr>
          <p:cNvSpPr>
            <a:spLocks noGrp="1"/>
          </p:cNvSpPr>
          <p:nvPr>
            <p:ph type="title"/>
          </p:nvPr>
        </p:nvSpPr>
        <p:spPr/>
        <p:txBody>
          <a:bodyPr/>
          <a:lstStyle/>
          <a:p>
            <a:r>
              <a:rPr lang="en-US" dirty="0">
                <a:solidFill>
                  <a:srgbClr val="0070C0"/>
                </a:solidFill>
              </a:rPr>
              <a:t>a basic income is given to all </a:t>
            </a:r>
            <a:r>
              <a:rPr lang="en-US" dirty="0" err="1">
                <a:solidFill>
                  <a:srgbClr val="0070C0"/>
                </a:solidFill>
              </a:rPr>
              <a:t>americans</a:t>
            </a:r>
            <a:endParaRPr lang="en-US" dirty="0">
              <a:solidFill>
                <a:srgbClr val="0070C0"/>
              </a:solidFill>
            </a:endParaRPr>
          </a:p>
        </p:txBody>
      </p:sp>
      <p:sp>
        <p:nvSpPr>
          <p:cNvPr id="9" name="TextBox 8">
            <a:extLst>
              <a:ext uri="{FF2B5EF4-FFF2-40B4-BE49-F238E27FC236}">
                <a16:creationId xmlns:a16="http://schemas.microsoft.com/office/drawing/2014/main" id="{AB30EFF7-6002-3172-B496-2C488D1D61A0}"/>
              </a:ext>
            </a:extLst>
          </p:cNvPr>
          <p:cNvSpPr txBox="1"/>
          <p:nvPr/>
        </p:nvSpPr>
        <p:spPr>
          <a:xfrm>
            <a:off x="1436664" y="4577807"/>
            <a:ext cx="10755336" cy="1754326"/>
          </a:xfrm>
          <a:prstGeom prst="rect">
            <a:avLst/>
          </a:prstGeom>
          <a:noFill/>
        </p:spPr>
        <p:txBody>
          <a:bodyPr wrap="square" rtlCol="0">
            <a:spAutoFit/>
          </a:bodyPr>
          <a:lstStyle/>
          <a:p>
            <a:pPr marL="9525" marR="0" algn="just">
              <a:spcBef>
                <a:spcPts val="600"/>
              </a:spcBef>
              <a:spcAft>
                <a:spcPts val="0"/>
              </a:spcAft>
            </a:pPr>
            <a:r>
              <a:rPr lang="en-US" sz="1800" dirty="0">
                <a:effectLst/>
                <a:ea typeface="Times New Roman" panose="02020603050405020304" pitchFamily="18" charset="0"/>
              </a:rPr>
              <a:t>Guy Standing, (Research Associate, University of London), BASIC INCOME, AND HOW WE CAN MAKE IT HAPPEN, 2017, 3.</a:t>
            </a:r>
          </a:p>
          <a:p>
            <a:pPr marL="9525" indent="450850"/>
            <a:r>
              <a:rPr lang="en-US" sz="1800" dirty="0">
                <a:effectLst/>
                <a:ea typeface="Times New Roman" panose="02020603050405020304" pitchFamily="18" charset="0"/>
              </a:rPr>
              <a:t> We need to start by defining what is meant by a basic income. Although there are a number of variants, which will be discussed in due course, a basic income can be defined as a modest amount of money paid unconditionally to individuals on a regular basis (for example, monthly). It is often called a universal basic income (Um) because it is intended to be paid to all.</a:t>
            </a:r>
            <a:r>
              <a:rPr lang="en-US" dirty="0">
                <a:effectLst/>
              </a:rPr>
              <a:t> </a:t>
            </a:r>
            <a:endParaRPr lang="en-US" sz="1800" dirty="0">
              <a:effectLst/>
              <a:ea typeface="Times New Roman" panose="02020603050405020304" pitchFamily="18" charset="0"/>
            </a:endParaRPr>
          </a:p>
        </p:txBody>
      </p:sp>
      <p:sp>
        <p:nvSpPr>
          <p:cNvPr id="10" name="TextBox 9">
            <a:extLst>
              <a:ext uri="{FF2B5EF4-FFF2-40B4-BE49-F238E27FC236}">
                <a16:creationId xmlns:a16="http://schemas.microsoft.com/office/drawing/2014/main" id="{80C35962-EED1-3558-9403-F7C46DC2DE47}"/>
              </a:ext>
            </a:extLst>
          </p:cNvPr>
          <p:cNvSpPr txBox="1"/>
          <p:nvPr/>
        </p:nvSpPr>
        <p:spPr>
          <a:xfrm>
            <a:off x="1212299" y="3887922"/>
            <a:ext cx="10755335" cy="646331"/>
          </a:xfrm>
          <a:prstGeom prst="rect">
            <a:avLst/>
          </a:prstGeom>
          <a:noFill/>
        </p:spPr>
        <p:txBody>
          <a:bodyPr wrap="square" rtlCol="0">
            <a:spAutoFit/>
          </a:bodyPr>
          <a:lstStyle/>
          <a:p>
            <a:r>
              <a:rPr lang="en-US" sz="1800" dirty="0">
                <a:effectLst/>
                <a:ea typeface="MS Mincho" panose="02020609040205080304" pitchFamily="49" charset="-128"/>
              </a:rPr>
              <a:t>A Basic Income is universal; cases that provide a basic income to a subset of the population are not topical.</a:t>
            </a:r>
            <a:endParaRPr lang="en-US" dirty="0"/>
          </a:p>
        </p:txBody>
      </p:sp>
      <p:grpSp>
        <p:nvGrpSpPr>
          <p:cNvPr id="5" name="Group 4">
            <a:extLst>
              <a:ext uri="{FF2B5EF4-FFF2-40B4-BE49-F238E27FC236}">
                <a16:creationId xmlns:a16="http://schemas.microsoft.com/office/drawing/2014/main" id="{F4E9DAC0-F632-261C-1D83-F0F525F3C980}"/>
              </a:ext>
            </a:extLst>
          </p:cNvPr>
          <p:cNvGrpSpPr/>
          <p:nvPr/>
        </p:nvGrpSpPr>
        <p:grpSpPr>
          <a:xfrm>
            <a:off x="707977" y="1777201"/>
            <a:ext cx="10755336" cy="1798206"/>
            <a:chOff x="707977" y="1777201"/>
            <a:chExt cx="10755336" cy="1798206"/>
          </a:xfrm>
        </p:grpSpPr>
        <p:pic>
          <p:nvPicPr>
            <p:cNvPr id="3" name="Picture 2" descr="A picture containing text, screenshot, diagram, line&#10;&#10;Description automatically generated">
              <a:extLst>
                <a:ext uri="{FF2B5EF4-FFF2-40B4-BE49-F238E27FC236}">
                  <a16:creationId xmlns:a16="http://schemas.microsoft.com/office/drawing/2014/main" id="{906211C5-B423-980B-DF75-70E706CFE2C1}"/>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707977" y="1777201"/>
              <a:ext cx="10755336" cy="1798206"/>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2" name="Oval 1">
              <a:extLst>
                <a:ext uri="{FF2B5EF4-FFF2-40B4-BE49-F238E27FC236}">
                  <a16:creationId xmlns:a16="http://schemas.microsoft.com/office/drawing/2014/main" id="{64E1AC09-D009-AB1A-E325-BC9665E91857}"/>
                </a:ext>
              </a:extLst>
            </p:cNvPr>
            <p:cNvSpPr/>
            <p:nvPr/>
          </p:nvSpPr>
          <p:spPr>
            <a:xfrm>
              <a:off x="6318606" y="2624579"/>
              <a:ext cx="3411022" cy="423639"/>
            </a:xfrm>
            <a:prstGeom prst="ellipse">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167839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A216FDE-70E2-4CB2-A940-94C308D2505D}"/>
              </a:ext>
            </a:extLst>
          </p:cNvPr>
          <p:cNvSpPr>
            <a:spLocks noGrp="1"/>
          </p:cNvSpPr>
          <p:nvPr>
            <p:ph type="title"/>
          </p:nvPr>
        </p:nvSpPr>
        <p:spPr/>
        <p:txBody>
          <a:bodyPr/>
          <a:lstStyle/>
          <a:p>
            <a:r>
              <a:rPr lang="en-US" dirty="0">
                <a:solidFill>
                  <a:srgbClr val="0070C0"/>
                </a:solidFill>
              </a:rPr>
              <a:t>a basic income is unconditional</a:t>
            </a:r>
          </a:p>
        </p:txBody>
      </p:sp>
      <p:sp>
        <p:nvSpPr>
          <p:cNvPr id="9" name="TextBox 8">
            <a:extLst>
              <a:ext uri="{FF2B5EF4-FFF2-40B4-BE49-F238E27FC236}">
                <a16:creationId xmlns:a16="http://schemas.microsoft.com/office/drawing/2014/main" id="{AB30EFF7-6002-3172-B496-2C488D1D61A0}"/>
              </a:ext>
            </a:extLst>
          </p:cNvPr>
          <p:cNvSpPr txBox="1"/>
          <p:nvPr/>
        </p:nvSpPr>
        <p:spPr>
          <a:xfrm>
            <a:off x="1436664" y="4577807"/>
            <a:ext cx="10755336" cy="2031325"/>
          </a:xfrm>
          <a:prstGeom prst="rect">
            <a:avLst/>
          </a:prstGeom>
          <a:noFill/>
        </p:spPr>
        <p:txBody>
          <a:bodyPr wrap="square" rtlCol="0">
            <a:spAutoFit/>
          </a:bodyPr>
          <a:lstStyle/>
          <a:p>
            <a:pPr marL="9525" marR="0" algn="just">
              <a:spcBef>
                <a:spcPts val="600"/>
              </a:spcBef>
              <a:spcAft>
                <a:spcPts val="0"/>
              </a:spcAft>
            </a:pPr>
            <a:r>
              <a:rPr lang="en-US" sz="1800" dirty="0">
                <a:effectLst/>
                <a:ea typeface="Times New Roman" panose="02020603050405020304" pitchFamily="18" charset="0"/>
              </a:rPr>
              <a:t>Philippe Van </a:t>
            </a:r>
            <a:r>
              <a:rPr lang="en-US" sz="1800" dirty="0" err="1">
                <a:effectLst/>
                <a:ea typeface="Times New Roman" panose="02020603050405020304" pitchFamily="18" charset="0"/>
              </a:rPr>
              <a:t>Parijs</a:t>
            </a:r>
            <a:r>
              <a:rPr lang="en-US" sz="1800" dirty="0">
                <a:effectLst/>
                <a:ea typeface="Times New Roman" panose="02020603050405020304" pitchFamily="18" charset="0"/>
              </a:rPr>
              <a:t> &amp; Yannick </a:t>
            </a:r>
            <a:r>
              <a:rPr lang="en-US" sz="1800" dirty="0" err="1">
                <a:effectLst/>
                <a:ea typeface="Times New Roman" panose="02020603050405020304" pitchFamily="18" charset="0"/>
              </a:rPr>
              <a:t>Vanderborght</a:t>
            </a:r>
            <a:r>
              <a:rPr lang="en-US" sz="1800" dirty="0">
                <a:effectLst/>
                <a:ea typeface="Times New Roman" panose="02020603050405020304" pitchFamily="18" charset="0"/>
              </a:rPr>
              <a:t>, (Prof., Economic and Social Ethics, U. Louvain/Prof., Political Science, U. St. Louis, Brussels), BASIC INCOME: A RADICAL PROPOSAL FOR A FREE SOCIETY AND A SANE ECONOMY, 2019, 21.</a:t>
            </a:r>
          </a:p>
          <a:p>
            <a:pPr marL="9525" marR="0" algn="just">
              <a:spcBef>
                <a:spcPts val="0"/>
              </a:spcBef>
              <a:spcAft>
                <a:spcPts val="800"/>
              </a:spcAft>
            </a:pPr>
            <a:r>
              <a:rPr lang="en-US" sz="1800" dirty="0">
                <a:effectLst/>
                <a:ea typeface="Times New Roman" panose="02020603050405020304" pitchFamily="18" charset="0"/>
              </a:rPr>
              <a:t> A basic income is a regular cash income that is individual and universal. It further differs from conditional minimum-income schemes in having no strings attached; it carries no obligation for its beneficiaries to work or be available on the labor market. In this precise sense, we shall say that a basic income is obligation free.</a:t>
            </a:r>
          </a:p>
        </p:txBody>
      </p:sp>
      <p:sp>
        <p:nvSpPr>
          <p:cNvPr id="10" name="TextBox 9">
            <a:extLst>
              <a:ext uri="{FF2B5EF4-FFF2-40B4-BE49-F238E27FC236}">
                <a16:creationId xmlns:a16="http://schemas.microsoft.com/office/drawing/2014/main" id="{80C35962-EED1-3558-9403-F7C46DC2DE47}"/>
              </a:ext>
            </a:extLst>
          </p:cNvPr>
          <p:cNvSpPr txBox="1"/>
          <p:nvPr/>
        </p:nvSpPr>
        <p:spPr>
          <a:xfrm>
            <a:off x="1212299" y="3887922"/>
            <a:ext cx="10755335" cy="646331"/>
          </a:xfrm>
          <a:prstGeom prst="rect">
            <a:avLst/>
          </a:prstGeom>
          <a:noFill/>
        </p:spPr>
        <p:txBody>
          <a:bodyPr wrap="square" rtlCol="0">
            <a:spAutoFit/>
          </a:bodyPr>
          <a:lstStyle/>
          <a:p>
            <a:r>
              <a:rPr lang="en-US" sz="1800" dirty="0">
                <a:effectLst/>
                <a:ea typeface="MS Mincho" panose="02020609040205080304" pitchFamily="49" charset="-128"/>
              </a:rPr>
              <a:t>A Basic Income is unconditional; cases that give a monthly income only to people meeting certain conditions are not topical.</a:t>
            </a:r>
            <a:endParaRPr lang="en-US" dirty="0"/>
          </a:p>
        </p:txBody>
      </p:sp>
      <p:grpSp>
        <p:nvGrpSpPr>
          <p:cNvPr id="5" name="Group 4">
            <a:extLst>
              <a:ext uri="{FF2B5EF4-FFF2-40B4-BE49-F238E27FC236}">
                <a16:creationId xmlns:a16="http://schemas.microsoft.com/office/drawing/2014/main" id="{F4E9DAC0-F632-261C-1D83-F0F525F3C980}"/>
              </a:ext>
            </a:extLst>
          </p:cNvPr>
          <p:cNvGrpSpPr/>
          <p:nvPr/>
        </p:nvGrpSpPr>
        <p:grpSpPr>
          <a:xfrm>
            <a:off x="707977" y="1777201"/>
            <a:ext cx="10755336" cy="1798206"/>
            <a:chOff x="707977" y="1777201"/>
            <a:chExt cx="10755336" cy="1798206"/>
          </a:xfrm>
        </p:grpSpPr>
        <p:pic>
          <p:nvPicPr>
            <p:cNvPr id="3" name="Picture 2" descr="A picture containing text, screenshot, diagram, line&#10;&#10;Description automatically generated">
              <a:extLst>
                <a:ext uri="{FF2B5EF4-FFF2-40B4-BE49-F238E27FC236}">
                  <a16:creationId xmlns:a16="http://schemas.microsoft.com/office/drawing/2014/main" id="{906211C5-B423-980B-DF75-70E706CFE2C1}"/>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707977" y="1777201"/>
              <a:ext cx="10755336" cy="1798206"/>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2" name="Oval 1">
              <a:extLst>
                <a:ext uri="{FF2B5EF4-FFF2-40B4-BE49-F238E27FC236}">
                  <a16:creationId xmlns:a16="http://schemas.microsoft.com/office/drawing/2014/main" id="{64E1AC09-D009-AB1A-E325-BC9665E91857}"/>
                </a:ext>
              </a:extLst>
            </p:cNvPr>
            <p:cNvSpPr/>
            <p:nvPr/>
          </p:nvSpPr>
          <p:spPr>
            <a:xfrm>
              <a:off x="6318606" y="2624579"/>
              <a:ext cx="3411022" cy="423639"/>
            </a:xfrm>
            <a:prstGeom prst="ellipse">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201693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A216FDE-70E2-4CB2-A940-94C308D2505D}"/>
              </a:ext>
            </a:extLst>
          </p:cNvPr>
          <p:cNvSpPr>
            <a:spLocks noGrp="1"/>
          </p:cNvSpPr>
          <p:nvPr>
            <p:ph type="title"/>
          </p:nvPr>
        </p:nvSpPr>
        <p:spPr/>
        <p:txBody>
          <a:bodyPr/>
          <a:lstStyle/>
          <a:p>
            <a:r>
              <a:rPr lang="en-US" dirty="0">
                <a:solidFill>
                  <a:srgbClr val="0070C0"/>
                </a:solidFill>
              </a:rPr>
              <a:t>A basic income means cash, not goods and services</a:t>
            </a:r>
          </a:p>
        </p:txBody>
      </p:sp>
      <p:grpSp>
        <p:nvGrpSpPr>
          <p:cNvPr id="2" name="Group 1">
            <a:extLst>
              <a:ext uri="{FF2B5EF4-FFF2-40B4-BE49-F238E27FC236}">
                <a16:creationId xmlns:a16="http://schemas.microsoft.com/office/drawing/2014/main" id="{FF4CE161-E79A-DFF1-6ADB-B92825D60ABE}"/>
              </a:ext>
            </a:extLst>
          </p:cNvPr>
          <p:cNvGrpSpPr/>
          <p:nvPr/>
        </p:nvGrpSpPr>
        <p:grpSpPr>
          <a:xfrm>
            <a:off x="502494" y="1905110"/>
            <a:ext cx="10755336" cy="1798206"/>
            <a:chOff x="502494" y="1905110"/>
            <a:chExt cx="10755336" cy="1798206"/>
          </a:xfrm>
        </p:grpSpPr>
        <p:pic>
          <p:nvPicPr>
            <p:cNvPr id="3" name="Picture 2" descr="A picture containing text, screenshot, diagram, line&#10;&#10;Description automatically generated">
              <a:extLst>
                <a:ext uri="{FF2B5EF4-FFF2-40B4-BE49-F238E27FC236}">
                  <a16:creationId xmlns:a16="http://schemas.microsoft.com/office/drawing/2014/main" id="{906211C5-B423-980B-DF75-70E706CFE2C1}"/>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502494" y="1905110"/>
              <a:ext cx="10755336" cy="1798206"/>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8" name="Oval 7">
              <a:extLst>
                <a:ext uri="{FF2B5EF4-FFF2-40B4-BE49-F238E27FC236}">
                  <a16:creationId xmlns:a16="http://schemas.microsoft.com/office/drawing/2014/main" id="{7A748EC8-5CD1-E389-8F83-64800DA402DE}"/>
                </a:ext>
              </a:extLst>
            </p:cNvPr>
            <p:cNvSpPr/>
            <p:nvPr/>
          </p:nvSpPr>
          <p:spPr>
            <a:xfrm>
              <a:off x="6236413" y="2751075"/>
              <a:ext cx="3411022" cy="423639"/>
            </a:xfrm>
            <a:prstGeom prst="ellipse">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TextBox 8">
            <a:extLst>
              <a:ext uri="{FF2B5EF4-FFF2-40B4-BE49-F238E27FC236}">
                <a16:creationId xmlns:a16="http://schemas.microsoft.com/office/drawing/2014/main" id="{AB30EFF7-6002-3172-B496-2C488D1D61A0}"/>
              </a:ext>
            </a:extLst>
          </p:cNvPr>
          <p:cNvSpPr txBox="1"/>
          <p:nvPr/>
        </p:nvSpPr>
        <p:spPr>
          <a:xfrm>
            <a:off x="1436664" y="4855209"/>
            <a:ext cx="10755336" cy="1477328"/>
          </a:xfrm>
          <a:prstGeom prst="rect">
            <a:avLst/>
          </a:prstGeom>
          <a:noFill/>
        </p:spPr>
        <p:txBody>
          <a:bodyPr wrap="square" rtlCol="0">
            <a:spAutoFit/>
          </a:bodyPr>
          <a:lstStyle/>
          <a:p>
            <a:pPr marL="9525" marR="0" algn="just">
              <a:spcBef>
                <a:spcPts val="600"/>
              </a:spcBef>
              <a:spcAft>
                <a:spcPts val="0"/>
              </a:spcAft>
            </a:pPr>
            <a:r>
              <a:rPr lang="en-US" sz="1800" dirty="0">
                <a:effectLst/>
                <a:ea typeface="Times New Roman" panose="02020603050405020304" pitchFamily="18" charset="0"/>
              </a:rPr>
              <a:t>Philippe Van </a:t>
            </a:r>
            <a:r>
              <a:rPr lang="en-US" sz="1800" dirty="0" err="1">
                <a:effectLst/>
                <a:ea typeface="Times New Roman" panose="02020603050405020304" pitchFamily="18" charset="0"/>
              </a:rPr>
              <a:t>Parijs</a:t>
            </a:r>
            <a:r>
              <a:rPr lang="en-US" sz="1800" dirty="0">
                <a:effectLst/>
                <a:ea typeface="Times New Roman" panose="02020603050405020304" pitchFamily="18" charset="0"/>
              </a:rPr>
              <a:t> &amp; Yannick </a:t>
            </a:r>
            <a:r>
              <a:rPr lang="en-US" sz="1800" dirty="0" err="1">
                <a:effectLst/>
                <a:ea typeface="Times New Roman" panose="02020603050405020304" pitchFamily="18" charset="0"/>
              </a:rPr>
              <a:t>Vanderborght</a:t>
            </a:r>
            <a:r>
              <a:rPr lang="en-US" sz="1800" dirty="0">
                <a:effectLst/>
                <a:ea typeface="Times New Roman" panose="02020603050405020304" pitchFamily="18" charset="0"/>
              </a:rPr>
              <a:t>, (Prof., Economic and Social Ethics, U. Louvain/Prof., Political Science, U. St. Louis, Brussels), BASIC INCOME: A RADICAL PROPOSAL FOR A FREE SOCIETY AND A SANE ECONOMY, 2019, 12.</a:t>
            </a:r>
          </a:p>
          <a:p>
            <a:pPr marL="9525" marR="0" indent="450850" algn="just">
              <a:spcBef>
                <a:spcPts val="0"/>
              </a:spcBef>
              <a:spcAft>
                <a:spcPts val="800"/>
              </a:spcAft>
            </a:pPr>
            <a:r>
              <a:rPr lang="en-US" sz="1800" dirty="0">
                <a:effectLst/>
                <a:ea typeface="Times New Roman" panose="02020603050405020304" pitchFamily="18" charset="0"/>
              </a:rPr>
              <a:t> Fundamental to the concept of a basic income is that it is paid in cash and not in the form of food, shelter, clothes, and other consumer goods.</a:t>
            </a:r>
          </a:p>
        </p:txBody>
      </p:sp>
      <p:sp>
        <p:nvSpPr>
          <p:cNvPr id="10" name="TextBox 9">
            <a:extLst>
              <a:ext uri="{FF2B5EF4-FFF2-40B4-BE49-F238E27FC236}">
                <a16:creationId xmlns:a16="http://schemas.microsoft.com/office/drawing/2014/main" id="{80C35962-EED1-3558-9403-F7C46DC2DE47}"/>
              </a:ext>
            </a:extLst>
          </p:cNvPr>
          <p:cNvSpPr txBox="1"/>
          <p:nvPr/>
        </p:nvSpPr>
        <p:spPr>
          <a:xfrm>
            <a:off x="1193124" y="4053787"/>
            <a:ext cx="10755335" cy="646331"/>
          </a:xfrm>
          <a:prstGeom prst="rect">
            <a:avLst/>
          </a:prstGeom>
          <a:noFill/>
        </p:spPr>
        <p:txBody>
          <a:bodyPr wrap="square" rtlCol="0">
            <a:spAutoFit/>
          </a:bodyPr>
          <a:lstStyle/>
          <a:p>
            <a:r>
              <a:rPr lang="en-US" sz="1800" dirty="0">
                <a:effectLst/>
                <a:ea typeface="MS Mincho" panose="02020609040205080304" pitchFamily="49" charset="-128"/>
              </a:rPr>
              <a:t>A Basic Income means cash, not goods or services; cases that provide child care, health care, or other non-cash services are not topical.</a:t>
            </a:r>
            <a:endParaRPr lang="en-US" dirty="0"/>
          </a:p>
        </p:txBody>
      </p:sp>
    </p:spTree>
    <p:extLst>
      <p:ext uri="{BB962C8B-B14F-4D97-AF65-F5344CB8AC3E}">
        <p14:creationId xmlns:p14="http://schemas.microsoft.com/office/powerpoint/2010/main" val="36009427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A216FDE-70E2-4CB2-A940-94C308D2505D}"/>
              </a:ext>
            </a:extLst>
          </p:cNvPr>
          <p:cNvSpPr>
            <a:spLocks noGrp="1"/>
          </p:cNvSpPr>
          <p:nvPr>
            <p:ph type="title"/>
          </p:nvPr>
        </p:nvSpPr>
        <p:spPr/>
        <p:txBody>
          <a:bodyPr/>
          <a:lstStyle/>
          <a:p>
            <a:r>
              <a:rPr lang="en-US" dirty="0">
                <a:solidFill>
                  <a:srgbClr val="0070C0"/>
                </a:solidFill>
              </a:rPr>
              <a:t>substantially means dealing with substance and not procedure</a:t>
            </a:r>
          </a:p>
        </p:txBody>
      </p:sp>
      <p:sp>
        <p:nvSpPr>
          <p:cNvPr id="9" name="TextBox 8">
            <a:extLst>
              <a:ext uri="{FF2B5EF4-FFF2-40B4-BE49-F238E27FC236}">
                <a16:creationId xmlns:a16="http://schemas.microsoft.com/office/drawing/2014/main" id="{AB30EFF7-6002-3172-B496-2C488D1D61A0}"/>
              </a:ext>
            </a:extLst>
          </p:cNvPr>
          <p:cNvSpPr txBox="1"/>
          <p:nvPr/>
        </p:nvSpPr>
        <p:spPr>
          <a:xfrm>
            <a:off x="1436664" y="4855209"/>
            <a:ext cx="10755336" cy="1277273"/>
          </a:xfrm>
          <a:prstGeom prst="rect">
            <a:avLst/>
          </a:prstGeom>
          <a:noFill/>
        </p:spPr>
        <p:txBody>
          <a:bodyPr wrap="square" rtlCol="0">
            <a:spAutoFit/>
          </a:bodyPr>
          <a:lstStyle/>
          <a:p>
            <a:pPr marL="9525" marR="0" algn="just">
              <a:spcBef>
                <a:spcPts val="600"/>
              </a:spcBef>
              <a:spcAft>
                <a:spcPts val="0"/>
              </a:spcAft>
            </a:pPr>
            <a:r>
              <a:rPr lang="en-US" sz="1800" dirty="0">
                <a:effectLst/>
                <a:ea typeface="Times New Roman" panose="02020603050405020304" pitchFamily="18" charset="0"/>
              </a:rPr>
              <a:t>Merriam-Webster, 2020.  Retrieved May 21, 2020 from </a:t>
            </a:r>
            <a:r>
              <a:rPr lang="en-US" sz="1800" dirty="0">
                <a:effectLst/>
                <a:ea typeface="Times New Roman" panose="02020603050405020304" pitchFamily="18" charset="0"/>
                <a:hlinkClick r:id="rId2"/>
              </a:rPr>
              <a:t>https://www.merriam-webster.com/legal/ substantial right</a:t>
            </a:r>
            <a:endParaRPr lang="en-US" dirty="0">
              <a:ea typeface="Times New Roman" panose="02020603050405020304" pitchFamily="18" charset="0"/>
            </a:endParaRPr>
          </a:p>
          <a:p>
            <a:pPr marL="9525" marR="0" indent="450850" algn="just">
              <a:spcBef>
                <a:spcPts val="600"/>
              </a:spcBef>
              <a:spcAft>
                <a:spcPts val="0"/>
              </a:spcAft>
            </a:pPr>
            <a:r>
              <a:rPr lang="en-US" sz="1800" dirty="0">
                <a:effectLst/>
                <a:ea typeface="Times New Roman" panose="02020603050405020304" pitchFamily="18" charset="0"/>
              </a:rPr>
              <a:t>Legal Definition of substantial right: An important or essential right that merits enforcement or protection by the law : a right related to a matter of substance as distinguished from a matter of form</a:t>
            </a:r>
          </a:p>
        </p:txBody>
      </p:sp>
      <p:sp>
        <p:nvSpPr>
          <p:cNvPr id="10" name="TextBox 9">
            <a:extLst>
              <a:ext uri="{FF2B5EF4-FFF2-40B4-BE49-F238E27FC236}">
                <a16:creationId xmlns:a16="http://schemas.microsoft.com/office/drawing/2014/main" id="{80C35962-EED1-3558-9403-F7C46DC2DE47}"/>
              </a:ext>
            </a:extLst>
          </p:cNvPr>
          <p:cNvSpPr txBox="1"/>
          <p:nvPr/>
        </p:nvSpPr>
        <p:spPr>
          <a:xfrm>
            <a:off x="1193124" y="4053787"/>
            <a:ext cx="10755335" cy="646331"/>
          </a:xfrm>
          <a:prstGeom prst="rect">
            <a:avLst/>
          </a:prstGeom>
          <a:noFill/>
        </p:spPr>
        <p:txBody>
          <a:bodyPr wrap="square" rtlCol="0">
            <a:spAutoFit/>
          </a:bodyPr>
          <a:lstStyle/>
          <a:p>
            <a:r>
              <a:rPr lang="en-US" sz="1800" dirty="0">
                <a:effectLst/>
                <a:ea typeface="MS Mincho" panose="02020609040205080304" pitchFamily="49" charset="-128"/>
              </a:rPr>
              <a:t>Substantially means dealing with substance and not procedure; cases that change the procedure for receiving benefits are not topical.</a:t>
            </a:r>
            <a:endParaRPr lang="en-US" dirty="0"/>
          </a:p>
        </p:txBody>
      </p:sp>
      <p:grpSp>
        <p:nvGrpSpPr>
          <p:cNvPr id="5" name="Group 4">
            <a:extLst>
              <a:ext uri="{FF2B5EF4-FFF2-40B4-BE49-F238E27FC236}">
                <a16:creationId xmlns:a16="http://schemas.microsoft.com/office/drawing/2014/main" id="{759FC514-9C9D-E4DB-AEF5-E46350328A60}"/>
              </a:ext>
            </a:extLst>
          </p:cNvPr>
          <p:cNvGrpSpPr/>
          <p:nvPr/>
        </p:nvGrpSpPr>
        <p:grpSpPr>
          <a:xfrm>
            <a:off x="707977" y="1777201"/>
            <a:ext cx="10755336" cy="1798206"/>
            <a:chOff x="707977" y="1777201"/>
            <a:chExt cx="10755336" cy="1798206"/>
          </a:xfrm>
        </p:grpSpPr>
        <p:pic>
          <p:nvPicPr>
            <p:cNvPr id="3" name="Picture 2" descr="A picture containing text, screenshot, diagram, line&#10;&#10;Description automatically generated">
              <a:extLst>
                <a:ext uri="{FF2B5EF4-FFF2-40B4-BE49-F238E27FC236}">
                  <a16:creationId xmlns:a16="http://schemas.microsoft.com/office/drawing/2014/main" id="{906211C5-B423-980B-DF75-70E706CFE2C1}"/>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707977" y="1777201"/>
              <a:ext cx="10755336" cy="1798206"/>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2" name="Oval 1">
              <a:extLst>
                <a:ext uri="{FF2B5EF4-FFF2-40B4-BE49-F238E27FC236}">
                  <a16:creationId xmlns:a16="http://schemas.microsoft.com/office/drawing/2014/main" id="{342C9654-93BC-A6D9-C99E-091B0F1C7AF7}"/>
                </a:ext>
              </a:extLst>
            </p:cNvPr>
            <p:cNvSpPr/>
            <p:nvPr/>
          </p:nvSpPr>
          <p:spPr>
            <a:xfrm rot="19529526">
              <a:off x="4304871" y="1991755"/>
              <a:ext cx="729466" cy="1140546"/>
            </a:xfrm>
            <a:prstGeom prst="ellipse">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850718311"/>
      </p:ext>
    </p:extLst>
  </p:cSld>
  <p:clrMapOvr>
    <a:masterClrMapping/>
  </p:clrMapOvr>
</p:sld>
</file>

<file path=ppt/theme/theme1.xml><?xml version="1.0" encoding="utf-8"?>
<a:theme xmlns:a="http://schemas.openxmlformats.org/drawingml/2006/main" name="Office Theme">
  <a:themeElements>
    <a:clrScheme name="Custom 41">
      <a:dk1>
        <a:srgbClr val="414B56"/>
      </a:dk1>
      <a:lt1>
        <a:srgbClr val="FFFFFF"/>
      </a:lt1>
      <a:dk2>
        <a:srgbClr val="1F497D"/>
      </a:dk2>
      <a:lt2>
        <a:srgbClr val="D8D8D8"/>
      </a:lt2>
      <a:accent1>
        <a:srgbClr val="FFCE00"/>
      </a:accent1>
      <a:accent2>
        <a:srgbClr val="D21034"/>
      </a:accent2>
      <a:accent3>
        <a:srgbClr val="003798"/>
      </a:accent3>
      <a:accent4>
        <a:srgbClr val="E96B10"/>
      </a:accent4>
      <a:accent5>
        <a:srgbClr val="581963"/>
      </a:accent5>
      <a:accent6>
        <a:srgbClr val="006A4E"/>
      </a:accent6>
      <a:hlink>
        <a:srgbClr val="1312D1"/>
      </a:hlink>
      <a:folHlink>
        <a:srgbClr val="00379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NFHS Company PowerPoint_2019_Wide Format  -  Read-Only" id="{B878B66C-7652-44B4-BD8F-1BD6F77F39A7}" vid="{2D55774A-290A-4B49-9771-625A09A4EFF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190</TotalTime>
  <Words>1228</Words>
  <Application>Microsoft Macintosh PowerPoint</Application>
  <PresentationFormat>Widescreen</PresentationFormat>
  <Paragraphs>49</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Courier New</vt:lpstr>
      <vt:lpstr>source-serif-pro</vt:lpstr>
      <vt:lpstr>Wingdings</vt:lpstr>
      <vt:lpstr>Office Theme</vt:lpstr>
      <vt:lpstr>ECONOMIC INEQUALITY Topic: Topicality Arguments</vt:lpstr>
      <vt:lpstr>FISCAL REDISTRIBUTION MEANS TAXING THE RICH AND INCREASING TRANSFERS TO THE POOR</vt:lpstr>
      <vt:lpstr>federal job guarantee means all persons in the U.S. are guaranteed a job</vt:lpstr>
      <vt:lpstr>social security means oasdi</vt:lpstr>
      <vt:lpstr>expanding social security means to extend to more people</vt:lpstr>
      <vt:lpstr>a basic income is given to all americans</vt:lpstr>
      <vt:lpstr>a basic income is unconditional</vt:lpstr>
      <vt:lpstr>A basic income means cash, not goods and services</vt:lpstr>
      <vt:lpstr>substantially means dealing with substance and not procedure</vt:lpstr>
      <vt:lpstr>Substantially means without material qualification</vt:lpstr>
      <vt:lpstr>increase means a net increase</vt:lpstr>
      <vt:lpstr>Federal government means the central government, not the states</vt:lpstr>
      <vt:lpstr>economic inequality Topic: Topicality Arguments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CRIMINAL JUSTICE Topic: Topicality ARguments</dc:title>
  <dc:creator>Edwards, Richard</dc:creator>
  <cp:lastModifiedBy>Edwards, Richard</cp:lastModifiedBy>
  <cp:revision>16</cp:revision>
  <dcterms:created xsi:type="dcterms:W3CDTF">2020-06-30T04:07:23Z</dcterms:created>
  <dcterms:modified xsi:type="dcterms:W3CDTF">2023-06-06T02:36:15Z</dcterms:modified>
</cp:coreProperties>
</file>