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60" r:id="rId4"/>
    <p:sldId id="261" r:id="rId5"/>
    <p:sldId id="262" r:id="rId6"/>
    <p:sldId id="268" r:id="rId7"/>
    <p:sldId id="263" r:id="rId8"/>
    <p:sldId id="264" r:id="rId9"/>
    <p:sldId id="265" r:id="rId10"/>
    <p:sldId id="266" r:id="rId11"/>
    <p:sldId id="269" r:id="rId1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5B"/>
    <a:srgbClr val="D500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4" autoAdjust="0"/>
    <p:restoredTop sz="94660"/>
  </p:normalViewPr>
  <p:slideViewPr>
    <p:cSldViewPr snapToGrid="0">
      <p:cViewPr varScale="1">
        <p:scale>
          <a:sx n="124" d="100"/>
          <a:sy n="124" d="100"/>
        </p:scale>
        <p:origin x="392" y="168"/>
      </p:cViewPr>
      <p:guideLst>
        <p:guide orient="horz" pos="2160"/>
        <p:guide pos="3840"/>
      </p:guideLst>
    </p:cSldViewPr>
  </p:slideViewPr>
  <p:notesTextViewPr>
    <p:cViewPr>
      <p:scale>
        <a:sx n="100" d="100"/>
        <a:sy n="100" d="100"/>
      </p:scale>
      <p:origin x="0" y="0"/>
    </p:cViewPr>
  </p:notesTextViewPr>
  <p:notesViewPr>
    <p:cSldViewPr snapToGrid="0">
      <p:cViewPr varScale="1">
        <p:scale>
          <a:sx n="83" d="100"/>
          <a:sy n="83" d="100"/>
        </p:scale>
        <p:origin x="381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cs typeface="Arial" charset="0"/>
              </a:defRPr>
            </a:lvl1pPr>
          </a:lstStyle>
          <a:p>
            <a:pPr>
              <a:defRPr/>
            </a:pPr>
            <a:fld id="{0D38392C-5B1B-4091-92F5-0AF516E230C0}" type="datetimeFigureOut">
              <a:rPr lang="en-US"/>
              <a:pPr>
                <a:defRPr/>
              </a:pPr>
              <a:t>6/8/24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cs typeface="Arial" charset="0"/>
              </a:defRPr>
            </a:lvl1pPr>
          </a:lstStyle>
          <a:p>
            <a:pPr>
              <a:defRPr/>
            </a:pPr>
            <a:fld id="{26BD201C-12E2-4DBB-9A5B-6B389EAEBA6C}"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a:defRPr sz="1200">
                <a:latin typeface="Arial" charset="0"/>
                <a:cs typeface="Arial" charset="0"/>
              </a:defRPr>
            </a:lvl1pPr>
          </a:lstStyle>
          <a:p>
            <a:pPr>
              <a:defRPr/>
            </a:pPr>
            <a:fld id="{FAC896CC-00FF-4966-96CE-D3E3C41D982D}" type="datetimeFigureOut">
              <a:rPr lang="en-US"/>
              <a:pPr>
                <a:defRPr/>
              </a:pPr>
              <a:t>6/8/24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a:defRPr sz="1200">
                <a:latin typeface="Arial" charset="0"/>
                <a:cs typeface="Arial" charset="0"/>
              </a:defRPr>
            </a:lvl1pPr>
          </a:lstStyle>
          <a:p>
            <a:pPr>
              <a:defRPr/>
            </a:pPr>
            <a:fld id="{8B4E09B2-6408-441F-BB3F-D03E0D1A73E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B4E09B2-6408-441F-BB3F-D03E0D1A73E8}" type="slidenum">
              <a:rPr lang="en-US" smtClean="0"/>
              <a:pPr>
                <a:defRPr/>
              </a:pPr>
              <a:t>1</a:t>
            </a:fld>
            <a:endParaRPr lang="en-US"/>
          </a:p>
        </p:txBody>
      </p:sp>
    </p:spTree>
    <p:extLst>
      <p:ext uri="{BB962C8B-B14F-4D97-AF65-F5344CB8AC3E}">
        <p14:creationId xmlns:p14="http://schemas.microsoft.com/office/powerpoint/2010/main" val="3176262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B4E09B2-6408-441F-BB3F-D03E0D1A73E8}" type="slidenum">
              <a:rPr lang="en-US" smtClean="0"/>
              <a:pPr>
                <a:defRPr/>
              </a:pPr>
              <a:t>11</a:t>
            </a:fld>
            <a:endParaRPr lang="en-US"/>
          </a:p>
        </p:txBody>
      </p:sp>
    </p:spTree>
    <p:extLst>
      <p:ext uri="{BB962C8B-B14F-4D97-AF65-F5344CB8AC3E}">
        <p14:creationId xmlns:p14="http://schemas.microsoft.com/office/powerpoint/2010/main" val="2358239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6" descr="Students.jpg"/>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bwMode="auto">
          <a:xfrm>
            <a:off x="0" y="-1"/>
            <a:ext cx="12192000" cy="4416425"/>
          </a:xfrm>
          <a:prstGeom prst="rect">
            <a:avLst/>
          </a:prstGeom>
          <a:noFill/>
          <a:ln w="9525">
            <a:noFill/>
            <a:miter lim="800000"/>
            <a:headEnd/>
            <a:tailEnd/>
          </a:ln>
        </p:spPr>
      </p:pic>
      <p:sp>
        <p:nvSpPr>
          <p:cNvPr id="5" name="Rectangle 4"/>
          <p:cNvSpPr/>
          <p:nvPr userDrawn="1"/>
        </p:nvSpPr>
        <p:spPr>
          <a:xfrm>
            <a:off x="0" y="2809876"/>
            <a:ext cx="12192000" cy="1609725"/>
          </a:xfrm>
          <a:prstGeom prst="rect">
            <a:avLst/>
          </a:prstGeom>
          <a:solidFill>
            <a:schemeClr val="tx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userDrawn="1"/>
        </p:nvSpPr>
        <p:spPr>
          <a:xfrm>
            <a:off x="2743200" y="4416425"/>
            <a:ext cx="9448800" cy="420688"/>
          </a:xfrm>
          <a:prstGeom prst="rect">
            <a:avLst/>
          </a:prstGeom>
          <a:solidFill>
            <a:srgbClr val="D500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userDrawn="1"/>
        </p:nvSpPr>
        <p:spPr>
          <a:xfrm rot="10800000">
            <a:off x="2233084" y="4416426"/>
            <a:ext cx="508000" cy="2441575"/>
          </a:xfrm>
          <a:prstGeom prst="rect">
            <a:avLst/>
          </a:prstGeom>
          <a:gradFill flip="none" rotWithShape="1">
            <a:gsLst>
              <a:gs pos="0">
                <a:schemeClr val="tx1">
                  <a:tint val="44500"/>
                  <a:satMod val="160000"/>
                  <a:alpha val="0"/>
                </a:schemeClr>
              </a:gs>
              <a:gs pos="100000">
                <a:schemeClr val="tx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0800000" scaled="1"/>
                <a:tileRect/>
              </a:gradFill>
            </a:endParaRPr>
          </a:p>
        </p:txBody>
      </p:sp>
      <p:sp>
        <p:nvSpPr>
          <p:cNvPr id="9" name="TextBox 8"/>
          <p:cNvSpPr txBox="1"/>
          <p:nvPr userDrawn="1"/>
        </p:nvSpPr>
        <p:spPr>
          <a:xfrm>
            <a:off x="428131" y="4646730"/>
            <a:ext cx="1830950" cy="430887"/>
          </a:xfrm>
          <a:prstGeom prst="rect">
            <a:avLst/>
          </a:prstGeom>
          <a:noFill/>
        </p:spPr>
        <p:txBody>
          <a:bodyPr wrap="none">
            <a:spAutoFit/>
          </a:bodyPr>
          <a:lstStyle/>
          <a:p>
            <a:pPr algn="ctr">
              <a:defRPr/>
            </a:pPr>
            <a:r>
              <a:rPr lang="en-US" sz="1100" dirty="0">
                <a:solidFill>
                  <a:srgbClr val="00205B"/>
                </a:solidFill>
                <a:latin typeface="+mn-lt"/>
                <a:cs typeface="Arial" charset="0"/>
              </a:rPr>
              <a:t>National Federation of State </a:t>
            </a:r>
          </a:p>
          <a:p>
            <a:pPr algn="ctr">
              <a:defRPr/>
            </a:pPr>
            <a:r>
              <a:rPr lang="en-US" sz="1100" dirty="0">
                <a:solidFill>
                  <a:srgbClr val="00205B"/>
                </a:solidFill>
                <a:latin typeface="+mn-lt"/>
                <a:cs typeface="Arial" charset="0"/>
              </a:rPr>
              <a:t>High School Associations</a:t>
            </a:r>
          </a:p>
        </p:txBody>
      </p:sp>
      <p:sp>
        <p:nvSpPr>
          <p:cNvPr id="2" name="Title 1"/>
          <p:cNvSpPr>
            <a:spLocks noGrp="1"/>
          </p:cNvSpPr>
          <p:nvPr>
            <p:ph type="ctrTitle"/>
          </p:nvPr>
        </p:nvSpPr>
        <p:spPr>
          <a:xfrm>
            <a:off x="609600" y="3091816"/>
            <a:ext cx="11297920" cy="1241425"/>
          </a:xfrm>
        </p:spPr>
        <p:txBody>
          <a:bodyPr>
            <a:noAutofit/>
          </a:bodyPr>
          <a:lstStyle>
            <a:lvl1pPr algn="l">
              <a:lnSpc>
                <a:spcPts val="3800"/>
              </a:lnSpc>
              <a:defRPr sz="4600" b="1" cap="all" spc="0" baseline="0">
                <a:solidFill>
                  <a:schemeClr val="bg1"/>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3180080" y="5034280"/>
            <a:ext cx="8829040" cy="1709420"/>
          </a:xfrm>
        </p:spPr>
        <p:txBody>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2" name="Picture 11" descr="A picture containing vector graphics&#10;&#10;Description automatically generated">
            <a:extLst>
              <a:ext uri="{FF2B5EF4-FFF2-40B4-BE49-F238E27FC236}">
                <a16:creationId xmlns:a16="http://schemas.microsoft.com/office/drawing/2014/main" id="{A923E497-8267-4CFA-A22A-57165CF459A7}"/>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751798" y="5183979"/>
            <a:ext cx="1235909" cy="144275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54856" y="195004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2856" y="195004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fld id="{757713DC-30C4-4EB6-933B-B35831C7F715}" type="datetimeFigureOut">
              <a:rPr lang="en-US"/>
              <a:pPr>
                <a:defRPr/>
              </a:pPr>
              <a:t>6/8/24</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C431FA01-9D33-4534-80B3-5D3504E709E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Sporty Title Slide">
    <p:spTree>
      <p:nvGrpSpPr>
        <p:cNvPr id="1" name=""/>
        <p:cNvGrpSpPr/>
        <p:nvPr/>
      </p:nvGrpSpPr>
      <p:grpSpPr>
        <a:xfrm>
          <a:off x="0" y="0"/>
          <a:ext cx="0" cy="0"/>
          <a:chOff x="0" y="0"/>
          <a:chExt cx="0" cy="0"/>
        </a:xfrm>
      </p:grpSpPr>
      <p:sp>
        <p:nvSpPr>
          <p:cNvPr id="5" name="Rectangle 4"/>
          <p:cNvSpPr/>
          <p:nvPr userDrawn="1"/>
        </p:nvSpPr>
        <p:spPr>
          <a:xfrm>
            <a:off x="0" y="2809876"/>
            <a:ext cx="12192000" cy="1609725"/>
          </a:xfrm>
          <a:prstGeom prst="rect">
            <a:avLst/>
          </a:prstGeom>
          <a:solidFill>
            <a:schemeClr val="tx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userDrawn="1"/>
        </p:nvSpPr>
        <p:spPr>
          <a:xfrm>
            <a:off x="2743200" y="4416425"/>
            <a:ext cx="9448800" cy="420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userDrawn="1"/>
        </p:nvSpPr>
        <p:spPr>
          <a:xfrm rot="10800000">
            <a:off x="2233084" y="4416426"/>
            <a:ext cx="508000" cy="2441575"/>
          </a:xfrm>
          <a:prstGeom prst="rect">
            <a:avLst/>
          </a:prstGeom>
          <a:gradFill flip="none" rotWithShape="1">
            <a:gsLst>
              <a:gs pos="0">
                <a:schemeClr val="tx1">
                  <a:tint val="44500"/>
                  <a:satMod val="160000"/>
                  <a:alpha val="0"/>
                </a:schemeClr>
              </a:gs>
              <a:gs pos="100000">
                <a:schemeClr val="tx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0800000" scaled="1"/>
                <a:tileRect/>
              </a:gradFill>
            </a:endParaRPr>
          </a:p>
        </p:txBody>
      </p:sp>
      <p:sp>
        <p:nvSpPr>
          <p:cNvPr id="2" name="Title 1"/>
          <p:cNvSpPr>
            <a:spLocks noGrp="1"/>
          </p:cNvSpPr>
          <p:nvPr>
            <p:ph type="ctrTitle"/>
          </p:nvPr>
        </p:nvSpPr>
        <p:spPr>
          <a:xfrm>
            <a:off x="609600" y="3091816"/>
            <a:ext cx="11297920" cy="1241425"/>
          </a:xfrm>
        </p:spPr>
        <p:txBody>
          <a:bodyPr>
            <a:noAutofit/>
          </a:bodyPr>
          <a:lstStyle>
            <a:lvl1pPr algn="l">
              <a:lnSpc>
                <a:spcPts val="3800"/>
              </a:lnSpc>
              <a:defRPr sz="4600" b="1" cap="all" spc="0" baseline="0">
                <a:solidFill>
                  <a:schemeClr val="bg1"/>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3180080" y="5034280"/>
            <a:ext cx="8829040" cy="1709420"/>
          </a:xfrm>
        </p:spPr>
        <p:txBody>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20E7DAFF-18A1-43A8-B015-E70E6D39270B}"/>
              </a:ext>
            </a:extLst>
          </p:cNvPr>
          <p:cNvSpPr txBox="1"/>
          <p:nvPr userDrawn="1"/>
        </p:nvSpPr>
        <p:spPr>
          <a:xfrm>
            <a:off x="428131" y="4646730"/>
            <a:ext cx="1830950" cy="430887"/>
          </a:xfrm>
          <a:prstGeom prst="rect">
            <a:avLst/>
          </a:prstGeom>
          <a:noFill/>
        </p:spPr>
        <p:txBody>
          <a:bodyPr wrap="none">
            <a:spAutoFit/>
          </a:bodyPr>
          <a:lstStyle/>
          <a:p>
            <a:pPr algn="ctr">
              <a:defRPr/>
            </a:pPr>
            <a:r>
              <a:rPr lang="en-US" sz="1100" dirty="0">
                <a:solidFill>
                  <a:srgbClr val="00205B"/>
                </a:solidFill>
                <a:latin typeface="+mn-lt"/>
                <a:cs typeface="Arial" charset="0"/>
              </a:rPr>
              <a:t>National Federation of State </a:t>
            </a:r>
          </a:p>
          <a:p>
            <a:pPr algn="ctr">
              <a:defRPr/>
            </a:pPr>
            <a:r>
              <a:rPr lang="en-US" sz="1100" dirty="0">
                <a:solidFill>
                  <a:srgbClr val="00205B"/>
                </a:solidFill>
                <a:latin typeface="+mn-lt"/>
                <a:cs typeface="Arial" charset="0"/>
              </a:rPr>
              <a:t>High School Associations</a:t>
            </a:r>
          </a:p>
        </p:txBody>
      </p:sp>
      <p:pic>
        <p:nvPicPr>
          <p:cNvPr id="13" name="Picture 12" descr="A picture containing vector graphics&#10;&#10;Description automatically generated">
            <a:extLst>
              <a:ext uri="{FF2B5EF4-FFF2-40B4-BE49-F238E27FC236}">
                <a16:creationId xmlns:a16="http://schemas.microsoft.com/office/drawing/2014/main" id="{FA5DAA2C-5AE1-49C9-9B6D-8287738C734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51798" y="5183979"/>
            <a:ext cx="1235909" cy="144275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EED58DB-0473-49E7-8FCF-E3C60A592785}" type="datetimeFigureOut">
              <a:rPr lang="en-US"/>
              <a:pPr>
                <a:defRPr/>
              </a:pPr>
              <a:t>6/8/24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www.nfhs.org</a:t>
            </a:r>
          </a:p>
        </p:txBody>
      </p:sp>
      <p:sp>
        <p:nvSpPr>
          <p:cNvPr id="6" name="Slide Number Placeholder 5"/>
          <p:cNvSpPr>
            <a:spLocks noGrp="1"/>
          </p:cNvSpPr>
          <p:nvPr>
            <p:ph type="sldNum" sz="quarter" idx="12"/>
          </p:nvPr>
        </p:nvSpPr>
        <p:spPr/>
        <p:txBody>
          <a:bodyPr/>
          <a:lstStyle>
            <a:lvl1pPr>
              <a:defRPr/>
            </a:lvl1pPr>
          </a:lstStyle>
          <a:p>
            <a:pPr>
              <a:defRPr/>
            </a:pPr>
            <a:fld id="{7E1C6EB7-24C7-4ADB-A469-6D576C7B840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Points of Emphasis">
    <p:spTree>
      <p:nvGrpSpPr>
        <p:cNvPr id="1" name=""/>
        <p:cNvGrpSpPr/>
        <p:nvPr/>
      </p:nvGrpSpPr>
      <p:grpSpPr>
        <a:xfrm>
          <a:off x="0" y="0"/>
          <a:ext cx="0" cy="0"/>
          <a:chOff x="0" y="0"/>
          <a:chExt cx="0" cy="0"/>
        </a:xfrm>
      </p:grpSpPr>
      <p:sp>
        <p:nvSpPr>
          <p:cNvPr id="4" name="TextBox 3"/>
          <p:cNvSpPr txBox="1"/>
          <p:nvPr userDrawn="1"/>
        </p:nvSpPr>
        <p:spPr>
          <a:xfrm>
            <a:off x="880533" y="49213"/>
            <a:ext cx="4021667" cy="400050"/>
          </a:xfrm>
          <a:prstGeom prst="rect">
            <a:avLst/>
          </a:prstGeom>
          <a:noFill/>
        </p:spPr>
        <p:txBody>
          <a:bodyPr>
            <a:spAutoFit/>
          </a:bodyPr>
          <a:lstStyle/>
          <a:p>
            <a:pPr algn="ctr">
              <a:defRPr/>
            </a:pPr>
            <a:r>
              <a:rPr lang="en-US" sz="2000" dirty="0">
                <a:solidFill>
                  <a:schemeClr val="bg1"/>
                </a:solidFill>
                <a:latin typeface="+mn-lt"/>
                <a:cs typeface="Arial" charset="0"/>
              </a:rPr>
              <a:t>Points of Emphasis</a:t>
            </a:r>
          </a:p>
        </p:txBody>
      </p:sp>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CA574E5-FD7F-4BE5-A52F-7CC3448DC73D}" type="datetimeFigureOut">
              <a:rPr lang="en-US"/>
              <a:pPr>
                <a:defRPr/>
              </a:pPr>
              <a:t>6/8/24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www.nfhs.org</a:t>
            </a:r>
          </a:p>
        </p:txBody>
      </p:sp>
      <p:sp>
        <p:nvSpPr>
          <p:cNvPr id="7" name="Slide Number Placeholder 5"/>
          <p:cNvSpPr>
            <a:spLocks noGrp="1"/>
          </p:cNvSpPr>
          <p:nvPr>
            <p:ph type="sldNum" sz="quarter" idx="12"/>
          </p:nvPr>
        </p:nvSpPr>
        <p:spPr/>
        <p:txBody>
          <a:bodyPr/>
          <a:lstStyle>
            <a:lvl1pPr>
              <a:defRPr/>
            </a:lvl1pPr>
          </a:lstStyle>
          <a:p>
            <a:pPr>
              <a:defRPr/>
            </a:pPr>
            <a:fld id="{BF215D8C-5BF0-4062-847A-4E374A8FC26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Rule Change">
    <p:spTree>
      <p:nvGrpSpPr>
        <p:cNvPr id="1" name=""/>
        <p:cNvGrpSpPr/>
        <p:nvPr/>
      </p:nvGrpSpPr>
      <p:grpSpPr>
        <a:xfrm>
          <a:off x="0" y="0"/>
          <a:ext cx="0" cy="0"/>
          <a:chOff x="0" y="0"/>
          <a:chExt cx="0" cy="0"/>
        </a:xfrm>
      </p:grpSpPr>
      <p:sp>
        <p:nvSpPr>
          <p:cNvPr id="4" name="TextBox 3"/>
          <p:cNvSpPr txBox="1"/>
          <p:nvPr userDrawn="1"/>
        </p:nvSpPr>
        <p:spPr>
          <a:xfrm>
            <a:off x="880533" y="49213"/>
            <a:ext cx="4021667" cy="400050"/>
          </a:xfrm>
          <a:prstGeom prst="rect">
            <a:avLst/>
          </a:prstGeom>
          <a:noFill/>
        </p:spPr>
        <p:txBody>
          <a:bodyPr>
            <a:spAutoFit/>
          </a:bodyPr>
          <a:lstStyle/>
          <a:p>
            <a:pPr algn="ctr">
              <a:defRPr/>
            </a:pPr>
            <a:r>
              <a:rPr lang="en-US" sz="2000" dirty="0">
                <a:solidFill>
                  <a:schemeClr val="bg1"/>
                </a:solidFill>
                <a:latin typeface="+mn-lt"/>
                <a:cs typeface="Arial" charset="0"/>
              </a:rPr>
              <a:t>Rule Change</a:t>
            </a:r>
          </a:p>
        </p:txBody>
      </p:sp>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F217758-ACCC-4E26-AC66-857E65430FDE}" type="datetimeFigureOut">
              <a:rPr lang="en-US"/>
              <a:pPr>
                <a:defRPr/>
              </a:pPr>
              <a:t>6/8/24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www.nfhs.org</a:t>
            </a:r>
          </a:p>
        </p:txBody>
      </p:sp>
      <p:sp>
        <p:nvSpPr>
          <p:cNvPr id="7" name="Slide Number Placeholder 5"/>
          <p:cNvSpPr>
            <a:spLocks noGrp="1"/>
          </p:cNvSpPr>
          <p:nvPr>
            <p:ph type="sldNum" sz="quarter" idx="12"/>
          </p:nvPr>
        </p:nvSpPr>
        <p:spPr/>
        <p:txBody>
          <a:bodyPr/>
          <a:lstStyle>
            <a:lvl1pPr>
              <a:defRPr/>
            </a:lvl1pPr>
          </a:lstStyle>
          <a:p>
            <a:pPr>
              <a:defRPr/>
            </a:pPr>
            <a:fld id="{BE0A71D9-E60A-4956-946F-F01E7608B95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Editorial Change">
    <p:spTree>
      <p:nvGrpSpPr>
        <p:cNvPr id="1" name=""/>
        <p:cNvGrpSpPr/>
        <p:nvPr/>
      </p:nvGrpSpPr>
      <p:grpSpPr>
        <a:xfrm>
          <a:off x="0" y="0"/>
          <a:ext cx="0" cy="0"/>
          <a:chOff x="0" y="0"/>
          <a:chExt cx="0" cy="0"/>
        </a:xfrm>
      </p:grpSpPr>
      <p:sp>
        <p:nvSpPr>
          <p:cNvPr id="4" name="TextBox 3"/>
          <p:cNvSpPr txBox="1"/>
          <p:nvPr userDrawn="1"/>
        </p:nvSpPr>
        <p:spPr>
          <a:xfrm>
            <a:off x="880533" y="49213"/>
            <a:ext cx="4021667" cy="400050"/>
          </a:xfrm>
          <a:prstGeom prst="rect">
            <a:avLst/>
          </a:prstGeom>
          <a:noFill/>
        </p:spPr>
        <p:txBody>
          <a:bodyPr>
            <a:spAutoFit/>
          </a:bodyPr>
          <a:lstStyle/>
          <a:p>
            <a:pPr algn="ctr">
              <a:defRPr/>
            </a:pPr>
            <a:r>
              <a:rPr lang="en-US" sz="2000" dirty="0">
                <a:solidFill>
                  <a:schemeClr val="bg1"/>
                </a:solidFill>
                <a:latin typeface="+mn-lt"/>
                <a:cs typeface="Arial" charset="0"/>
              </a:rPr>
              <a:t>Editorial Change</a:t>
            </a:r>
          </a:p>
        </p:txBody>
      </p:sp>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0314A39-A647-43F0-BD87-446DC46F0454}" type="datetimeFigureOut">
              <a:rPr lang="en-US"/>
              <a:pPr>
                <a:defRPr/>
              </a:pPr>
              <a:t>6/8/24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www.nfhs.org</a:t>
            </a:r>
          </a:p>
        </p:txBody>
      </p:sp>
      <p:sp>
        <p:nvSpPr>
          <p:cNvPr id="7" name="Slide Number Placeholder 5"/>
          <p:cNvSpPr>
            <a:spLocks noGrp="1"/>
          </p:cNvSpPr>
          <p:nvPr>
            <p:ph type="sldNum" sz="quarter" idx="12"/>
          </p:nvPr>
        </p:nvSpPr>
        <p:spPr/>
        <p:txBody>
          <a:bodyPr/>
          <a:lstStyle>
            <a:lvl1pPr>
              <a:defRPr/>
            </a:lvl1pPr>
          </a:lstStyle>
          <a:p>
            <a:pPr>
              <a:defRPr/>
            </a:pPr>
            <a:fld id="{C53ED8F9-E0FA-433A-A2CD-F6F13C2907A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4_Manual Change">
    <p:spTree>
      <p:nvGrpSpPr>
        <p:cNvPr id="1" name=""/>
        <p:cNvGrpSpPr/>
        <p:nvPr/>
      </p:nvGrpSpPr>
      <p:grpSpPr>
        <a:xfrm>
          <a:off x="0" y="0"/>
          <a:ext cx="0" cy="0"/>
          <a:chOff x="0" y="0"/>
          <a:chExt cx="0" cy="0"/>
        </a:xfrm>
      </p:grpSpPr>
      <p:sp>
        <p:nvSpPr>
          <p:cNvPr id="4" name="TextBox 3"/>
          <p:cNvSpPr txBox="1"/>
          <p:nvPr userDrawn="1"/>
        </p:nvSpPr>
        <p:spPr>
          <a:xfrm>
            <a:off x="880533" y="49213"/>
            <a:ext cx="4021667" cy="400050"/>
          </a:xfrm>
          <a:prstGeom prst="rect">
            <a:avLst/>
          </a:prstGeom>
          <a:noFill/>
        </p:spPr>
        <p:txBody>
          <a:bodyPr>
            <a:spAutoFit/>
          </a:bodyPr>
          <a:lstStyle/>
          <a:p>
            <a:pPr algn="ctr">
              <a:defRPr/>
            </a:pPr>
            <a:r>
              <a:rPr lang="en-US" sz="2000" dirty="0">
                <a:solidFill>
                  <a:schemeClr val="bg1"/>
                </a:solidFill>
                <a:latin typeface="+mn-lt"/>
                <a:cs typeface="Arial" charset="0"/>
              </a:rPr>
              <a:t>Manual Change</a:t>
            </a:r>
          </a:p>
        </p:txBody>
      </p:sp>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FCCA03E-429E-4287-B460-5A3D2507CEB5}" type="datetimeFigureOut">
              <a:rPr lang="en-US"/>
              <a:pPr>
                <a:defRPr/>
              </a:pPr>
              <a:t>6/8/24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www.nfhs.org</a:t>
            </a:r>
          </a:p>
        </p:txBody>
      </p:sp>
      <p:sp>
        <p:nvSpPr>
          <p:cNvPr id="7" name="Slide Number Placeholder 5"/>
          <p:cNvSpPr>
            <a:spLocks noGrp="1"/>
          </p:cNvSpPr>
          <p:nvPr>
            <p:ph type="sldNum" sz="quarter" idx="12"/>
          </p:nvPr>
        </p:nvSpPr>
        <p:spPr/>
        <p:txBody>
          <a:bodyPr/>
          <a:lstStyle>
            <a:lvl1pPr>
              <a:defRPr/>
            </a:lvl1pPr>
          </a:lstStyle>
          <a:p>
            <a:pPr>
              <a:defRPr/>
            </a:pPr>
            <a:fld id="{4E5A0F9E-214F-4EC5-88BA-BF682F9F1626}"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5_Rules Reminder">
    <p:spTree>
      <p:nvGrpSpPr>
        <p:cNvPr id="1" name=""/>
        <p:cNvGrpSpPr/>
        <p:nvPr/>
      </p:nvGrpSpPr>
      <p:grpSpPr>
        <a:xfrm>
          <a:off x="0" y="0"/>
          <a:ext cx="0" cy="0"/>
          <a:chOff x="0" y="0"/>
          <a:chExt cx="0" cy="0"/>
        </a:xfrm>
      </p:grpSpPr>
      <p:sp>
        <p:nvSpPr>
          <p:cNvPr id="4" name="TextBox 3"/>
          <p:cNvSpPr txBox="1"/>
          <p:nvPr userDrawn="1"/>
        </p:nvSpPr>
        <p:spPr>
          <a:xfrm>
            <a:off x="880533" y="49213"/>
            <a:ext cx="4021667" cy="400050"/>
          </a:xfrm>
          <a:prstGeom prst="rect">
            <a:avLst/>
          </a:prstGeom>
          <a:noFill/>
        </p:spPr>
        <p:txBody>
          <a:bodyPr>
            <a:spAutoFit/>
          </a:bodyPr>
          <a:lstStyle/>
          <a:p>
            <a:pPr algn="ctr">
              <a:defRPr/>
            </a:pPr>
            <a:r>
              <a:rPr lang="en-US" sz="2000" dirty="0">
                <a:solidFill>
                  <a:schemeClr val="bg1"/>
                </a:solidFill>
                <a:latin typeface="+mn-lt"/>
                <a:cs typeface="Arial" charset="0"/>
              </a:rPr>
              <a:t>Rules Reminder</a:t>
            </a:r>
          </a:p>
        </p:txBody>
      </p:sp>
      <p:sp>
        <p:nvSpPr>
          <p:cNvPr id="2" name="Title 1"/>
          <p:cNvSpPr>
            <a:spLocks noGrp="1"/>
          </p:cNvSpPr>
          <p:nvPr>
            <p:ph type="title"/>
          </p:nvPr>
        </p:nvSpPr>
        <p:spPr/>
        <p:txBody>
          <a:bodyPr/>
          <a:lstStyle>
            <a:lvl1pPr algn="l">
              <a:defRPr sz="3800" b="1" baseline="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1A596BE-6D36-4222-847D-ED1890045996}" type="datetimeFigureOut">
              <a:rPr lang="en-US"/>
              <a:pPr>
                <a:defRPr/>
              </a:pPr>
              <a:t>6/8/24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www.nfhs.org</a:t>
            </a:r>
          </a:p>
        </p:txBody>
      </p:sp>
      <p:sp>
        <p:nvSpPr>
          <p:cNvPr id="7" name="Slide Number Placeholder 5"/>
          <p:cNvSpPr>
            <a:spLocks noGrp="1"/>
          </p:cNvSpPr>
          <p:nvPr>
            <p:ph type="sldNum" sz="quarter" idx="12"/>
          </p:nvPr>
        </p:nvSpPr>
        <p:spPr/>
        <p:txBody>
          <a:bodyPr/>
          <a:lstStyle>
            <a:lvl1pPr>
              <a:defRPr/>
            </a:lvl1pPr>
          </a:lstStyle>
          <a:p>
            <a:pPr>
              <a:defRPr/>
            </a:pPr>
            <a:fld id="{BB9FA9DB-E291-4943-BA24-3492DBA589A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5" name="Rectangle 4"/>
          <p:cNvSpPr/>
          <p:nvPr userDrawn="1"/>
        </p:nvSpPr>
        <p:spPr>
          <a:xfrm>
            <a:off x="0" y="4413250"/>
            <a:ext cx="12192000" cy="2452688"/>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userDrawn="1"/>
        </p:nvSpPr>
        <p:spPr>
          <a:xfrm>
            <a:off x="0" y="2809876"/>
            <a:ext cx="12192000" cy="1609725"/>
          </a:xfrm>
          <a:prstGeom prst="rect">
            <a:avLst/>
          </a:prstGeom>
          <a:solidFill>
            <a:schemeClr val="tx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63085" y="4406901"/>
            <a:ext cx="8868545" cy="1362075"/>
          </a:xfrm>
        </p:spPr>
        <p:txBody>
          <a:bodyPr anchor="t"/>
          <a:lstStyle>
            <a:lvl1pPr algn="l">
              <a:defRPr sz="4000" b="1" cap="all">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7" name="Picture 6" descr="A picture containing text&#10;&#10;Description automatically generated">
            <a:extLst>
              <a:ext uri="{FF2B5EF4-FFF2-40B4-BE49-F238E27FC236}">
                <a16:creationId xmlns:a16="http://schemas.microsoft.com/office/drawing/2014/main" id="{4EADF041-D3E6-4D5D-A3BD-AE5CD7B06190}"/>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480354" y="4851985"/>
            <a:ext cx="1260256" cy="1471178"/>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rot="10800000">
            <a:off x="364067" y="412750"/>
            <a:ext cx="508000" cy="6445250"/>
          </a:xfrm>
          <a:prstGeom prst="rect">
            <a:avLst/>
          </a:prstGeom>
          <a:gradFill flip="none" rotWithShape="1">
            <a:gsLst>
              <a:gs pos="0">
                <a:schemeClr val="tx1">
                  <a:tint val="44500"/>
                  <a:satMod val="160000"/>
                  <a:alpha val="0"/>
                </a:schemeClr>
              </a:gs>
              <a:gs pos="100000">
                <a:schemeClr val="tx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0800000" scaled="1"/>
                <a:tileRect/>
              </a:gradFill>
            </a:endParaRPr>
          </a:p>
        </p:txBody>
      </p:sp>
      <p:sp>
        <p:nvSpPr>
          <p:cNvPr id="1027" name="Title Placeholder 1"/>
          <p:cNvSpPr>
            <a:spLocks noGrp="1"/>
          </p:cNvSpPr>
          <p:nvPr>
            <p:ph type="title"/>
          </p:nvPr>
        </p:nvSpPr>
        <p:spPr bwMode="auto">
          <a:xfrm>
            <a:off x="1940985" y="525463"/>
            <a:ext cx="10026649" cy="12049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8" name="Text Placeholder 2"/>
          <p:cNvSpPr>
            <a:spLocks noGrp="1"/>
          </p:cNvSpPr>
          <p:nvPr>
            <p:ph type="body" idx="1"/>
          </p:nvPr>
        </p:nvSpPr>
        <p:spPr bwMode="auto">
          <a:xfrm>
            <a:off x="1940985" y="1989139"/>
            <a:ext cx="10026649" cy="43386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06819" y="6516688"/>
            <a:ext cx="2844800" cy="303212"/>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3095B79-01CE-4ED0-989F-2DE6BB02611A}" type="datetimeFigureOut">
              <a:rPr lang="en-US"/>
              <a:pPr>
                <a:defRPr/>
              </a:pPr>
              <a:t>6/8/24</a:t>
            </a:fld>
            <a:endParaRPr lang="en-US" dirty="0"/>
          </a:p>
        </p:txBody>
      </p:sp>
      <p:sp>
        <p:nvSpPr>
          <p:cNvPr id="5" name="Footer Placeholder 4"/>
          <p:cNvSpPr>
            <a:spLocks noGrp="1"/>
          </p:cNvSpPr>
          <p:nvPr>
            <p:ph type="ftr" sz="quarter" idx="3"/>
          </p:nvPr>
        </p:nvSpPr>
        <p:spPr>
          <a:xfrm>
            <a:off x="9997018" y="6524624"/>
            <a:ext cx="1991783" cy="295275"/>
          </a:xfrm>
          <a:prstGeom prst="rect">
            <a:avLst/>
          </a:prstGeom>
        </p:spPr>
        <p:txBody>
          <a:bodyPr vert="horz" lIns="91440" tIns="45720" rIns="91440" bIns="45720" rtlCol="0" anchor="ctr"/>
          <a:lstStyle>
            <a:lvl1pPr algn="r" fontAlgn="auto">
              <a:spcBef>
                <a:spcPts val="0"/>
              </a:spcBef>
              <a:spcAft>
                <a:spcPts val="0"/>
              </a:spcAft>
              <a:defRPr sz="1400">
                <a:solidFill>
                  <a:schemeClr val="tx1"/>
                </a:solidFill>
                <a:latin typeface="+mn-lt"/>
                <a:cs typeface="+mn-cs"/>
              </a:defRPr>
            </a:lvl1pPr>
          </a:lstStyle>
          <a:p>
            <a:pPr>
              <a:defRPr/>
            </a:pPr>
            <a:r>
              <a:rPr lang="en-US" dirty="0"/>
              <a:t>www.nfhs.org</a:t>
            </a:r>
          </a:p>
        </p:txBody>
      </p:sp>
      <p:sp>
        <p:nvSpPr>
          <p:cNvPr id="6" name="Slide Number Placeholder 5"/>
          <p:cNvSpPr>
            <a:spLocks noGrp="1"/>
          </p:cNvSpPr>
          <p:nvPr>
            <p:ph type="sldNum" sz="quarter" idx="4"/>
          </p:nvPr>
        </p:nvSpPr>
        <p:spPr>
          <a:xfrm>
            <a:off x="8343900" y="6516688"/>
            <a:ext cx="1388533" cy="303212"/>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2EB5F1B-DC25-41F9-B0A8-DDD82FCDFBFF}" type="slidenum">
              <a:rPr lang="en-US"/>
              <a:pPr>
                <a:defRPr/>
              </a:pPr>
              <a:t>‹#›</a:t>
            </a:fld>
            <a:endParaRPr lang="en-US" dirty="0"/>
          </a:p>
        </p:txBody>
      </p:sp>
      <p:sp>
        <p:nvSpPr>
          <p:cNvPr id="7" name="Rectangle 6"/>
          <p:cNvSpPr/>
          <p:nvPr/>
        </p:nvSpPr>
        <p:spPr>
          <a:xfrm>
            <a:off x="0" y="0"/>
            <a:ext cx="12192000" cy="4206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74185" y="0"/>
            <a:ext cx="4023783" cy="420688"/>
          </a:xfrm>
          <a:prstGeom prst="rect">
            <a:avLst/>
          </a:prstGeom>
          <a:solidFill>
            <a:srgbClr val="D500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2" name="Straight Connector 11"/>
          <p:cNvCxnSpPr/>
          <p:nvPr/>
        </p:nvCxnSpPr>
        <p:spPr>
          <a:xfrm>
            <a:off x="874184" y="1874838"/>
            <a:ext cx="113178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74184" y="6524625"/>
            <a:ext cx="113178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36" name="Group 21"/>
          <p:cNvGrpSpPr>
            <a:grpSpLocks/>
          </p:cNvGrpSpPr>
          <p:nvPr/>
        </p:nvGrpSpPr>
        <p:grpSpPr bwMode="auto">
          <a:xfrm>
            <a:off x="670984" y="855664"/>
            <a:ext cx="1132416" cy="650875"/>
            <a:chOff x="502921" y="856420"/>
            <a:chExt cx="850391" cy="649605"/>
          </a:xfrm>
          <a:solidFill>
            <a:srgbClr val="00205B"/>
          </a:solidFill>
        </p:grpSpPr>
        <p:sp>
          <p:nvSpPr>
            <p:cNvPr id="19" name="Freeform 18"/>
            <p:cNvSpPr/>
            <p:nvPr userDrawn="1"/>
          </p:nvSpPr>
          <p:spPr>
            <a:xfrm>
              <a:off x="504510" y="1376104"/>
              <a:ext cx="149415" cy="129921"/>
            </a:xfrm>
            <a:custGeom>
              <a:avLst/>
              <a:gdLst>
                <a:gd name="connsiteX0" fmla="*/ 0 w 148590"/>
                <a:gd name="connsiteY0" fmla="*/ 0 h 129540"/>
                <a:gd name="connsiteX1" fmla="*/ 148590 w 148590"/>
                <a:gd name="connsiteY1" fmla="*/ 0 h 129540"/>
                <a:gd name="connsiteX2" fmla="*/ 148590 w 148590"/>
                <a:gd name="connsiteY2" fmla="*/ 129540 h 129540"/>
                <a:gd name="connsiteX3" fmla="*/ 0 w 148590"/>
                <a:gd name="connsiteY3" fmla="*/ 0 h 129540"/>
              </a:gdLst>
              <a:ahLst/>
              <a:cxnLst>
                <a:cxn ang="0">
                  <a:pos x="connsiteX0" y="connsiteY0"/>
                </a:cxn>
                <a:cxn ang="0">
                  <a:pos x="connsiteX1" y="connsiteY1"/>
                </a:cxn>
                <a:cxn ang="0">
                  <a:pos x="connsiteX2" y="connsiteY2"/>
                </a:cxn>
                <a:cxn ang="0">
                  <a:pos x="connsiteX3" y="connsiteY3"/>
                </a:cxn>
              </a:cxnLst>
              <a:rect l="l" t="t" r="r" b="b"/>
              <a:pathLst>
                <a:path w="148590" h="129540">
                  <a:moveTo>
                    <a:pt x="0" y="0"/>
                  </a:moveTo>
                  <a:lnTo>
                    <a:pt x="148590" y="0"/>
                  </a:lnTo>
                  <a:lnTo>
                    <a:pt x="148590" y="12954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Freeform 17"/>
            <p:cNvSpPr/>
            <p:nvPr userDrawn="1"/>
          </p:nvSpPr>
          <p:spPr>
            <a:xfrm>
              <a:off x="502921" y="856420"/>
              <a:ext cx="850391" cy="521268"/>
            </a:xfrm>
            <a:custGeom>
              <a:avLst/>
              <a:gdLst>
                <a:gd name="connsiteX0" fmla="*/ 1905 w 942975"/>
                <a:gd name="connsiteY0" fmla="*/ 0 h 521970"/>
                <a:gd name="connsiteX1" fmla="*/ 0 w 942975"/>
                <a:gd name="connsiteY1" fmla="*/ 520065 h 521970"/>
                <a:gd name="connsiteX2" fmla="*/ 775335 w 942975"/>
                <a:gd name="connsiteY2" fmla="*/ 521970 h 521970"/>
                <a:gd name="connsiteX3" fmla="*/ 942975 w 942975"/>
                <a:gd name="connsiteY3" fmla="*/ 222885 h 521970"/>
                <a:gd name="connsiteX4" fmla="*/ 775335 w 942975"/>
                <a:gd name="connsiteY4" fmla="*/ 1905 h 521970"/>
                <a:gd name="connsiteX5" fmla="*/ 1905 w 942975"/>
                <a:gd name="connsiteY5" fmla="*/ 0 h 521970"/>
                <a:gd name="connsiteX0" fmla="*/ 1905 w 946785"/>
                <a:gd name="connsiteY0" fmla="*/ 0 h 521970"/>
                <a:gd name="connsiteX1" fmla="*/ 0 w 946785"/>
                <a:gd name="connsiteY1" fmla="*/ 520065 h 521970"/>
                <a:gd name="connsiteX2" fmla="*/ 775335 w 946785"/>
                <a:gd name="connsiteY2" fmla="*/ 521970 h 521970"/>
                <a:gd name="connsiteX3" fmla="*/ 946785 w 946785"/>
                <a:gd name="connsiteY3" fmla="*/ 260985 h 521970"/>
                <a:gd name="connsiteX4" fmla="*/ 775335 w 946785"/>
                <a:gd name="connsiteY4" fmla="*/ 1905 h 521970"/>
                <a:gd name="connsiteX5" fmla="*/ 1905 w 946785"/>
                <a:gd name="connsiteY5" fmla="*/ 0 h 521970"/>
                <a:gd name="connsiteX0" fmla="*/ 1905 w 946785"/>
                <a:gd name="connsiteY0" fmla="*/ 0 h 521970"/>
                <a:gd name="connsiteX1" fmla="*/ 0 w 946785"/>
                <a:gd name="connsiteY1" fmla="*/ 520065 h 521970"/>
                <a:gd name="connsiteX2" fmla="*/ 775335 w 946785"/>
                <a:gd name="connsiteY2" fmla="*/ 521970 h 521970"/>
                <a:gd name="connsiteX3" fmla="*/ 946785 w 946785"/>
                <a:gd name="connsiteY3" fmla="*/ 241935 h 521970"/>
                <a:gd name="connsiteX4" fmla="*/ 775335 w 946785"/>
                <a:gd name="connsiteY4" fmla="*/ 1905 h 521970"/>
                <a:gd name="connsiteX5" fmla="*/ 1905 w 946785"/>
                <a:gd name="connsiteY5" fmla="*/ 0 h 521970"/>
                <a:gd name="connsiteX0" fmla="*/ 1905 w 948690"/>
                <a:gd name="connsiteY0" fmla="*/ 0 h 521970"/>
                <a:gd name="connsiteX1" fmla="*/ 0 w 948690"/>
                <a:gd name="connsiteY1" fmla="*/ 520065 h 521970"/>
                <a:gd name="connsiteX2" fmla="*/ 775335 w 948690"/>
                <a:gd name="connsiteY2" fmla="*/ 521970 h 521970"/>
                <a:gd name="connsiteX3" fmla="*/ 948690 w 948690"/>
                <a:gd name="connsiteY3" fmla="*/ 253365 h 521970"/>
                <a:gd name="connsiteX4" fmla="*/ 775335 w 948690"/>
                <a:gd name="connsiteY4" fmla="*/ 1905 h 521970"/>
                <a:gd name="connsiteX5" fmla="*/ 1905 w 948690"/>
                <a:gd name="connsiteY5" fmla="*/ 0 h 521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48690" h="521970">
                  <a:moveTo>
                    <a:pt x="1905" y="0"/>
                  </a:moveTo>
                  <a:lnTo>
                    <a:pt x="0" y="520065"/>
                  </a:lnTo>
                  <a:lnTo>
                    <a:pt x="775335" y="521970"/>
                  </a:lnTo>
                  <a:lnTo>
                    <a:pt x="948690" y="253365"/>
                  </a:lnTo>
                  <a:lnTo>
                    <a:pt x="775335" y="1905"/>
                  </a:lnTo>
                  <a:lnTo>
                    <a:pt x="1905" y="0"/>
                  </a:lnTo>
                  <a:close/>
                </a:path>
              </a:pathLst>
            </a:cu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pic>
        <p:nvPicPr>
          <p:cNvPr id="13" name="Picture 12" descr="A picture containing vector graphics&#10;&#10;Description automatically generated">
            <a:extLst>
              <a:ext uri="{FF2B5EF4-FFF2-40B4-BE49-F238E27FC236}">
                <a16:creationId xmlns:a16="http://schemas.microsoft.com/office/drawing/2014/main" id="{32A48D90-DD2B-46BD-B85A-7510DDBBAC4E}"/>
              </a:ext>
            </a:extLst>
          </p:cNvPr>
          <p:cNvPicPr>
            <a:picLocks noChangeAspect="1"/>
          </p:cNvPicPr>
          <p:nvPr userDrawn="1"/>
        </p:nvPicPr>
        <p:blipFill>
          <a:blip r:embed="rId13" cstate="print">
            <a:extLst>
              <a:ext uri="{28A0092B-C50C-407E-A947-70E740481C1C}">
                <a14:useLocalDpi xmlns:a14="http://schemas.microsoft.com/office/drawing/2010/main"/>
              </a:ext>
            </a:extLst>
          </a:blip>
          <a:stretch>
            <a:fillRect/>
          </a:stretch>
        </p:blipFill>
        <p:spPr>
          <a:xfrm>
            <a:off x="446242" y="5749230"/>
            <a:ext cx="813855" cy="950065"/>
          </a:xfrm>
          <a:prstGeom prst="rect">
            <a:avLst/>
          </a:prstGeom>
        </p:spPr>
      </p:pic>
    </p:spTree>
  </p:cSld>
  <p:clrMap bg1="lt1" tx1="dk1" bg2="lt2" tx2="dk2" accent1="accent1" accent2="accent2" accent3="accent3" accent4="accent4" accent5="accent5" accent6="accent6" hlink="hlink" folHlink="folHlink"/>
  <p:sldLayoutIdLst>
    <p:sldLayoutId id="2147483790" r:id="rId1"/>
    <p:sldLayoutId id="2147483791" r:id="rId2"/>
    <p:sldLayoutId id="2147483789"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hf sldNum="0" hdr="0" dt="0"/>
  <p:txStyles>
    <p:titleStyle>
      <a:lvl1pPr algn="l" rtl="0" eaLnBrk="1" fontAlgn="base" hangingPunct="1">
        <a:lnSpc>
          <a:spcPts val="3800"/>
        </a:lnSpc>
        <a:spcBef>
          <a:spcPct val="0"/>
        </a:spcBef>
        <a:spcAft>
          <a:spcPct val="0"/>
        </a:spcAft>
        <a:defRPr sz="3800" b="1" kern="1200" cap="all">
          <a:solidFill>
            <a:srgbClr val="00205B"/>
          </a:solidFill>
          <a:latin typeface="+mj-lt"/>
          <a:ea typeface="+mj-ea"/>
          <a:cs typeface="+mj-cs"/>
        </a:defRPr>
      </a:lvl1pPr>
      <a:lvl2pPr algn="l" rtl="0" eaLnBrk="1" fontAlgn="base" hangingPunct="1">
        <a:lnSpc>
          <a:spcPts val="3800"/>
        </a:lnSpc>
        <a:spcBef>
          <a:spcPct val="0"/>
        </a:spcBef>
        <a:spcAft>
          <a:spcPct val="0"/>
        </a:spcAft>
        <a:defRPr sz="3800" b="1">
          <a:solidFill>
            <a:schemeClr val="tx2"/>
          </a:solidFill>
          <a:latin typeface="Calibri" pitchFamily="34" charset="0"/>
        </a:defRPr>
      </a:lvl2pPr>
      <a:lvl3pPr algn="l" rtl="0" eaLnBrk="1" fontAlgn="base" hangingPunct="1">
        <a:lnSpc>
          <a:spcPts val="3800"/>
        </a:lnSpc>
        <a:spcBef>
          <a:spcPct val="0"/>
        </a:spcBef>
        <a:spcAft>
          <a:spcPct val="0"/>
        </a:spcAft>
        <a:defRPr sz="3800" b="1">
          <a:solidFill>
            <a:schemeClr val="tx2"/>
          </a:solidFill>
          <a:latin typeface="Calibri" pitchFamily="34" charset="0"/>
        </a:defRPr>
      </a:lvl3pPr>
      <a:lvl4pPr algn="l" rtl="0" eaLnBrk="1" fontAlgn="base" hangingPunct="1">
        <a:lnSpc>
          <a:spcPts val="3800"/>
        </a:lnSpc>
        <a:spcBef>
          <a:spcPct val="0"/>
        </a:spcBef>
        <a:spcAft>
          <a:spcPct val="0"/>
        </a:spcAft>
        <a:defRPr sz="3800" b="1">
          <a:solidFill>
            <a:schemeClr val="tx2"/>
          </a:solidFill>
          <a:latin typeface="Calibri" pitchFamily="34" charset="0"/>
        </a:defRPr>
      </a:lvl4pPr>
      <a:lvl5pPr algn="l" rtl="0" eaLnBrk="1" fontAlgn="base" hangingPunct="1">
        <a:lnSpc>
          <a:spcPts val="3800"/>
        </a:lnSpc>
        <a:spcBef>
          <a:spcPct val="0"/>
        </a:spcBef>
        <a:spcAft>
          <a:spcPct val="0"/>
        </a:spcAft>
        <a:defRPr sz="3800" b="1">
          <a:solidFill>
            <a:schemeClr val="tx2"/>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0"/>
        </a:spcBef>
        <a:spcAft>
          <a:spcPct val="0"/>
        </a:spcAft>
        <a:buFont typeface="Wingdings" pitchFamily="2" charset="2"/>
        <a:buChar char="§"/>
        <a:defRPr sz="2600" kern="1200">
          <a:solidFill>
            <a:schemeClr val="tx1"/>
          </a:solidFill>
          <a:latin typeface="+mn-lt"/>
          <a:ea typeface="+mn-ea"/>
          <a:cs typeface="+mn-cs"/>
        </a:defRPr>
      </a:lvl1pPr>
      <a:lvl2pPr marL="742950" indent="-285750" algn="l" rtl="0" eaLnBrk="1" fontAlgn="base" hangingPunct="1">
        <a:spcBef>
          <a:spcPct val="0"/>
        </a:spcBef>
        <a:spcAft>
          <a:spcPct val="0"/>
        </a:spcAft>
        <a:buFont typeface="Arial" pitchFamily="34" charset="0"/>
        <a:buChar char="•"/>
        <a:defRPr sz="2400" kern="1200">
          <a:solidFill>
            <a:schemeClr val="tx1"/>
          </a:solidFill>
          <a:latin typeface="+mn-lt"/>
          <a:ea typeface="+mn-ea"/>
          <a:cs typeface="+mn-cs"/>
        </a:defRPr>
      </a:lvl2pPr>
      <a:lvl3pPr marL="1143000" indent="-228600" algn="l" rtl="0" eaLnBrk="1" fontAlgn="base" hangingPunct="1">
        <a:spcBef>
          <a:spcPct val="0"/>
        </a:spcBef>
        <a:spcAft>
          <a:spcPct val="0"/>
        </a:spcAft>
        <a:buFont typeface="Calibri" pitchFamily="34" charset="0"/>
        <a:buChar char="–"/>
        <a:defRPr sz="2000" kern="1200">
          <a:solidFill>
            <a:schemeClr val="tx1"/>
          </a:solidFill>
          <a:latin typeface="+mn-lt"/>
          <a:ea typeface="+mn-ea"/>
          <a:cs typeface="+mn-cs"/>
        </a:defRPr>
      </a:lvl3pPr>
      <a:lvl4pPr marL="1600200" indent="-228600" algn="l" rtl="0" eaLnBrk="1" fontAlgn="base" hangingPunct="1">
        <a:spcBef>
          <a:spcPct val="0"/>
        </a:spcBef>
        <a:spcAft>
          <a:spcPct val="0"/>
        </a:spcAft>
        <a:buFont typeface="Courier New" pitchFamily="49" charset="0"/>
        <a:buChar char="o"/>
        <a:defRPr sz="2000" kern="1200">
          <a:solidFill>
            <a:schemeClr val="tx1"/>
          </a:solidFill>
          <a:latin typeface="+mn-lt"/>
          <a:ea typeface="+mn-ea"/>
          <a:cs typeface="+mn-cs"/>
        </a:defRPr>
      </a:lvl4pPr>
      <a:lvl5pPr marL="2057400" indent="-228600" algn="l" rtl="0" eaLnBrk="1" fontAlgn="base" hangingPunct="1">
        <a:spcBef>
          <a:spcPct val="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3413FD-DF9A-4337-BE3E-0615F0C9F453}"/>
              </a:ext>
            </a:extLst>
          </p:cNvPr>
          <p:cNvSpPr>
            <a:spLocks noGrp="1"/>
          </p:cNvSpPr>
          <p:nvPr>
            <p:ph type="ctrTitle"/>
          </p:nvPr>
        </p:nvSpPr>
        <p:spPr/>
        <p:txBody>
          <a:bodyPr/>
          <a:lstStyle/>
          <a:p>
            <a:r>
              <a:rPr lang="en-US" dirty="0"/>
              <a:t>COUNTERPLANS IN POLICY DEBATE</a:t>
            </a:r>
          </a:p>
        </p:txBody>
      </p:sp>
      <p:sp>
        <p:nvSpPr>
          <p:cNvPr id="5" name="Subtitle 4">
            <a:extLst>
              <a:ext uri="{FF2B5EF4-FFF2-40B4-BE49-F238E27FC236}">
                <a16:creationId xmlns:a16="http://schemas.microsoft.com/office/drawing/2014/main" id="{C8A2ABF7-6139-4776-8075-C34E0EA3679B}"/>
              </a:ext>
            </a:extLst>
          </p:cNvPr>
          <p:cNvSpPr>
            <a:spLocks noGrp="1"/>
          </p:cNvSpPr>
          <p:nvPr>
            <p:ph type="subTitle" idx="1"/>
          </p:nvPr>
        </p:nvSpPr>
        <p:spPr>
          <a:xfrm>
            <a:off x="3078480" y="5373914"/>
            <a:ext cx="8829040" cy="1079137"/>
          </a:xfrm>
        </p:spPr>
        <p:txBody>
          <a:bodyPr/>
          <a:lstStyle/>
          <a:p>
            <a:pPr algn="ctr"/>
            <a:r>
              <a:rPr lang="en-US" sz="3200" dirty="0"/>
              <a:t>An Introduction to Counterplans on the Intellectual Property Topic by Rich Edwards, Baylor University</a:t>
            </a:r>
          </a:p>
          <a:p>
            <a:endParaRPr lang="en-US" dirty="0"/>
          </a:p>
        </p:txBody>
      </p:sp>
      <p:pic>
        <p:nvPicPr>
          <p:cNvPr id="2" name="Picture 1">
            <a:extLst>
              <a:ext uri="{FF2B5EF4-FFF2-40B4-BE49-F238E27FC236}">
                <a16:creationId xmlns:a16="http://schemas.microsoft.com/office/drawing/2014/main" id="{A162EF44-E22C-1C89-0685-D34723F5D0D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0" y="0"/>
            <a:ext cx="12192000" cy="2801566"/>
          </a:xfrm>
          <a:prstGeom prst="rect">
            <a:avLst/>
          </a:prstGeom>
        </p:spPr>
      </p:pic>
      <p:sp>
        <p:nvSpPr>
          <p:cNvPr id="3" name="Rectangle 2">
            <a:extLst>
              <a:ext uri="{FF2B5EF4-FFF2-40B4-BE49-F238E27FC236}">
                <a16:creationId xmlns:a16="http://schemas.microsoft.com/office/drawing/2014/main" id="{124F3512-E63C-28B7-7227-BD8E39C4516E}"/>
              </a:ext>
            </a:extLst>
          </p:cNvPr>
          <p:cNvSpPr/>
          <p:nvPr/>
        </p:nvSpPr>
        <p:spPr>
          <a:xfrm>
            <a:off x="0" y="2270589"/>
            <a:ext cx="12192000" cy="554804"/>
          </a:xfrm>
          <a:prstGeom prst="rect">
            <a:avLst/>
          </a:prstGeom>
          <a:solidFill>
            <a:schemeClr val="bg2">
              <a:lumMod val="50000"/>
              <a:alpha val="48877"/>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t>There is a better way for everything. Find it!  . . . Thomas Edison</a:t>
            </a:r>
          </a:p>
        </p:txBody>
      </p:sp>
    </p:spTree>
    <p:extLst>
      <p:ext uri="{BB962C8B-B14F-4D97-AF65-F5344CB8AC3E}">
        <p14:creationId xmlns:p14="http://schemas.microsoft.com/office/powerpoint/2010/main" val="1022543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sz="4400" dirty="0"/>
              <a:t>Permutations</a:t>
            </a:r>
          </a:p>
        </p:txBody>
      </p:sp>
      <p:sp>
        <p:nvSpPr>
          <p:cNvPr id="5" name="Content Placeholder 4">
            <a:extLst>
              <a:ext uri="{FF2B5EF4-FFF2-40B4-BE49-F238E27FC236}">
                <a16:creationId xmlns:a16="http://schemas.microsoft.com/office/drawing/2014/main" id="{E7AC8020-DB26-4902-B73A-46834BE811B6}"/>
              </a:ext>
            </a:extLst>
          </p:cNvPr>
          <p:cNvSpPr>
            <a:spLocks noGrp="1"/>
          </p:cNvSpPr>
          <p:nvPr>
            <p:ph idx="1"/>
          </p:nvPr>
        </p:nvSpPr>
        <p:spPr>
          <a:xfrm>
            <a:off x="1499016" y="1886398"/>
            <a:ext cx="10468618" cy="4596595"/>
          </a:xfrm>
        </p:spPr>
        <p:txBody>
          <a:bodyPr/>
          <a:lstStyle/>
          <a:p>
            <a:pPr marL="9525" indent="0" defTabSz="457200">
              <a:lnSpc>
                <a:spcPct val="90000"/>
              </a:lnSpc>
              <a:spcBef>
                <a:spcPct val="45000"/>
              </a:spcBef>
              <a:buFontTx/>
              <a:buNone/>
            </a:pPr>
            <a:r>
              <a:rPr lang="en-US" sz="2400" dirty="0">
                <a:latin typeface="Arial" panose="020B0604020202020204" pitchFamily="34" charset="0"/>
                <a:ea typeface="Calibri" charset="0"/>
                <a:cs typeface="Arial" panose="020B0604020202020204" pitchFamily="34" charset="0"/>
              </a:rPr>
              <a:t>A permutation is an argument offered by the affirmative to demonstrate the non-competitiveness of a counterplan; it suggests a specific way that the plan and counterplan can be desirably combined in order to maximize the affirmative advantage(s) and avoid the negative disadvantage(s).</a:t>
            </a:r>
          </a:p>
          <a:p>
            <a:pPr marL="9525" indent="0" defTabSz="457200">
              <a:lnSpc>
                <a:spcPct val="90000"/>
              </a:lnSpc>
              <a:spcBef>
                <a:spcPct val="45000"/>
              </a:spcBef>
              <a:buFontTx/>
              <a:buNone/>
            </a:pPr>
            <a:r>
              <a:rPr lang="en-US" sz="2400" dirty="0">
                <a:latin typeface="Arial" panose="020B0604020202020204" pitchFamily="34" charset="0"/>
                <a:ea typeface="Calibri" charset="0"/>
                <a:cs typeface="Arial" panose="020B0604020202020204" pitchFamily="34" charset="0"/>
              </a:rPr>
              <a:t>Consider the following example: The affirmative plan proposes green patent promotion while the negative counterplan calls for a carbon tax. The affirmative offers a permutation proposing that the proceeds from the carbon tax be used to provide sizeable prizes for green patents – the affirmative argument is that technological breakthroughs will work in conjunction with the carbon tax to support a maximum effort to slow climate change.</a:t>
            </a:r>
          </a:p>
          <a:p>
            <a:pPr marL="0" indent="0">
              <a:buNone/>
            </a:pPr>
            <a:endParaRPr lang="en-US" dirty="0"/>
          </a:p>
        </p:txBody>
      </p:sp>
    </p:spTree>
    <p:extLst>
      <p:ext uri="{BB962C8B-B14F-4D97-AF65-F5344CB8AC3E}">
        <p14:creationId xmlns:p14="http://schemas.microsoft.com/office/powerpoint/2010/main" val="42166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3413FD-DF9A-4337-BE3E-0615F0C9F453}"/>
              </a:ext>
            </a:extLst>
          </p:cNvPr>
          <p:cNvSpPr>
            <a:spLocks noGrp="1"/>
          </p:cNvSpPr>
          <p:nvPr>
            <p:ph type="ctrTitle"/>
          </p:nvPr>
        </p:nvSpPr>
        <p:spPr/>
        <p:txBody>
          <a:bodyPr/>
          <a:lstStyle/>
          <a:p>
            <a:r>
              <a:rPr lang="en-US" dirty="0"/>
              <a:t>COUNTERPLANS IN POLICY DEBATE</a:t>
            </a:r>
          </a:p>
        </p:txBody>
      </p:sp>
      <p:sp>
        <p:nvSpPr>
          <p:cNvPr id="5" name="Subtitle 4">
            <a:extLst>
              <a:ext uri="{FF2B5EF4-FFF2-40B4-BE49-F238E27FC236}">
                <a16:creationId xmlns:a16="http://schemas.microsoft.com/office/drawing/2014/main" id="{C8A2ABF7-6139-4776-8075-C34E0EA3679B}"/>
              </a:ext>
            </a:extLst>
          </p:cNvPr>
          <p:cNvSpPr>
            <a:spLocks noGrp="1"/>
          </p:cNvSpPr>
          <p:nvPr>
            <p:ph type="subTitle" idx="1"/>
          </p:nvPr>
        </p:nvSpPr>
        <p:spPr>
          <a:xfrm>
            <a:off x="3078480" y="5373914"/>
            <a:ext cx="8829040" cy="1079137"/>
          </a:xfrm>
        </p:spPr>
        <p:txBody>
          <a:bodyPr/>
          <a:lstStyle/>
          <a:p>
            <a:pPr algn="ctr"/>
            <a:r>
              <a:rPr lang="en-US" sz="3200" dirty="0"/>
              <a:t>An Introduction to Counterplans on the Intellectual Property Topic by Rich Edwards, Baylor University</a:t>
            </a:r>
          </a:p>
          <a:p>
            <a:endParaRPr lang="en-US" dirty="0"/>
          </a:p>
        </p:txBody>
      </p:sp>
      <p:pic>
        <p:nvPicPr>
          <p:cNvPr id="2" name="Picture 1">
            <a:extLst>
              <a:ext uri="{FF2B5EF4-FFF2-40B4-BE49-F238E27FC236}">
                <a16:creationId xmlns:a16="http://schemas.microsoft.com/office/drawing/2014/main" id="{A162EF44-E22C-1C89-0685-D34723F5D0D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0" y="0"/>
            <a:ext cx="12192000" cy="2801566"/>
          </a:xfrm>
          <a:prstGeom prst="rect">
            <a:avLst/>
          </a:prstGeom>
        </p:spPr>
      </p:pic>
      <p:sp>
        <p:nvSpPr>
          <p:cNvPr id="3" name="Rectangle 2">
            <a:extLst>
              <a:ext uri="{FF2B5EF4-FFF2-40B4-BE49-F238E27FC236}">
                <a16:creationId xmlns:a16="http://schemas.microsoft.com/office/drawing/2014/main" id="{124F3512-E63C-28B7-7227-BD8E39C4516E}"/>
              </a:ext>
            </a:extLst>
          </p:cNvPr>
          <p:cNvSpPr/>
          <p:nvPr/>
        </p:nvSpPr>
        <p:spPr>
          <a:xfrm>
            <a:off x="0" y="2270589"/>
            <a:ext cx="12192000" cy="554804"/>
          </a:xfrm>
          <a:prstGeom prst="rect">
            <a:avLst/>
          </a:prstGeom>
          <a:solidFill>
            <a:schemeClr val="bg2">
              <a:lumMod val="50000"/>
              <a:alpha val="48877"/>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dirty="0"/>
              <a:t>There is a better way for everything. Find it!  . . . Thomas Edison</a:t>
            </a:r>
          </a:p>
        </p:txBody>
      </p:sp>
    </p:spTree>
    <p:extLst>
      <p:ext uri="{BB962C8B-B14F-4D97-AF65-F5344CB8AC3E}">
        <p14:creationId xmlns:p14="http://schemas.microsoft.com/office/powerpoint/2010/main" val="518769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sz="4400" dirty="0"/>
              <a:t>what is a counterplan?</a:t>
            </a:r>
          </a:p>
        </p:txBody>
      </p:sp>
      <p:sp>
        <p:nvSpPr>
          <p:cNvPr id="5" name="Content Placeholder 4">
            <a:extLst>
              <a:ext uri="{FF2B5EF4-FFF2-40B4-BE49-F238E27FC236}">
                <a16:creationId xmlns:a16="http://schemas.microsoft.com/office/drawing/2014/main" id="{E7AC8020-DB26-4902-B73A-46834BE811B6}"/>
              </a:ext>
            </a:extLst>
          </p:cNvPr>
          <p:cNvSpPr>
            <a:spLocks noGrp="1"/>
          </p:cNvSpPr>
          <p:nvPr>
            <p:ph idx="1"/>
          </p:nvPr>
        </p:nvSpPr>
        <p:spPr/>
        <p:txBody>
          <a:bodyPr/>
          <a:lstStyle/>
          <a:p>
            <a:r>
              <a:rPr lang="en-US" sz="2800" dirty="0">
                <a:latin typeface="Arial" panose="020B0604020202020204" pitchFamily="34" charset="0"/>
                <a:ea typeface="Calibri" charset="0"/>
                <a:cs typeface="Arial" panose="020B0604020202020204" pitchFamily="34" charset="0"/>
              </a:rPr>
              <a:t>A counterplan is a policy defended by the negative team which competes with the affirmative plan and is, on balance, more beneficial than the affirmative plan.</a:t>
            </a:r>
          </a:p>
          <a:p>
            <a:pPr marL="0" indent="0">
              <a:buNone/>
            </a:pPr>
            <a:endParaRPr lang="en-US" dirty="0"/>
          </a:p>
        </p:txBody>
      </p:sp>
    </p:spTree>
    <p:extLst>
      <p:ext uri="{BB962C8B-B14F-4D97-AF65-F5344CB8AC3E}">
        <p14:creationId xmlns:p14="http://schemas.microsoft.com/office/powerpoint/2010/main" val="1597849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sz="4400" dirty="0"/>
              <a:t>responsibilities of the counterplan</a:t>
            </a:r>
          </a:p>
        </p:txBody>
      </p:sp>
      <p:sp>
        <p:nvSpPr>
          <p:cNvPr id="5" name="Content Placeholder 4">
            <a:extLst>
              <a:ext uri="{FF2B5EF4-FFF2-40B4-BE49-F238E27FC236}">
                <a16:creationId xmlns:a16="http://schemas.microsoft.com/office/drawing/2014/main" id="{E7AC8020-DB26-4902-B73A-46834BE811B6}"/>
              </a:ext>
            </a:extLst>
          </p:cNvPr>
          <p:cNvSpPr>
            <a:spLocks noGrp="1"/>
          </p:cNvSpPr>
          <p:nvPr>
            <p:ph idx="1"/>
          </p:nvPr>
        </p:nvSpPr>
        <p:spPr/>
        <p:txBody>
          <a:bodyPr/>
          <a:lstStyle/>
          <a:p>
            <a:pPr marL="635000" indent="-357188" defTabSz="457200">
              <a:spcBef>
                <a:spcPts val="1680"/>
              </a:spcBef>
              <a:buFontTx/>
              <a:buNone/>
            </a:pPr>
            <a:r>
              <a:rPr lang="en-US" sz="2800" dirty="0">
                <a:solidFill>
                  <a:srgbClr val="FF0000"/>
                </a:solidFill>
                <a:latin typeface="Arial" panose="020B0604020202020204" pitchFamily="34" charset="0"/>
                <a:ea typeface="Calibri" charset="0"/>
                <a:cs typeface="Arial" panose="020B0604020202020204" pitchFamily="34" charset="0"/>
              </a:rPr>
              <a:t>Specificity:</a:t>
            </a:r>
            <a:r>
              <a:rPr lang="en-US" sz="2800" dirty="0">
                <a:latin typeface="Arial" panose="020B0604020202020204" pitchFamily="34" charset="0"/>
                <a:ea typeface="Calibri" charset="0"/>
                <a:cs typeface="Arial" panose="020B0604020202020204" pitchFamily="34" charset="0"/>
              </a:rPr>
              <a:t> The counterplan text must be explicit</a:t>
            </a:r>
          </a:p>
          <a:p>
            <a:pPr marL="635000" indent="-357188" defTabSz="457200">
              <a:spcBef>
                <a:spcPts val="1680"/>
              </a:spcBef>
              <a:buFontTx/>
              <a:buNone/>
            </a:pPr>
            <a:r>
              <a:rPr lang="en-US" sz="2800" dirty="0" err="1">
                <a:solidFill>
                  <a:srgbClr val="FF0000"/>
                </a:solidFill>
                <a:latin typeface="Arial" panose="020B0604020202020204" pitchFamily="34" charset="0"/>
                <a:ea typeface="Calibri" charset="0"/>
                <a:cs typeface="Arial" panose="020B0604020202020204" pitchFamily="34" charset="0"/>
              </a:rPr>
              <a:t>Nontopicality</a:t>
            </a:r>
            <a:r>
              <a:rPr lang="en-US" sz="2800" dirty="0">
                <a:solidFill>
                  <a:srgbClr val="FF0000"/>
                </a:solidFill>
                <a:latin typeface="Arial" panose="020B0604020202020204" pitchFamily="34" charset="0"/>
                <a:ea typeface="Calibri" charset="0"/>
                <a:cs typeface="Arial" panose="020B0604020202020204" pitchFamily="34" charset="0"/>
              </a:rPr>
              <a:t>:</a:t>
            </a:r>
            <a:r>
              <a:rPr lang="en-US" sz="2800" dirty="0">
                <a:latin typeface="Arial" panose="020B0604020202020204" pitchFamily="34" charset="0"/>
                <a:ea typeface="Calibri" charset="0"/>
                <a:cs typeface="Arial" panose="020B0604020202020204" pitchFamily="34" charset="0"/>
              </a:rPr>
              <a:t> Some theorists say the counterplan must represent the NON-resolution</a:t>
            </a:r>
          </a:p>
          <a:p>
            <a:pPr marL="635000" indent="-357188" defTabSz="457200">
              <a:spcBef>
                <a:spcPts val="1680"/>
              </a:spcBef>
              <a:buFontTx/>
              <a:buNone/>
            </a:pPr>
            <a:r>
              <a:rPr lang="en-US" sz="2800" dirty="0">
                <a:solidFill>
                  <a:srgbClr val="FF0000"/>
                </a:solidFill>
                <a:latin typeface="Arial" panose="020B0604020202020204" pitchFamily="34" charset="0"/>
                <a:ea typeface="Calibri" charset="0"/>
                <a:cs typeface="Arial" panose="020B0604020202020204" pitchFamily="34" charset="0"/>
              </a:rPr>
              <a:t>Competitiveness:</a:t>
            </a:r>
            <a:r>
              <a:rPr lang="en-US" sz="2800" dirty="0">
                <a:latin typeface="Arial" panose="020B0604020202020204" pitchFamily="34" charset="0"/>
                <a:ea typeface="Calibri" charset="0"/>
                <a:cs typeface="Arial" panose="020B0604020202020204" pitchFamily="34" charset="0"/>
              </a:rPr>
              <a:t> The counterplan must give the judge a reason to choose between the plan and counterplan.</a:t>
            </a:r>
          </a:p>
          <a:p>
            <a:endParaRPr lang="en-US" dirty="0"/>
          </a:p>
        </p:txBody>
      </p:sp>
    </p:spTree>
    <p:extLst>
      <p:ext uri="{BB962C8B-B14F-4D97-AF65-F5344CB8AC3E}">
        <p14:creationId xmlns:p14="http://schemas.microsoft.com/office/powerpoint/2010/main" val="1281164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sz="4400" dirty="0"/>
              <a:t>COUNTERPLAN SPECIFICITY</a:t>
            </a:r>
          </a:p>
        </p:txBody>
      </p:sp>
      <p:sp>
        <p:nvSpPr>
          <p:cNvPr id="5" name="Content Placeholder 4">
            <a:extLst>
              <a:ext uri="{FF2B5EF4-FFF2-40B4-BE49-F238E27FC236}">
                <a16:creationId xmlns:a16="http://schemas.microsoft.com/office/drawing/2014/main" id="{E7AC8020-DB26-4902-B73A-46834BE811B6}"/>
              </a:ext>
            </a:extLst>
          </p:cNvPr>
          <p:cNvSpPr>
            <a:spLocks noGrp="1"/>
          </p:cNvSpPr>
          <p:nvPr>
            <p:ph idx="1"/>
          </p:nvPr>
        </p:nvSpPr>
        <p:spPr>
          <a:xfrm>
            <a:off x="1940984" y="1917220"/>
            <a:ext cx="10026649" cy="4338637"/>
          </a:xfrm>
        </p:spPr>
        <p:txBody>
          <a:bodyPr/>
          <a:lstStyle/>
          <a:p>
            <a:pPr marL="635000" indent="-357188" defTabSz="457200">
              <a:lnSpc>
                <a:spcPct val="110000"/>
              </a:lnSpc>
              <a:spcBef>
                <a:spcPct val="15000"/>
              </a:spcBef>
              <a:buFontTx/>
              <a:buNone/>
              <a:defRPr/>
            </a:pPr>
            <a:r>
              <a:rPr lang="en-US" sz="2800" dirty="0">
                <a:solidFill>
                  <a:srgbClr val="FF0000"/>
                </a:solidFill>
                <a:latin typeface="Arial" panose="020B0604020202020204" pitchFamily="34" charset="0"/>
                <a:ea typeface="ＭＳ Ｐゴシック" charset="0"/>
                <a:cs typeface="Arial" panose="020B0604020202020204" pitchFamily="34" charset="0"/>
              </a:rPr>
              <a:t>Sample Counterplan Text:</a:t>
            </a:r>
            <a:r>
              <a:rPr lang="en-US" sz="2800" dirty="0">
                <a:latin typeface="Arial" panose="020B0604020202020204" pitchFamily="34" charset="0"/>
                <a:ea typeface="ＭＳ Ｐゴシック" charset="0"/>
                <a:cs typeface="Arial" panose="020B0604020202020204" pitchFamily="34" charset="0"/>
              </a:rPr>
              <a:t> </a:t>
            </a:r>
          </a:p>
          <a:p>
            <a:pPr>
              <a:spcBef>
                <a:spcPts val="1800"/>
              </a:spcBef>
              <a:buFont typeface="Wingdings" charset="2"/>
              <a:buChar char="§"/>
              <a:defRPr/>
            </a:pPr>
            <a:r>
              <a:rPr lang="en-US" sz="2400" b="1" dirty="0">
                <a:latin typeface="Arial" panose="020B0604020202020204" pitchFamily="34" charset="0"/>
                <a:ea typeface="ＭＳ Ｐゴシック" charset="0"/>
                <a:cs typeface="Arial" panose="020B0604020202020204" pitchFamily="34" charset="0"/>
              </a:rPr>
              <a:t>Example 1:</a:t>
            </a:r>
            <a:r>
              <a:rPr lang="en-US" sz="2400" dirty="0">
                <a:latin typeface="Arial" panose="020B0604020202020204" pitchFamily="34" charset="0"/>
                <a:ea typeface="ＭＳ Ｐゴシック" charset="0"/>
                <a:cs typeface="Arial" panose="020B0604020202020204" pitchFamily="34" charset="0"/>
              </a:rPr>
              <a:t> Universal Basic Income: All Americans (including creative artists) will receive a monthly basic income in order to compensate for the employment displacement caused by generative artificial intelligence</a:t>
            </a:r>
            <a:r>
              <a:rPr lang="en-US" dirty="0"/>
              <a:t>.</a:t>
            </a:r>
            <a:r>
              <a:rPr lang="en-US" sz="2400" dirty="0">
                <a:latin typeface="Arial" panose="020B0604020202020204" pitchFamily="34" charset="0"/>
                <a:ea typeface="ＭＳ Ｐゴシック" charset="0"/>
                <a:cs typeface="Arial" panose="020B0604020202020204" pitchFamily="34" charset="0"/>
              </a:rPr>
              <a:t> </a:t>
            </a:r>
          </a:p>
          <a:p>
            <a:pPr>
              <a:spcBef>
                <a:spcPts val="1800"/>
              </a:spcBef>
            </a:pPr>
            <a:r>
              <a:rPr lang="en-US" sz="2400" b="1" dirty="0">
                <a:latin typeface="Arial" panose="020B0604020202020204" pitchFamily="34" charset="0"/>
                <a:ea typeface="ＭＳ Ｐゴシック" charset="0"/>
                <a:cs typeface="Arial" panose="020B0604020202020204" pitchFamily="34" charset="0"/>
              </a:rPr>
              <a:t>Example 2: </a:t>
            </a:r>
            <a:r>
              <a:rPr lang="en-US" sz="2400" dirty="0">
                <a:latin typeface="Arial" panose="020B0604020202020204" pitchFamily="34" charset="0"/>
                <a:cs typeface="Arial" panose="020B0604020202020204" pitchFamily="34" charset="0"/>
              </a:rPr>
              <a:t>The United States federal government will institute a carbon tax to incentivize a rapid shift away from the use of fossil fuels and will end all programs designed to promote green patent filings.</a:t>
            </a:r>
            <a:endParaRPr lang="en-US" sz="2400" dirty="0">
              <a:latin typeface="Arial" panose="020B0604020202020204" pitchFamily="34" charset="0"/>
              <a:ea typeface="ＭＳ Ｐゴシック"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48178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sz="4400" dirty="0"/>
              <a:t>COUNTERPLAN </a:t>
            </a:r>
            <a:r>
              <a:rPr lang="en-US" sz="4400" dirty="0" err="1"/>
              <a:t>NONTOPICALITY</a:t>
            </a:r>
            <a:endParaRPr lang="en-US" sz="4400" dirty="0"/>
          </a:p>
        </p:txBody>
      </p:sp>
      <p:sp>
        <p:nvSpPr>
          <p:cNvPr id="5" name="Content Placeholder 4">
            <a:extLst>
              <a:ext uri="{FF2B5EF4-FFF2-40B4-BE49-F238E27FC236}">
                <a16:creationId xmlns:a16="http://schemas.microsoft.com/office/drawing/2014/main" id="{E7AC8020-DB26-4902-B73A-46834BE811B6}"/>
              </a:ext>
            </a:extLst>
          </p:cNvPr>
          <p:cNvSpPr>
            <a:spLocks noGrp="1"/>
          </p:cNvSpPr>
          <p:nvPr>
            <p:ph idx="1"/>
          </p:nvPr>
        </p:nvSpPr>
        <p:spPr/>
        <p:txBody>
          <a:bodyPr/>
          <a:lstStyle/>
          <a:p>
            <a:pPr marL="635000" indent="-357188" defTabSz="457200">
              <a:spcBef>
                <a:spcPct val="45000"/>
              </a:spcBef>
              <a:buFontTx/>
              <a:buNone/>
            </a:pPr>
            <a:r>
              <a:rPr lang="en-US" sz="2400" dirty="0">
                <a:latin typeface="Arial" panose="020B0604020202020204" pitchFamily="34" charset="0"/>
                <a:ea typeface="Calibri" charset="0"/>
                <a:cs typeface="Arial" panose="020B0604020202020204" pitchFamily="34" charset="0"/>
              </a:rPr>
              <a:t>Though some judges will continue to think this is important, many contemporary debate theorists say it is NOT, for the following reasons: </a:t>
            </a:r>
          </a:p>
          <a:p>
            <a:pPr marL="635000" indent="-357188" defTabSz="457200">
              <a:spcBef>
                <a:spcPts val="1200"/>
              </a:spcBef>
              <a:buFontTx/>
              <a:buNone/>
            </a:pPr>
            <a:r>
              <a:rPr lang="en-US" sz="2400" dirty="0">
                <a:latin typeface="Arial" panose="020B0604020202020204" pitchFamily="34" charset="0"/>
                <a:ea typeface="Calibri" charset="0"/>
                <a:cs typeface="Arial" panose="020B0604020202020204" pitchFamily="34" charset="0"/>
              </a:rPr>
              <a:t>1. The affirmative team is asking for adoption of the PLAN not the resolution.</a:t>
            </a:r>
          </a:p>
          <a:p>
            <a:pPr marL="635000" indent="-357188" defTabSz="457200">
              <a:spcBef>
                <a:spcPts val="1200"/>
              </a:spcBef>
              <a:buFontTx/>
              <a:buNone/>
            </a:pPr>
            <a:r>
              <a:rPr lang="en-US" sz="2400" dirty="0">
                <a:latin typeface="Arial" panose="020B0604020202020204" pitchFamily="34" charset="0"/>
                <a:ea typeface="Calibri" charset="0"/>
                <a:cs typeface="Arial" panose="020B0604020202020204" pitchFamily="34" charset="0"/>
              </a:rPr>
              <a:t>2. Competitiveness provides adequate protection against abuse.</a:t>
            </a:r>
          </a:p>
          <a:p>
            <a:pPr marL="635000" indent="-357188" defTabSz="457200">
              <a:spcBef>
                <a:spcPts val="1200"/>
              </a:spcBef>
              <a:buFontTx/>
              <a:buNone/>
            </a:pPr>
            <a:r>
              <a:rPr lang="en-US" sz="2400" dirty="0">
                <a:latin typeface="Arial" panose="020B0604020202020204" pitchFamily="34" charset="0"/>
                <a:ea typeface="Calibri" charset="0"/>
                <a:cs typeface="Arial" panose="020B0604020202020204" pitchFamily="34" charset="0"/>
              </a:rPr>
              <a:t>3. Ground is preserved, since the affirmative team had free opportunity to choose its position first from anywhere within the resolution.</a:t>
            </a:r>
          </a:p>
          <a:p>
            <a:pPr marL="0" indent="0">
              <a:buNone/>
            </a:pPr>
            <a:endParaRPr lang="en-US" dirty="0"/>
          </a:p>
        </p:txBody>
      </p:sp>
    </p:spTree>
    <p:extLst>
      <p:ext uri="{BB962C8B-B14F-4D97-AF65-F5344CB8AC3E}">
        <p14:creationId xmlns:p14="http://schemas.microsoft.com/office/powerpoint/2010/main" val="3225055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sz="4400" dirty="0"/>
              <a:t>COUNTERPLAN </a:t>
            </a:r>
            <a:r>
              <a:rPr lang="en-US" sz="4400" dirty="0" err="1"/>
              <a:t>NONTOPICALITY</a:t>
            </a:r>
            <a:endParaRPr lang="en-US" sz="4400" dirty="0"/>
          </a:p>
        </p:txBody>
      </p:sp>
      <p:sp>
        <p:nvSpPr>
          <p:cNvPr id="5" name="Content Placeholder 4">
            <a:extLst>
              <a:ext uri="{FF2B5EF4-FFF2-40B4-BE49-F238E27FC236}">
                <a16:creationId xmlns:a16="http://schemas.microsoft.com/office/drawing/2014/main" id="{E7AC8020-DB26-4902-B73A-46834BE811B6}"/>
              </a:ext>
            </a:extLst>
          </p:cNvPr>
          <p:cNvSpPr>
            <a:spLocks noGrp="1"/>
          </p:cNvSpPr>
          <p:nvPr>
            <p:ph idx="1"/>
          </p:nvPr>
        </p:nvSpPr>
        <p:spPr>
          <a:xfrm>
            <a:off x="1345916" y="1837284"/>
            <a:ext cx="10510736" cy="4338637"/>
          </a:xfrm>
        </p:spPr>
        <p:txBody>
          <a:bodyPr/>
          <a:lstStyle/>
          <a:p>
            <a:pPr marL="635000" indent="-357188" defTabSz="457200">
              <a:spcBef>
                <a:spcPct val="45000"/>
              </a:spcBef>
              <a:buFontTx/>
              <a:buNone/>
            </a:pPr>
            <a:r>
              <a:rPr lang="en-US" sz="2400" dirty="0">
                <a:latin typeface="Arial" panose="020B0604020202020204" pitchFamily="34" charset="0"/>
                <a:ea typeface="Calibri" charset="0"/>
                <a:cs typeface="Arial" panose="020B0604020202020204" pitchFamily="34" charset="0"/>
              </a:rPr>
              <a:t>In practice, however, it is so easy to argue the </a:t>
            </a:r>
            <a:r>
              <a:rPr lang="en-US" sz="2400" dirty="0" err="1">
                <a:latin typeface="Arial" panose="020B0604020202020204" pitchFamily="34" charset="0"/>
                <a:ea typeface="Calibri" charset="0"/>
                <a:cs typeface="Arial" panose="020B0604020202020204" pitchFamily="34" charset="0"/>
              </a:rPr>
              <a:t>nontopicality</a:t>
            </a:r>
            <a:r>
              <a:rPr lang="en-US" sz="2400" dirty="0">
                <a:latin typeface="Arial" panose="020B0604020202020204" pitchFamily="34" charset="0"/>
                <a:ea typeface="Calibri" charset="0"/>
                <a:cs typeface="Arial" panose="020B0604020202020204" pitchFamily="34" charset="0"/>
              </a:rPr>
              <a:t> of the counterplan that it is hardly worth it to engage in the theoretical debate about whether a topical counterplan is OK.</a:t>
            </a:r>
          </a:p>
          <a:p>
            <a:pPr marL="635000" indent="-357188" defTabSz="457200">
              <a:spcBef>
                <a:spcPts val="1200"/>
              </a:spcBef>
              <a:buNone/>
            </a:pPr>
            <a:r>
              <a:rPr lang="en-US" sz="2400" dirty="0">
                <a:latin typeface="Arial" panose="020B0604020202020204" pitchFamily="34" charset="0"/>
                <a:ea typeface="Calibri" charset="0"/>
                <a:cs typeface="Arial" panose="020B0604020202020204" pitchFamily="34" charset="0"/>
              </a:rPr>
              <a:t>1. In the case of the Universal Basic Income counterplan, there is no strengthening of copyrights, patents, or trademarks.</a:t>
            </a:r>
          </a:p>
          <a:p>
            <a:pPr marL="635000" indent="-357188" defTabSz="457200">
              <a:spcBef>
                <a:spcPts val="1200"/>
              </a:spcBef>
              <a:buFontTx/>
              <a:buNone/>
            </a:pPr>
            <a:r>
              <a:rPr lang="en-US" sz="2400" dirty="0">
                <a:latin typeface="Arial" panose="020B0604020202020204" pitchFamily="34" charset="0"/>
                <a:ea typeface="Calibri" charset="0"/>
                <a:cs typeface="Arial" panose="020B0604020202020204" pitchFamily="34" charset="0"/>
              </a:rPr>
              <a:t>2. In the case of the Carbon Tax counterplan, the negative can just argue that this mechanism is not any one of the three redistribution mechanisms listed in the resolution; nor does it strengthen “protection of intellectual property rights” – its only purpose is to solve for climate change.</a:t>
            </a:r>
          </a:p>
          <a:p>
            <a:pPr marL="0" indent="0">
              <a:buNone/>
            </a:pPr>
            <a:endParaRPr lang="en-US" dirty="0"/>
          </a:p>
        </p:txBody>
      </p:sp>
    </p:spTree>
    <p:extLst>
      <p:ext uri="{BB962C8B-B14F-4D97-AF65-F5344CB8AC3E}">
        <p14:creationId xmlns:p14="http://schemas.microsoft.com/office/powerpoint/2010/main" val="512455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sz="4400" dirty="0"/>
              <a:t>counterplan competitiveness</a:t>
            </a:r>
          </a:p>
        </p:txBody>
      </p:sp>
      <p:sp>
        <p:nvSpPr>
          <p:cNvPr id="5" name="Content Placeholder 4">
            <a:extLst>
              <a:ext uri="{FF2B5EF4-FFF2-40B4-BE49-F238E27FC236}">
                <a16:creationId xmlns:a16="http://schemas.microsoft.com/office/drawing/2014/main" id="{E7AC8020-DB26-4902-B73A-46834BE811B6}"/>
              </a:ext>
            </a:extLst>
          </p:cNvPr>
          <p:cNvSpPr>
            <a:spLocks noGrp="1"/>
          </p:cNvSpPr>
          <p:nvPr>
            <p:ph idx="1"/>
          </p:nvPr>
        </p:nvSpPr>
        <p:spPr/>
        <p:txBody>
          <a:bodyPr/>
          <a:lstStyle/>
          <a:p>
            <a:pPr marL="635000" indent="-357188" defTabSz="457200">
              <a:spcBef>
                <a:spcPct val="45000"/>
              </a:spcBef>
              <a:buFontTx/>
              <a:buNone/>
            </a:pPr>
            <a:r>
              <a:rPr lang="en-US" sz="2800" dirty="0">
                <a:solidFill>
                  <a:srgbClr val="FF0000"/>
                </a:solidFill>
                <a:latin typeface="Arial" panose="020B0604020202020204" pitchFamily="34" charset="0"/>
                <a:ea typeface="Calibri" charset="0"/>
                <a:cs typeface="Arial" panose="020B0604020202020204" pitchFamily="34" charset="0"/>
              </a:rPr>
              <a:t>Mutual Exclusivity:</a:t>
            </a:r>
            <a:r>
              <a:rPr lang="en-US" sz="2800" dirty="0">
                <a:latin typeface="Arial" panose="020B0604020202020204" pitchFamily="34" charset="0"/>
                <a:ea typeface="Calibri" charset="0"/>
                <a:cs typeface="Arial" panose="020B0604020202020204" pitchFamily="34" charset="0"/>
              </a:rPr>
              <a:t> It is logically impossible to do both the plan and counterplan.</a:t>
            </a:r>
          </a:p>
          <a:p>
            <a:pPr marL="635000" indent="-357188" defTabSz="457200">
              <a:spcBef>
                <a:spcPct val="45000"/>
              </a:spcBef>
              <a:buNone/>
            </a:pPr>
            <a:r>
              <a:rPr lang="en-US" sz="2800" dirty="0">
                <a:solidFill>
                  <a:srgbClr val="FF0000"/>
                </a:solidFill>
                <a:latin typeface="Arial" panose="020B0604020202020204" pitchFamily="34" charset="0"/>
                <a:ea typeface="Calibri" charset="0"/>
                <a:cs typeface="Arial" panose="020B0604020202020204" pitchFamily="34" charset="0"/>
              </a:rPr>
              <a:t>Net Benefits:</a:t>
            </a:r>
            <a:r>
              <a:rPr lang="en-US" sz="2800" dirty="0">
                <a:latin typeface="Arial" panose="020B0604020202020204" pitchFamily="34" charset="0"/>
                <a:ea typeface="Calibri" charset="0"/>
                <a:cs typeface="Arial" panose="020B0604020202020204" pitchFamily="34" charset="0"/>
              </a:rPr>
              <a:t> The counterplan alone is more beneficial than the plan plus the counterplan (in practice this means that the counterplan avoids a key disadvantage offered by the negative).</a:t>
            </a:r>
          </a:p>
          <a:p>
            <a:pPr marL="635000" indent="-357188" defTabSz="457200">
              <a:spcBef>
                <a:spcPct val="45000"/>
              </a:spcBef>
              <a:buFontTx/>
              <a:buNone/>
            </a:pPr>
            <a:r>
              <a:rPr lang="en-US" sz="2800" dirty="0">
                <a:solidFill>
                  <a:srgbClr val="FF0000"/>
                </a:solidFill>
                <a:latin typeface="Arial" panose="020B0604020202020204" pitchFamily="34" charset="0"/>
                <a:ea typeface="Calibri" charset="0"/>
                <a:cs typeface="Arial" panose="020B0604020202020204" pitchFamily="34" charset="0"/>
              </a:rPr>
              <a:t>Other (suboptimal) Possibilities:</a:t>
            </a:r>
            <a:r>
              <a:rPr lang="en-US" sz="2800" dirty="0">
                <a:latin typeface="Arial" panose="020B0604020202020204" pitchFamily="34" charset="0"/>
                <a:ea typeface="Calibri" charset="0"/>
                <a:cs typeface="Arial" panose="020B0604020202020204" pitchFamily="34" charset="0"/>
              </a:rPr>
              <a:t> Resource competition, Philosophical differences</a:t>
            </a:r>
          </a:p>
          <a:p>
            <a:pPr marL="0" indent="0">
              <a:buNone/>
            </a:pPr>
            <a:endParaRPr lang="en-US" dirty="0"/>
          </a:p>
        </p:txBody>
      </p:sp>
    </p:spTree>
    <p:extLst>
      <p:ext uri="{BB962C8B-B14F-4D97-AF65-F5344CB8AC3E}">
        <p14:creationId xmlns:p14="http://schemas.microsoft.com/office/powerpoint/2010/main" val="242119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sz="4400" dirty="0"/>
              <a:t>mutual exclusivity</a:t>
            </a:r>
          </a:p>
        </p:txBody>
      </p:sp>
      <p:sp>
        <p:nvSpPr>
          <p:cNvPr id="5" name="Content Placeholder 4">
            <a:extLst>
              <a:ext uri="{FF2B5EF4-FFF2-40B4-BE49-F238E27FC236}">
                <a16:creationId xmlns:a16="http://schemas.microsoft.com/office/drawing/2014/main" id="{E7AC8020-DB26-4902-B73A-46834BE811B6}"/>
              </a:ext>
            </a:extLst>
          </p:cNvPr>
          <p:cNvSpPr>
            <a:spLocks noGrp="1"/>
          </p:cNvSpPr>
          <p:nvPr>
            <p:ph idx="1"/>
          </p:nvPr>
        </p:nvSpPr>
        <p:spPr>
          <a:xfrm>
            <a:off x="1499017" y="1989139"/>
            <a:ext cx="10468618" cy="4338637"/>
          </a:xfrm>
        </p:spPr>
        <p:txBody>
          <a:bodyPr/>
          <a:lstStyle/>
          <a:p>
            <a:pPr marL="635000" indent="-357188" defTabSz="457200">
              <a:lnSpc>
                <a:spcPct val="80000"/>
              </a:lnSpc>
              <a:spcBef>
                <a:spcPct val="45000"/>
              </a:spcBef>
              <a:buFontTx/>
              <a:buNone/>
            </a:pPr>
            <a:r>
              <a:rPr lang="en-US" sz="2400" dirty="0">
                <a:solidFill>
                  <a:srgbClr val="FF0000"/>
                </a:solidFill>
                <a:latin typeface="Arial" panose="020B0604020202020204" pitchFamily="34" charset="0"/>
                <a:ea typeface="Calibri" charset="0"/>
                <a:cs typeface="Arial" panose="020B0604020202020204" pitchFamily="34" charset="0"/>
              </a:rPr>
              <a:t>It is logically impossible to adopt both the plan and the counterplan.</a:t>
            </a:r>
          </a:p>
          <a:p>
            <a:pPr marL="635000" indent="-357188" defTabSz="457200">
              <a:spcBef>
                <a:spcPct val="45000"/>
              </a:spcBef>
              <a:buNone/>
            </a:pPr>
            <a:r>
              <a:rPr lang="en-US" sz="2400" dirty="0">
                <a:latin typeface="Arial" panose="020B0604020202020204" pitchFamily="34" charset="0"/>
                <a:ea typeface="Calibri" charset="0"/>
                <a:cs typeface="Arial" panose="020B0604020202020204" pitchFamily="34" charset="0"/>
              </a:rPr>
              <a:t> </a:t>
            </a:r>
            <a:r>
              <a:rPr lang="en-US" sz="2400" b="1" dirty="0">
                <a:latin typeface="Arial" panose="020B0604020202020204" pitchFamily="34" charset="0"/>
                <a:ea typeface="Calibri" charset="0"/>
                <a:cs typeface="Arial" panose="020B0604020202020204" pitchFamily="34" charset="0"/>
              </a:rPr>
              <a:t>Example:</a:t>
            </a:r>
            <a:r>
              <a:rPr lang="en-US" sz="2400" dirty="0">
                <a:latin typeface="Arial" panose="020B0604020202020204" pitchFamily="34" charset="0"/>
                <a:ea typeface="Calibri" charset="0"/>
                <a:cs typeface="Arial" panose="020B0604020202020204" pitchFamily="34" charset="0"/>
              </a:rPr>
              <a:t> In the case of Counterplan Example 2, the negative would claim it is logically impossible to do the affirmative plan to incentivize green patents and also to ban green patent promotions.</a:t>
            </a:r>
          </a:p>
          <a:p>
            <a:pPr marL="635000" indent="-357188" defTabSz="457200">
              <a:spcBef>
                <a:spcPct val="45000"/>
              </a:spcBef>
              <a:buNone/>
            </a:pPr>
            <a:r>
              <a:rPr lang="en-US" sz="2400" b="1" dirty="0">
                <a:latin typeface="Arial" panose="020B0604020202020204" pitchFamily="34" charset="0"/>
                <a:ea typeface="Calibri" charset="0"/>
                <a:cs typeface="Arial" panose="020B0604020202020204" pitchFamily="34" charset="0"/>
              </a:rPr>
              <a:t>Problems with Mutual Exclusivity: </a:t>
            </a:r>
            <a:r>
              <a:rPr lang="en-US" sz="2400" dirty="0">
                <a:latin typeface="Arial" panose="020B0604020202020204" pitchFamily="34" charset="0"/>
                <a:ea typeface="Calibri" charset="0"/>
                <a:cs typeface="Arial" panose="020B0604020202020204" pitchFamily="34" charset="0"/>
              </a:rPr>
              <a:t>Usually the competitiveness argument based on mutual exclusivity is artificial because the text of the counterplan simply bans the plan. Often the affirmative team will suggest ways that the essence of the plan could be combined with the essence of the counterplan.</a:t>
            </a:r>
          </a:p>
          <a:p>
            <a:pPr marL="0" indent="0">
              <a:buNone/>
            </a:pPr>
            <a:endParaRPr lang="en-US" dirty="0"/>
          </a:p>
        </p:txBody>
      </p:sp>
    </p:spTree>
    <p:extLst>
      <p:ext uri="{BB962C8B-B14F-4D97-AF65-F5344CB8AC3E}">
        <p14:creationId xmlns:p14="http://schemas.microsoft.com/office/powerpoint/2010/main" val="3016441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216FDE-70E2-4CB2-A940-94C308D2505D}"/>
              </a:ext>
            </a:extLst>
          </p:cNvPr>
          <p:cNvSpPr>
            <a:spLocks noGrp="1"/>
          </p:cNvSpPr>
          <p:nvPr>
            <p:ph type="title"/>
          </p:nvPr>
        </p:nvSpPr>
        <p:spPr/>
        <p:txBody>
          <a:bodyPr/>
          <a:lstStyle/>
          <a:p>
            <a:r>
              <a:rPr lang="en-US" sz="4400" dirty="0"/>
              <a:t>net benefits</a:t>
            </a:r>
          </a:p>
        </p:txBody>
      </p:sp>
      <p:sp>
        <p:nvSpPr>
          <p:cNvPr id="5" name="Content Placeholder 4">
            <a:extLst>
              <a:ext uri="{FF2B5EF4-FFF2-40B4-BE49-F238E27FC236}">
                <a16:creationId xmlns:a16="http://schemas.microsoft.com/office/drawing/2014/main" id="{E7AC8020-DB26-4902-B73A-46834BE811B6}"/>
              </a:ext>
            </a:extLst>
          </p:cNvPr>
          <p:cNvSpPr>
            <a:spLocks noGrp="1"/>
          </p:cNvSpPr>
          <p:nvPr>
            <p:ph idx="1"/>
          </p:nvPr>
        </p:nvSpPr>
        <p:spPr>
          <a:xfrm>
            <a:off x="1499017" y="1989139"/>
            <a:ext cx="10468618" cy="4338637"/>
          </a:xfrm>
        </p:spPr>
        <p:txBody>
          <a:bodyPr/>
          <a:lstStyle/>
          <a:p>
            <a:pPr marL="635000" indent="-357188" defTabSz="457200">
              <a:spcBef>
                <a:spcPct val="45000"/>
              </a:spcBef>
              <a:buFontTx/>
              <a:buNone/>
            </a:pPr>
            <a:r>
              <a:rPr lang="en-US" sz="2400" dirty="0">
                <a:latin typeface="Arial" panose="020B0604020202020204" pitchFamily="34" charset="0"/>
                <a:ea typeface="Calibri" charset="0"/>
                <a:cs typeface="Arial" panose="020B0604020202020204" pitchFamily="34" charset="0"/>
              </a:rPr>
              <a:t>“Net Benefits” competitiveness shows why it would be undesirable to combine the plan and counterplan; as a practical matter, there is some disadvantage to the plan which the counterplan does not link to. Technically speaking, ”net benefits” means that the counterplan alone is more advantageous than the plan plus the counterplan.</a:t>
            </a:r>
          </a:p>
          <a:p>
            <a:pPr marL="635000" indent="-357188" defTabSz="457200">
              <a:spcBef>
                <a:spcPct val="45000"/>
              </a:spcBef>
              <a:buFontTx/>
              <a:buNone/>
            </a:pPr>
            <a:r>
              <a:rPr lang="en-US" sz="2400" dirty="0">
                <a:latin typeface="Arial" panose="020B0604020202020204" pitchFamily="34" charset="0"/>
                <a:ea typeface="Calibri" charset="0"/>
                <a:cs typeface="Arial" panose="020B0604020202020204" pitchFamily="34" charset="0"/>
              </a:rPr>
              <a:t>In the Counterplan 1 example, the negative team would claim that even though it is logically possible to support BOTH a carbon tax and green patent promotion, the counterplan alone is is superior because it would solve for climate change while avoiding the disadvantage claiming that green patent protection blocks climate action in developing countries.</a:t>
            </a:r>
          </a:p>
          <a:p>
            <a:pPr marL="0" indent="0">
              <a:buNone/>
            </a:pPr>
            <a:endParaRPr lang="en-US" dirty="0"/>
          </a:p>
        </p:txBody>
      </p:sp>
    </p:spTree>
    <p:extLst>
      <p:ext uri="{BB962C8B-B14F-4D97-AF65-F5344CB8AC3E}">
        <p14:creationId xmlns:p14="http://schemas.microsoft.com/office/powerpoint/2010/main" val="960133441"/>
      </p:ext>
    </p:extLst>
  </p:cSld>
  <p:clrMapOvr>
    <a:masterClrMapping/>
  </p:clrMapOvr>
</p:sld>
</file>

<file path=ppt/theme/theme1.xml><?xml version="1.0" encoding="utf-8"?>
<a:theme xmlns:a="http://schemas.openxmlformats.org/drawingml/2006/main" name="Office Theme">
  <a:themeElements>
    <a:clrScheme name="NFHS Brand">
      <a:dk1>
        <a:srgbClr val="414B56"/>
      </a:dk1>
      <a:lt1>
        <a:sysClr val="window" lastClr="FFFFFF"/>
      </a:lt1>
      <a:dk2>
        <a:srgbClr val="1F497D"/>
      </a:dk2>
      <a:lt2>
        <a:srgbClr val="D8D8D8"/>
      </a:lt2>
      <a:accent1>
        <a:srgbClr val="FFCE00"/>
      </a:accent1>
      <a:accent2>
        <a:srgbClr val="D21034"/>
      </a:accent2>
      <a:accent3>
        <a:srgbClr val="003798"/>
      </a:accent3>
      <a:accent4>
        <a:srgbClr val="E96B10"/>
      </a:accent4>
      <a:accent5>
        <a:srgbClr val="581963"/>
      </a:accent5>
      <a:accent6>
        <a:srgbClr val="006A4E"/>
      </a:accent6>
      <a:hlink>
        <a:srgbClr val="414B56"/>
      </a:hlink>
      <a:folHlink>
        <a:srgbClr val="00379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FHS Company PowerPoint_2019_Wide Format  -  Read-Only" id="{B878B66C-7652-44B4-BD8F-1BD6F77F39A7}" vid="{2D55774A-290A-4B49-9771-625A09A4EFF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130</TotalTime>
  <Words>817</Words>
  <Application>Microsoft Macintosh PowerPoint</Application>
  <PresentationFormat>Widescreen</PresentationFormat>
  <Paragraphs>41</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COUNTERPLANS IN POLICY DEBATE</vt:lpstr>
      <vt:lpstr>what is a counterplan?</vt:lpstr>
      <vt:lpstr>responsibilities of the counterplan</vt:lpstr>
      <vt:lpstr>COUNTERPLAN SPECIFICITY</vt:lpstr>
      <vt:lpstr>COUNTERPLAN NONTOPICALITY</vt:lpstr>
      <vt:lpstr>COUNTERPLAN NONTOPICALITY</vt:lpstr>
      <vt:lpstr>counterplan competitiveness</vt:lpstr>
      <vt:lpstr>mutual exclusivity</vt:lpstr>
      <vt:lpstr>net benefits</vt:lpstr>
      <vt:lpstr>Permutations</vt:lpstr>
      <vt:lpstr>COUNTERPLANS IN POLICY DEBATE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COUNTERPLANS IN POLICY DEBATE</dc:title>
  <dc:creator>Edwards, Richard</dc:creator>
  <cp:lastModifiedBy>Edwards, Richard</cp:lastModifiedBy>
  <cp:revision>9</cp:revision>
  <dcterms:created xsi:type="dcterms:W3CDTF">2020-06-30T04:00:03Z</dcterms:created>
  <dcterms:modified xsi:type="dcterms:W3CDTF">2024-06-09T02:07:22Z</dcterms:modified>
</cp:coreProperties>
</file>