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60" r:id="rId4"/>
    <p:sldId id="262" r:id="rId5"/>
    <p:sldId id="261" r:id="rId6"/>
    <p:sldId id="263" r:id="rId7"/>
    <p:sldId id="259" r:id="rId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B"/>
    <a:srgbClr val="D500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07" autoAdjust="0"/>
    <p:restoredTop sz="94660"/>
  </p:normalViewPr>
  <p:slideViewPr>
    <p:cSldViewPr snapToGrid="0">
      <p:cViewPr varScale="1">
        <p:scale>
          <a:sx n="124" d="100"/>
          <a:sy n="124" d="100"/>
        </p:scale>
        <p:origin x="368" y="168"/>
      </p:cViewPr>
      <p:guideLst>
        <p:guide orient="horz" pos="2160"/>
        <p:guide pos="3840"/>
      </p:guideLst>
    </p:cSldViewPr>
  </p:slideViewPr>
  <p:notesTextViewPr>
    <p:cViewPr>
      <p:scale>
        <a:sx n="100" d="100"/>
        <a:sy n="100" d="100"/>
      </p:scale>
      <p:origin x="0" y="0"/>
    </p:cViewPr>
  </p:notesTextViewPr>
  <p:notesViewPr>
    <p:cSldViewPr snapToGrid="0">
      <p:cViewPr varScale="1">
        <p:scale>
          <a:sx n="83" d="100"/>
          <a:sy n="83" d="100"/>
        </p:scale>
        <p:origin x="381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0D38392C-5B1B-4091-92F5-0AF516E230C0}" type="datetimeFigureOut">
              <a:rPr lang="en-US"/>
              <a:pPr>
                <a:defRPr/>
              </a:pPr>
              <a:t>6/8/24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26BD201C-12E2-4DBB-9A5B-6B389EAEBA6C}"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FAC896CC-00FF-4966-96CE-D3E3C41D982D}" type="datetimeFigureOut">
              <a:rPr lang="en-US"/>
              <a:pPr>
                <a:defRPr/>
              </a:pPr>
              <a:t>6/8/24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8B4E09B2-6408-441F-BB3F-D03E0D1A73E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6" descr="Students.jp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bwMode="auto">
          <a:xfrm>
            <a:off x="0" y="-1"/>
            <a:ext cx="12192000" cy="4416425"/>
          </a:xfrm>
          <a:prstGeom prst="rect">
            <a:avLst/>
          </a:prstGeom>
          <a:noFill/>
          <a:ln w="9525">
            <a:noFill/>
            <a:miter lim="800000"/>
            <a:headEnd/>
            <a:tailEnd/>
          </a:ln>
        </p:spPr>
      </p:pic>
      <p:sp>
        <p:nvSpPr>
          <p:cNvPr id="5" name="Rectangle 4"/>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2743200" y="4416425"/>
            <a:ext cx="9448800" cy="42068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userDrawn="1"/>
        </p:nvSpPr>
        <p:spPr>
          <a:xfrm rot="10800000">
            <a:off x="2233084" y="4416426"/>
            <a:ext cx="508000" cy="2441575"/>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9" name="TextBox 8"/>
          <p:cNvSpPr txBox="1"/>
          <p:nvPr userDrawn="1"/>
        </p:nvSpPr>
        <p:spPr>
          <a:xfrm>
            <a:off x="428131" y="4646730"/>
            <a:ext cx="1830950" cy="430887"/>
          </a:xfrm>
          <a:prstGeom prst="rect">
            <a:avLst/>
          </a:prstGeom>
          <a:noFill/>
        </p:spPr>
        <p:txBody>
          <a:bodyPr wrap="none">
            <a:spAutoFit/>
          </a:bodyPr>
          <a:lstStyle/>
          <a:p>
            <a:pPr algn="ctr">
              <a:defRPr/>
            </a:pPr>
            <a:r>
              <a:rPr lang="en-US" sz="1100" dirty="0">
                <a:solidFill>
                  <a:srgbClr val="00205B"/>
                </a:solidFill>
                <a:latin typeface="+mn-lt"/>
                <a:cs typeface="Arial" charset="0"/>
              </a:rPr>
              <a:t>National Federation of State </a:t>
            </a:r>
          </a:p>
          <a:p>
            <a:pPr algn="ctr">
              <a:defRPr/>
            </a:pPr>
            <a:r>
              <a:rPr lang="en-US" sz="1100" dirty="0">
                <a:solidFill>
                  <a:srgbClr val="00205B"/>
                </a:solidFill>
                <a:latin typeface="+mn-lt"/>
                <a:cs typeface="Arial" charset="0"/>
              </a:rPr>
              <a:t>High School Associations</a:t>
            </a:r>
          </a:p>
        </p:txBody>
      </p:sp>
      <p:sp>
        <p:nvSpPr>
          <p:cNvPr id="2" name="Title 1"/>
          <p:cNvSpPr>
            <a:spLocks noGrp="1"/>
          </p:cNvSpPr>
          <p:nvPr>
            <p:ph type="ctrTitle"/>
          </p:nvPr>
        </p:nvSpPr>
        <p:spPr>
          <a:xfrm>
            <a:off x="609600" y="3091816"/>
            <a:ext cx="11297920" cy="1241425"/>
          </a:xfrm>
        </p:spPr>
        <p:txBody>
          <a:bodyPr>
            <a:noAutofit/>
          </a:bodyPr>
          <a:lstStyle>
            <a:lvl1pPr algn="l">
              <a:lnSpc>
                <a:spcPts val="3800"/>
              </a:lnSpc>
              <a:defRPr sz="4600" b="1" cap="all" spc="0" baseline="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180080" y="5034280"/>
            <a:ext cx="8829040" cy="1709420"/>
          </a:xfrm>
        </p:spPr>
        <p:txBody>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2" name="Picture 11" descr="A picture containing vector graphics&#10;&#10;Description automatically generated">
            <a:extLst>
              <a:ext uri="{FF2B5EF4-FFF2-40B4-BE49-F238E27FC236}">
                <a16:creationId xmlns:a16="http://schemas.microsoft.com/office/drawing/2014/main" id="{A923E497-8267-4CFA-A22A-57165CF459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1798" y="5183979"/>
            <a:ext cx="1235909" cy="144275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4856" y="195004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2856" y="195004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757713DC-30C4-4EB6-933B-B35831C7F715}" type="datetimeFigureOut">
              <a:rPr lang="en-US"/>
              <a:pPr>
                <a:defRPr/>
              </a:pPr>
              <a:t>6/8/24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431FA01-9D33-4534-80B3-5D3504E709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Sporty Title Slide">
    <p:spTree>
      <p:nvGrpSpPr>
        <p:cNvPr id="1" name=""/>
        <p:cNvGrpSpPr/>
        <p:nvPr/>
      </p:nvGrpSpPr>
      <p:grpSpPr>
        <a:xfrm>
          <a:off x="0" y="0"/>
          <a:ext cx="0" cy="0"/>
          <a:chOff x="0" y="0"/>
          <a:chExt cx="0" cy="0"/>
        </a:xfrm>
      </p:grpSpPr>
      <p:sp>
        <p:nvSpPr>
          <p:cNvPr id="5" name="Rectangle 4"/>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2743200" y="4416425"/>
            <a:ext cx="9448800" cy="420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userDrawn="1"/>
        </p:nvSpPr>
        <p:spPr>
          <a:xfrm rot="10800000">
            <a:off x="2233084" y="4416426"/>
            <a:ext cx="508000" cy="2441575"/>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2" name="Title 1"/>
          <p:cNvSpPr>
            <a:spLocks noGrp="1"/>
          </p:cNvSpPr>
          <p:nvPr>
            <p:ph type="ctrTitle"/>
          </p:nvPr>
        </p:nvSpPr>
        <p:spPr>
          <a:xfrm>
            <a:off x="609600" y="3091816"/>
            <a:ext cx="11297920" cy="1241425"/>
          </a:xfrm>
        </p:spPr>
        <p:txBody>
          <a:bodyPr>
            <a:noAutofit/>
          </a:bodyPr>
          <a:lstStyle>
            <a:lvl1pPr algn="l">
              <a:lnSpc>
                <a:spcPts val="3800"/>
              </a:lnSpc>
              <a:defRPr sz="4600" b="1" cap="all" spc="0" baseline="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180080" y="5034280"/>
            <a:ext cx="8829040" cy="1709420"/>
          </a:xfrm>
        </p:spPr>
        <p:txBody>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20E7DAFF-18A1-43A8-B015-E70E6D39270B}"/>
              </a:ext>
            </a:extLst>
          </p:cNvPr>
          <p:cNvSpPr txBox="1"/>
          <p:nvPr userDrawn="1"/>
        </p:nvSpPr>
        <p:spPr>
          <a:xfrm>
            <a:off x="428131" y="4646730"/>
            <a:ext cx="1830950" cy="430887"/>
          </a:xfrm>
          <a:prstGeom prst="rect">
            <a:avLst/>
          </a:prstGeom>
          <a:noFill/>
        </p:spPr>
        <p:txBody>
          <a:bodyPr wrap="none">
            <a:spAutoFit/>
          </a:bodyPr>
          <a:lstStyle/>
          <a:p>
            <a:pPr algn="ctr">
              <a:defRPr/>
            </a:pPr>
            <a:r>
              <a:rPr lang="en-US" sz="1100" dirty="0">
                <a:solidFill>
                  <a:srgbClr val="00205B"/>
                </a:solidFill>
                <a:latin typeface="+mn-lt"/>
                <a:cs typeface="Arial" charset="0"/>
              </a:rPr>
              <a:t>National Federation of State </a:t>
            </a:r>
          </a:p>
          <a:p>
            <a:pPr algn="ctr">
              <a:defRPr/>
            </a:pPr>
            <a:r>
              <a:rPr lang="en-US" sz="1100" dirty="0">
                <a:solidFill>
                  <a:srgbClr val="00205B"/>
                </a:solidFill>
                <a:latin typeface="+mn-lt"/>
                <a:cs typeface="Arial" charset="0"/>
              </a:rPr>
              <a:t>High School Associations</a:t>
            </a:r>
          </a:p>
        </p:txBody>
      </p:sp>
      <p:pic>
        <p:nvPicPr>
          <p:cNvPr id="13" name="Picture 12" descr="A picture containing vector graphics&#10;&#10;Description automatically generated">
            <a:extLst>
              <a:ext uri="{FF2B5EF4-FFF2-40B4-BE49-F238E27FC236}">
                <a16:creationId xmlns:a16="http://schemas.microsoft.com/office/drawing/2014/main" id="{FA5DAA2C-5AE1-49C9-9B6D-8287738C734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1798" y="5183979"/>
            <a:ext cx="1235909" cy="144275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EED58DB-0473-49E7-8FCF-E3C60A592785}" type="datetimeFigureOut">
              <a:rPr lang="en-US"/>
              <a:pPr>
                <a:defRPr/>
              </a:pPr>
              <a:t>6/8/24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www.nfhs.org</a:t>
            </a:r>
          </a:p>
        </p:txBody>
      </p:sp>
      <p:sp>
        <p:nvSpPr>
          <p:cNvPr id="6" name="Slide Number Placeholder 5"/>
          <p:cNvSpPr>
            <a:spLocks noGrp="1"/>
          </p:cNvSpPr>
          <p:nvPr>
            <p:ph type="sldNum" sz="quarter" idx="12"/>
          </p:nvPr>
        </p:nvSpPr>
        <p:spPr/>
        <p:txBody>
          <a:bodyPr/>
          <a:lstStyle>
            <a:lvl1pPr>
              <a:defRPr/>
            </a:lvl1pPr>
          </a:lstStyle>
          <a:p>
            <a:pPr>
              <a:defRPr/>
            </a:pPr>
            <a:fld id="{7E1C6EB7-24C7-4ADB-A469-6D576C7B840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Points of Emphasis">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Points of Emphasis</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CA574E5-FD7F-4BE5-A52F-7CC3448DC73D}"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F215D8C-5BF0-4062-847A-4E374A8FC26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Rule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Rule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F217758-ACCC-4E26-AC66-857E65430FDE}"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E0A71D9-E60A-4956-946F-F01E7608B95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Editorial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Editorial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0314A39-A647-43F0-BD87-446DC46F0454}"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C53ED8F9-E0FA-433A-A2CD-F6F13C2907A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Manual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Manual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FCCA03E-429E-4287-B460-5A3D2507CEB5}"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4E5A0F9E-214F-4EC5-88BA-BF682F9F162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_Rules Reminder">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Rules Reminder</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1A596BE-6D36-4222-847D-ED1890045996}"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B9FA9DB-E291-4943-BA24-3492DBA589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5" name="Rectangle 4"/>
          <p:cNvSpPr/>
          <p:nvPr userDrawn="1"/>
        </p:nvSpPr>
        <p:spPr>
          <a:xfrm>
            <a:off x="0" y="4413250"/>
            <a:ext cx="12192000" cy="2452688"/>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63085" y="4406901"/>
            <a:ext cx="8868545" cy="1362075"/>
          </a:xfrm>
        </p:spPr>
        <p:txBody>
          <a:bodyPr anchor="t"/>
          <a:lstStyle>
            <a:lvl1pPr algn="l">
              <a:defRPr sz="4000" b="1" cap="all">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7" name="Picture 6" descr="A picture containing text&#10;&#10;Description automatically generated">
            <a:extLst>
              <a:ext uri="{FF2B5EF4-FFF2-40B4-BE49-F238E27FC236}">
                <a16:creationId xmlns:a16="http://schemas.microsoft.com/office/drawing/2014/main" id="{4EADF041-D3E6-4D5D-A3BD-AE5CD7B0619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480354" y="4851985"/>
            <a:ext cx="1260256" cy="14711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rot="10800000">
            <a:off x="364067" y="412750"/>
            <a:ext cx="508000" cy="6445250"/>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1027" name="Title Placeholder 1"/>
          <p:cNvSpPr>
            <a:spLocks noGrp="1"/>
          </p:cNvSpPr>
          <p:nvPr>
            <p:ph type="title"/>
          </p:nvPr>
        </p:nvSpPr>
        <p:spPr bwMode="auto">
          <a:xfrm>
            <a:off x="1940985" y="525463"/>
            <a:ext cx="10026649" cy="12049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1940985" y="1989139"/>
            <a:ext cx="10026649" cy="43386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06819" y="6516688"/>
            <a:ext cx="2844800" cy="303212"/>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3095B79-01CE-4ED0-989F-2DE6BB02611A}" type="datetimeFigureOut">
              <a:rPr lang="en-US"/>
              <a:pPr>
                <a:defRPr/>
              </a:pPr>
              <a:t>6/8/24</a:t>
            </a:fld>
            <a:endParaRPr lang="en-US" dirty="0"/>
          </a:p>
        </p:txBody>
      </p:sp>
      <p:sp>
        <p:nvSpPr>
          <p:cNvPr id="5" name="Footer Placeholder 4"/>
          <p:cNvSpPr>
            <a:spLocks noGrp="1"/>
          </p:cNvSpPr>
          <p:nvPr>
            <p:ph type="ftr" sz="quarter" idx="3"/>
          </p:nvPr>
        </p:nvSpPr>
        <p:spPr>
          <a:xfrm>
            <a:off x="9997018" y="6524624"/>
            <a:ext cx="1991783" cy="29527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cs typeface="+mn-cs"/>
              </a:defRPr>
            </a:lvl1pPr>
          </a:lstStyle>
          <a:p>
            <a:pPr>
              <a:defRPr/>
            </a:pPr>
            <a:r>
              <a:rPr lang="en-US" dirty="0"/>
              <a:t>www.nfhs.org</a:t>
            </a:r>
          </a:p>
        </p:txBody>
      </p:sp>
      <p:sp>
        <p:nvSpPr>
          <p:cNvPr id="6" name="Slide Number Placeholder 5"/>
          <p:cNvSpPr>
            <a:spLocks noGrp="1"/>
          </p:cNvSpPr>
          <p:nvPr>
            <p:ph type="sldNum" sz="quarter" idx="4"/>
          </p:nvPr>
        </p:nvSpPr>
        <p:spPr>
          <a:xfrm>
            <a:off x="8343900" y="6516688"/>
            <a:ext cx="1388533" cy="303212"/>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EB5F1B-DC25-41F9-B0A8-DDD82FCDFBFF}" type="slidenum">
              <a:rPr lang="en-US"/>
              <a:pPr>
                <a:defRPr/>
              </a:pPr>
              <a:t>‹#›</a:t>
            </a:fld>
            <a:endParaRPr lang="en-US" dirty="0"/>
          </a:p>
        </p:txBody>
      </p:sp>
      <p:sp>
        <p:nvSpPr>
          <p:cNvPr id="7" name="Rectangle 6"/>
          <p:cNvSpPr/>
          <p:nvPr/>
        </p:nvSpPr>
        <p:spPr>
          <a:xfrm>
            <a:off x="0" y="0"/>
            <a:ext cx="12192000" cy="42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74185" y="0"/>
            <a:ext cx="4023783" cy="42068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Connector 11"/>
          <p:cNvCxnSpPr/>
          <p:nvPr/>
        </p:nvCxnSpPr>
        <p:spPr>
          <a:xfrm>
            <a:off x="874184" y="1874838"/>
            <a:ext cx="113178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74184" y="6524625"/>
            <a:ext cx="113178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36" name="Group 21"/>
          <p:cNvGrpSpPr>
            <a:grpSpLocks/>
          </p:cNvGrpSpPr>
          <p:nvPr/>
        </p:nvGrpSpPr>
        <p:grpSpPr bwMode="auto">
          <a:xfrm>
            <a:off x="670984" y="855664"/>
            <a:ext cx="1132416" cy="650875"/>
            <a:chOff x="502921" y="856420"/>
            <a:chExt cx="850391" cy="649605"/>
          </a:xfrm>
          <a:solidFill>
            <a:srgbClr val="00205B"/>
          </a:solidFill>
        </p:grpSpPr>
        <p:sp>
          <p:nvSpPr>
            <p:cNvPr id="19" name="Freeform 18"/>
            <p:cNvSpPr/>
            <p:nvPr userDrawn="1"/>
          </p:nvSpPr>
          <p:spPr>
            <a:xfrm>
              <a:off x="504510" y="1376104"/>
              <a:ext cx="149415" cy="129921"/>
            </a:xfrm>
            <a:custGeom>
              <a:avLst/>
              <a:gdLst>
                <a:gd name="connsiteX0" fmla="*/ 0 w 148590"/>
                <a:gd name="connsiteY0" fmla="*/ 0 h 129540"/>
                <a:gd name="connsiteX1" fmla="*/ 148590 w 148590"/>
                <a:gd name="connsiteY1" fmla="*/ 0 h 129540"/>
                <a:gd name="connsiteX2" fmla="*/ 148590 w 148590"/>
                <a:gd name="connsiteY2" fmla="*/ 129540 h 129540"/>
                <a:gd name="connsiteX3" fmla="*/ 0 w 148590"/>
                <a:gd name="connsiteY3" fmla="*/ 0 h 129540"/>
              </a:gdLst>
              <a:ahLst/>
              <a:cxnLst>
                <a:cxn ang="0">
                  <a:pos x="connsiteX0" y="connsiteY0"/>
                </a:cxn>
                <a:cxn ang="0">
                  <a:pos x="connsiteX1" y="connsiteY1"/>
                </a:cxn>
                <a:cxn ang="0">
                  <a:pos x="connsiteX2" y="connsiteY2"/>
                </a:cxn>
                <a:cxn ang="0">
                  <a:pos x="connsiteX3" y="connsiteY3"/>
                </a:cxn>
              </a:cxnLst>
              <a:rect l="l" t="t" r="r" b="b"/>
              <a:pathLst>
                <a:path w="148590" h="129540">
                  <a:moveTo>
                    <a:pt x="0" y="0"/>
                  </a:moveTo>
                  <a:lnTo>
                    <a:pt x="148590" y="0"/>
                  </a:lnTo>
                  <a:lnTo>
                    <a:pt x="148590" y="12954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Freeform 17"/>
            <p:cNvSpPr/>
            <p:nvPr userDrawn="1"/>
          </p:nvSpPr>
          <p:spPr>
            <a:xfrm>
              <a:off x="502921" y="856420"/>
              <a:ext cx="850391" cy="521268"/>
            </a:xfrm>
            <a:custGeom>
              <a:avLst/>
              <a:gdLst>
                <a:gd name="connsiteX0" fmla="*/ 1905 w 942975"/>
                <a:gd name="connsiteY0" fmla="*/ 0 h 521970"/>
                <a:gd name="connsiteX1" fmla="*/ 0 w 942975"/>
                <a:gd name="connsiteY1" fmla="*/ 520065 h 521970"/>
                <a:gd name="connsiteX2" fmla="*/ 775335 w 942975"/>
                <a:gd name="connsiteY2" fmla="*/ 521970 h 521970"/>
                <a:gd name="connsiteX3" fmla="*/ 942975 w 942975"/>
                <a:gd name="connsiteY3" fmla="*/ 222885 h 521970"/>
                <a:gd name="connsiteX4" fmla="*/ 775335 w 942975"/>
                <a:gd name="connsiteY4" fmla="*/ 1905 h 521970"/>
                <a:gd name="connsiteX5" fmla="*/ 1905 w 942975"/>
                <a:gd name="connsiteY5" fmla="*/ 0 h 521970"/>
                <a:gd name="connsiteX0" fmla="*/ 1905 w 946785"/>
                <a:gd name="connsiteY0" fmla="*/ 0 h 521970"/>
                <a:gd name="connsiteX1" fmla="*/ 0 w 946785"/>
                <a:gd name="connsiteY1" fmla="*/ 520065 h 521970"/>
                <a:gd name="connsiteX2" fmla="*/ 775335 w 946785"/>
                <a:gd name="connsiteY2" fmla="*/ 521970 h 521970"/>
                <a:gd name="connsiteX3" fmla="*/ 946785 w 946785"/>
                <a:gd name="connsiteY3" fmla="*/ 260985 h 521970"/>
                <a:gd name="connsiteX4" fmla="*/ 775335 w 946785"/>
                <a:gd name="connsiteY4" fmla="*/ 1905 h 521970"/>
                <a:gd name="connsiteX5" fmla="*/ 1905 w 946785"/>
                <a:gd name="connsiteY5" fmla="*/ 0 h 521970"/>
                <a:gd name="connsiteX0" fmla="*/ 1905 w 946785"/>
                <a:gd name="connsiteY0" fmla="*/ 0 h 521970"/>
                <a:gd name="connsiteX1" fmla="*/ 0 w 946785"/>
                <a:gd name="connsiteY1" fmla="*/ 520065 h 521970"/>
                <a:gd name="connsiteX2" fmla="*/ 775335 w 946785"/>
                <a:gd name="connsiteY2" fmla="*/ 521970 h 521970"/>
                <a:gd name="connsiteX3" fmla="*/ 946785 w 946785"/>
                <a:gd name="connsiteY3" fmla="*/ 241935 h 521970"/>
                <a:gd name="connsiteX4" fmla="*/ 775335 w 946785"/>
                <a:gd name="connsiteY4" fmla="*/ 1905 h 521970"/>
                <a:gd name="connsiteX5" fmla="*/ 1905 w 946785"/>
                <a:gd name="connsiteY5" fmla="*/ 0 h 521970"/>
                <a:gd name="connsiteX0" fmla="*/ 1905 w 948690"/>
                <a:gd name="connsiteY0" fmla="*/ 0 h 521970"/>
                <a:gd name="connsiteX1" fmla="*/ 0 w 948690"/>
                <a:gd name="connsiteY1" fmla="*/ 520065 h 521970"/>
                <a:gd name="connsiteX2" fmla="*/ 775335 w 948690"/>
                <a:gd name="connsiteY2" fmla="*/ 521970 h 521970"/>
                <a:gd name="connsiteX3" fmla="*/ 948690 w 948690"/>
                <a:gd name="connsiteY3" fmla="*/ 253365 h 521970"/>
                <a:gd name="connsiteX4" fmla="*/ 775335 w 948690"/>
                <a:gd name="connsiteY4" fmla="*/ 1905 h 521970"/>
                <a:gd name="connsiteX5" fmla="*/ 1905 w 948690"/>
                <a:gd name="connsiteY5" fmla="*/ 0 h 521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690" h="521970">
                  <a:moveTo>
                    <a:pt x="1905" y="0"/>
                  </a:moveTo>
                  <a:lnTo>
                    <a:pt x="0" y="520065"/>
                  </a:lnTo>
                  <a:lnTo>
                    <a:pt x="775335" y="521970"/>
                  </a:lnTo>
                  <a:lnTo>
                    <a:pt x="948690" y="253365"/>
                  </a:lnTo>
                  <a:lnTo>
                    <a:pt x="775335" y="1905"/>
                  </a:lnTo>
                  <a:lnTo>
                    <a:pt x="1905" y="0"/>
                  </a:ln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13" name="Picture 12" descr="A picture containing vector graphics&#10;&#10;Description automatically generated">
            <a:extLst>
              <a:ext uri="{FF2B5EF4-FFF2-40B4-BE49-F238E27FC236}">
                <a16:creationId xmlns:a16="http://schemas.microsoft.com/office/drawing/2014/main" id="{32A48D90-DD2B-46BD-B85A-7510DDBBAC4E}"/>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446242" y="5749230"/>
            <a:ext cx="813855" cy="950065"/>
          </a:xfrm>
          <a:prstGeom prst="rect">
            <a:avLst/>
          </a:prstGeom>
        </p:spPr>
      </p:pic>
    </p:spTree>
  </p:cSld>
  <p:clrMap bg1="lt1" tx1="dk1" bg2="lt2" tx2="dk2" accent1="accent1" accent2="accent2" accent3="accent3" accent4="accent4" accent5="accent5" accent6="accent6" hlink="hlink" folHlink="folHlink"/>
  <p:sldLayoutIdLst>
    <p:sldLayoutId id="2147483790" r:id="rId1"/>
    <p:sldLayoutId id="2147483791" r:id="rId2"/>
    <p:sldLayoutId id="2147483789"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sldNum="0" hdr="0" dt="0"/>
  <p:txStyles>
    <p:titleStyle>
      <a:lvl1pPr algn="l" rtl="0" eaLnBrk="1" fontAlgn="base" hangingPunct="1">
        <a:lnSpc>
          <a:spcPts val="3800"/>
        </a:lnSpc>
        <a:spcBef>
          <a:spcPct val="0"/>
        </a:spcBef>
        <a:spcAft>
          <a:spcPct val="0"/>
        </a:spcAft>
        <a:defRPr sz="3800" b="1" kern="1200" cap="all">
          <a:solidFill>
            <a:srgbClr val="00205B"/>
          </a:solidFill>
          <a:latin typeface="+mj-lt"/>
          <a:ea typeface="+mj-ea"/>
          <a:cs typeface="+mj-cs"/>
        </a:defRPr>
      </a:lvl1pPr>
      <a:lvl2pPr algn="l" rtl="0" eaLnBrk="1" fontAlgn="base" hangingPunct="1">
        <a:lnSpc>
          <a:spcPts val="3800"/>
        </a:lnSpc>
        <a:spcBef>
          <a:spcPct val="0"/>
        </a:spcBef>
        <a:spcAft>
          <a:spcPct val="0"/>
        </a:spcAft>
        <a:defRPr sz="3800" b="1">
          <a:solidFill>
            <a:schemeClr val="tx2"/>
          </a:solidFill>
          <a:latin typeface="Calibri" pitchFamily="34" charset="0"/>
        </a:defRPr>
      </a:lvl2pPr>
      <a:lvl3pPr algn="l" rtl="0" eaLnBrk="1" fontAlgn="base" hangingPunct="1">
        <a:lnSpc>
          <a:spcPts val="3800"/>
        </a:lnSpc>
        <a:spcBef>
          <a:spcPct val="0"/>
        </a:spcBef>
        <a:spcAft>
          <a:spcPct val="0"/>
        </a:spcAft>
        <a:defRPr sz="3800" b="1">
          <a:solidFill>
            <a:schemeClr val="tx2"/>
          </a:solidFill>
          <a:latin typeface="Calibri" pitchFamily="34" charset="0"/>
        </a:defRPr>
      </a:lvl3pPr>
      <a:lvl4pPr algn="l" rtl="0" eaLnBrk="1" fontAlgn="base" hangingPunct="1">
        <a:lnSpc>
          <a:spcPts val="3800"/>
        </a:lnSpc>
        <a:spcBef>
          <a:spcPct val="0"/>
        </a:spcBef>
        <a:spcAft>
          <a:spcPct val="0"/>
        </a:spcAft>
        <a:defRPr sz="3800" b="1">
          <a:solidFill>
            <a:schemeClr val="tx2"/>
          </a:solidFill>
          <a:latin typeface="Calibri" pitchFamily="34" charset="0"/>
        </a:defRPr>
      </a:lvl4pPr>
      <a:lvl5pPr algn="l" rtl="0" eaLnBrk="1" fontAlgn="base" hangingPunct="1">
        <a:lnSpc>
          <a:spcPts val="3800"/>
        </a:lnSpc>
        <a:spcBef>
          <a:spcPct val="0"/>
        </a:spcBef>
        <a:spcAft>
          <a:spcPct val="0"/>
        </a:spcAft>
        <a:defRPr sz="3800" b="1">
          <a:solidFill>
            <a:schemeClr val="tx2"/>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0"/>
        </a:spcBef>
        <a:spcAft>
          <a:spcPct val="0"/>
        </a:spcAft>
        <a:buFont typeface="Wingdings" pitchFamily="2" charset="2"/>
        <a:buChar char="§"/>
        <a:defRPr sz="2600" kern="1200">
          <a:solidFill>
            <a:schemeClr val="tx1"/>
          </a:solidFill>
          <a:latin typeface="+mn-lt"/>
          <a:ea typeface="+mn-ea"/>
          <a:cs typeface="+mn-cs"/>
        </a:defRPr>
      </a:lvl1pPr>
      <a:lvl2pPr marL="742950" indent="-285750" algn="l" rtl="0" eaLnBrk="1" fontAlgn="base" hangingPunct="1">
        <a:spcBef>
          <a:spcPct val="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Courier New" pitchFamily="49" charset="0"/>
        <a:buChar char="o"/>
        <a:defRPr sz="2000"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www.rimonlaw.com/artificial-intelligence-and-the-right-of-publicity-the-undiscovered-country/"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3413FD-DF9A-4337-BE3E-0615F0C9F453}"/>
              </a:ext>
            </a:extLst>
          </p:cNvPr>
          <p:cNvSpPr>
            <a:spLocks noGrp="1"/>
          </p:cNvSpPr>
          <p:nvPr>
            <p:ph type="ctrTitle"/>
          </p:nvPr>
        </p:nvSpPr>
        <p:spPr/>
        <p:txBody>
          <a:bodyPr/>
          <a:lstStyle/>
          <a:p>
            <a:pPr>
              <a:lnSpc>
                <a:spcPts val="4400"/>
              </a:lnSpc>
            </a:pPr>
            <a:r>
              <a:rPr lang="en-US" dirty="0"/>
              <a:t>Intellectual property: Topicality Arguments</a:t>
            </a:r>
          </a:p>
        </p:txBody>
      </p:sp>
      <p:sp>
        <p:nvSpPr>
          <p:cNvPr id="5" name="Subtitle 4">
            <a:extLst>
              <a:ext uri="{FF2B5EF4-FFF2-40B4-BE49-F238E27FC236}">
                <a16:creationId xmlns:a16="http://schemas.microsoft.com/office/drawing/2014/main" id="{C8A2ABF7-6139-4776-8075-C34E0EA3679B}"/>
              </a:ext>
            </a:extLst>
          </p:cNvPr>
          <p:cNvSpPr>
            <a:spLocks noGrp="1"/>
          </p:cNvSpPr>
          <p:nvPr>
            <p:ph type="subTitle" idx="1"/>
          </p:nvPr>
        </p:nvSpPr>
        <p:spPr>
          <a:xfrm>
            <a:off x="2932430" y="4977130"/>
            <a:ext cx="8829040" cy="1709420"/>
          </a:xfrm>
        </p:spPr>
        <p:txBody>
          <a:bodyPr/>
          <a:lstStyle/>
          <a:p>
            <a:r>
              <a:rPr lang="en-US" sz="2000" dirty="0"/>
              <a:t>Resolved: The United States federal government should significantly strengthen its protection of domestic intellectual property rights in copyrights, patents, and/or trademarks.</a:t>
            </a:r>
          </a:p>
          <a:p>
            <a:pPr>
              <a:spcBef>
                <a:spcPts val="800"/>
              </a:spcBef>
            </a:pPr>
            <a:r>
              <a:rPr lang="en-US" sz="2000" dirty="0"/>
              <a:t>A look at negative topicality arguments provided by Rich Edwards, Baylor University</a:t>
            </a:r>
          </a:p>
          <a:p>
            <a:endParaRPr lang="en-US" dirty="0"/>
          </a:p>
        </p:txBody>
      </p:sp>
      <p:pic>
        <p:nvPicPr>
          <p:cNvPr id="3" name="Picture 2">
            <a:extLst>
              <a:ext uri="{FF2B5EF4-FFF2-40B4-BE49-F238E27FC236}">
                <a16:creationId xmlns:a16="http://schemas.microsoft.com/office/drawing/2014/main" id="{45D0684A-EB0A-E987-D638-2D77CC540C35}"/>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0" y="0"/>
            <a:ext cx="12192000" cy="2801566"/>
          </a:xfrm>
          <a:prstGeom prst="rect">
            <a:avLst/>
          </a:prstGeom>
        </p:spPr>
      </p:pic>
    </p:spTree>
    <p:extLst>
      <p:ext uri="{BB962C8B-B14F-4D97-AF65-F5344CB8AC3E}">
        <p14:creationId xmlns:p14="http://schemas.microsoft.com/office/powerpoint/2010/main" val="1022543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pPr algn="ctr"/>
            <a:r>
              <a:rPr lang="en-US" dirty="0">
                <a:solidFill>
                  <a:srgbClr val="0070C0"/>
                </a:solidFill>
              </a:rPr>
              <a:t>“Domestic” means not involving other countries</a:t>
            </a:r>
          </a:p>
        </p:txBody>
      </p:sp>
      <p:sp>
        <p:nvSpPr>
          <p:cNvPr id="9" name="TextBox 8">
            <a:extLst>
              <a:ext uri="{FF2B5EF4-FFF2-40B4-BE49-F238E27FC236}">
                <a16:creationId xmlns:a16="http://schemas.microsoft.com/office/drawing/2014/main" id="{AB30EFF7-6002-3172-B496-2C488D1D61A0}"/>
              </a:ext>
            </a:extLst>
          </p:cNvPr>
          <p:cNvSpPr txBox="1"/>
          <p:nvPr/>
        </p:nvSpPr>
        <p:spPr>
          <a:xfrm>
            <a:off x="1720479" y="4920849"/>
            <a:ext cx="9252321" cy="923330"/>
          </a:xfrm>
          <a:prstGeom prst="rect">
            <a:avLst/>
          </a:prstGeom>
          <a:noFill/>
        </p:spPr>
        <p:txBody>
          <a:bodyPr wrap="square" rtlCol="0">
            <a:spAutoFit/>
          </a:bodyPr>
          <a:lstStyle/>
          <a:p>
            <a:pPr marL="274320" marR="0" algn="just">
              <a:spcBef>
                <a:spcPts val="600"/>
              </a:spcBef>
              <a:spcAft>
                <a:spcPts val="0"/>
              </a:spcAft>
            </a:pPr>
            <a:r>
              <a:rPr lang="en-US" sz="1800" i="1" kern="100" dirty="0">
                <a:effectLst/>
                <a:ea typeface="Aptos" panose="020B0004020202020204" pitchFamily="34" charset="0"/>
              </a:rPr>
              <a:t>Longman Dictionary Of Contemporary English</a:t>
            </a:r>
            <a:r>
              <a:rPr lang="en-US" sz="1800" kern="100" dirty="0">
                <a:effectLst/>
                <a:ea typeface="Aptos" panose="020B0004020202020204" pitchFamily="34" charset="0"/>
              </a:rPr>
              <a:t>, 2005, p. 463. </a:t>
            </a:r>
          </a:p>
          <a:p>
            <a:pPr marL="274320" marR="0" indent="228600" algn="just">
              <a:spcBef>
                <a:spcPts val="0"/>
              </a:spcBef>
              <a:spcAft>
                <a:spcPts val="0"/>
              </a:spcAft>
            </a:pPr>
            <a:r>
              <a:rPr lang="en-US" sz="1800" kern="100" dirty="0">
                <a:effectLst/>
                <a:ea typeface="Aptos" panose="020B0004020202020204" pitchFamily="34" charset="0"/>
              </a:rPr>
              <a:t>Domestic: Relating to or happening in one particular country and not involving any other countries.</a:t>
            </a:r>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369332"/>
          </a:xfrm>
          <a:prstGeom prst="rect">
            <a:avLst/>
          </a:prstGeom>
          <a:noFill/>
        </p:spPr>
        <p:txBody>
          <a:bodyPr wrap="square" rtlCol="0">
            <a:spAutoFit/>
          </a:bodyPr>
          <a:lstStyle/>
          <a:p>
            <a:r>
              <a:rPr lang="en-US" sz="1800" dirty="0">
                <a:effectLst/>
                <a:ea typeface="MS Mincho" panose="02020609040205080304" pitchFamily="49" charset="-128"/>
              </a:rPr>
              <a:t>The intellectual property issues allowed in the resolution do not involve other countries.</a:t>
            </a:r>
            <a:endParaRPr lang="en-US" dirty="0"/>
          </a:p>
        </p:txBody>
      </p:sp>
      <p:pic>
        <p:nvPicPr>
          <p:cNvPr id="7" name="Picture 6" descr="A diagram of a law&#10;&#10;Description automatically generated with medium confidence">
            <a:extLst>
              <a:ext uri="{FF2B5EF4-FFF2-40B4-BE49-F238E27FC236}">
                <a16:creationId xmlns:a16="http://schemas.microsoft.com/office/drawing/2014/main" id="{0E71157B-C517-7F0E-5A5B-6F63CF1F4FD8}"/>
              </a:ext>
            </a:extLst>
          </p:cNvPr>
          <p:cNvPicPr>
            <a:picLocks noChangeAspect="1"/>
          </p:cNvPicPr>
          <p:nvPr/>
        </p:nvPicPr>
        <p:blipFill rotWithShape="1">
          <a:blip r:embed="rId2">
            <a:extLst>
              <a:ext uri="{28A0092B-C50C-407E-A947-70E740481C1C}">
                <a14:useLocalDpi xmlns:a14="http://schemas.microsoft.com/office/drawing/2010/main" val="0"/>
              </a:ext>
            </a:extLst>
          </a:blip>
          <a:srcRect t="20974" b="43952"/>
          <a:stretch/>
        </p:blipFill>
        <p:spPr>
          <a:xfrm>
            <a:off x="1292825" y="1970382"/>
            <a:ext cx="9762167" cy="173182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11E56AC6-911A-D1E9-E61D-6CE0F15E1D76}"/>
              </a:ext>
            </a:extLst>
          </p:cNvPr>
          <p:cNvSpPr/>
          <p:nvPr/>
        </p:nvSpPr>
        <p:spPr>
          <a:xfrm rot="2409216">
            <a:off x="7315158" y="3223593"/>
            <a:ext cx="998977" cy="444045"/>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784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pPr algn="ctr"/>
            <a:r>
              <a:rPr lang="en-US" dirty="0">
                <a:solidFill>
                  <a:srgbClr val="0070C0"/>
                </a:solidFill>
              </a:rPr>
              <a:t>“STRENGTHEN” REFERS TO THAT WHICH ALREADY EXISTS</a:t>
            </a:r>
          </a:p>
        </p:txBody>
      </p:sp>
      <p:sp>
        <p:nvSpPr>
          <p:cNvPr id="9" name="TextBox 8">
            <a:extLst>
              <a:ext uri="{FF2B5EF4-FFF2-40B4-BE49-F238E27FC236}">
                <a16:creationId xmlns:a16="http://schemas.microsoft.com/office/drawing/2014/main" id="{AB30EFF7-6002-3172-B496-2C488D1D61A0}"/>
              </a:ext>
            </a:extLst>
          </p:cNvPr>
          <p:cNvSpPr txBox="1"/>
          <p:nvPr/>
        </p:nvSpPr>
        <p:spPr>
          <a:xfrm>
            <a:off x="1720479" y="4920849"/>
            <a:ext cx="9252321" cy="923330"/>
          </a:xfrm>
          <a:prstGeom prst="rect">
            <a:avLst/>
          </a:prstGeom>
          <a:noFill/>
        </p:spPr>
        <p:txBody>
          <a:bodyPr wrap="square" rtlCol="0">
            <a:spAutoFit/>
          </a:bodyPr>
          <a:lstStyle/>
          <a:p>
            <a:pPr algn="just"/>
            <a:r>
              <a:rPr lang="en-US" dirty="0">
                <a:solidFill>
                  <a:srgbClr val="211D1E"/>
                </a:solidFill>
                <a:effectLst/>
                <a:latin typeface="Segoe UI" panose="020B0502040204020203" pitchFamily="34" charset="0"/>
              </a:rPr>
              <a:t>Allen Walker Reed, (Ed.), </a:t>
            </a:r>
            <a:r>
              <a:rPr lang="en-US" i="1" dirty="0">
                <a:solidFill>
                  <a:srgbClr val="211D1E"/>
                </a:solidFill>
                <a:effectLst/>
                <a:latin typeface="Segoe UI" panose="020B0502040204020203" pitchFamily="34" charset="0"/>
              </a:rPr>
              <a:t>New International Webster’s Comprehensive Dictionary of the English Language, </a:t>
            </a:r>
            <a:r>
              <a:rPr lang="en-US" dirty="0">
                <a:solidFill>
                  <a:srgbClr val="211D1E"/>
                </a:solidFill>
                <a:effectLst/>
                <a:latin typeface="Segoe UI" panose="020B0502040204020203" pitchFamily="34" charset="0"/>
              </a:rPr>
              <a:t>2004, p. 1013. </a:t>
            </a:r>
          </a:p>
          <a:p>
            <a:pPr algn="just"/>
            <a:r>
              <a:rPr lang="en-US" dirty="0">
                <a:solidFill>
                  <a:srgbClr val="211D1E"/>
                </a:solidFill>
                <a:effectLst/>
                <a:latin typeface="Segoe UI" panose="020B0502040204020203" pitchFamily="34" charset="0"/>
              </a:rPr>
              <a:t>Protection: To shield or defend from attack, harm, or injury; guard, defend.</a:t>
            </a:r>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sz="1800" dirty="0">
                <a:effectLst/>
                <a:ea typeface="MS Mincho" panose="02020609040205080304" pitchFamily="49" charset="-128"/>
              </a:rPr>
              <a:t>Strengthen means to “make stronger,” not to make new. Plans that promote the creation of new patents are not topical.</a:t>
            </a:r>
            <a:endParaRPr lang="en-US" dirty="0"/>
          </a:p>
        </p:txBody>
      </p:sp>
      <p:pic>
        <p:nvPicPr>
          <p:cNvPr id="7" name="Picture 6" descr="A diagram of a law&#10;&#10;Description automatically generated with medium confidence">
            <a:extLst>
              <a:ext uri="{FF2B5EF4-FFF2-40B4-BE49-F238E27FC236}">
                <a16:creationId xmlns:a16="http://schemas.microsoft.com/office/drawing/2014/main" id="{0E71157B-C517-7F0E-5A5B-6F63CF1F4FD8}"/>
              </a:ext>
            </a:extLst>
          </p:cNvPr>
          <p:cNvPicPr>
            <a:picLocks noChangeAspect="1"/>
          </p:cNvPicPr>
          <p:nvPr/>
        </p:nvPicPr>
        <p:blipFill rotWithShape="1">
          <a:blip r:embed="rId2">
            <a:extLst>
              <a:ext uri="{28A0092B-C50C-407E-A947-70E740481C1C}">
                <a14:useLocalDpi xmlns:a14="http://schemas.microsoft.com/office/drawing/2010/main" val="0"/>
              </a:ext>
            </a:extLst>
          </a:blip>
          <a:srcRect t="20974" b="43952"/>
          <a:stretch/>
        </p:blipFill>
        <p:spPr>
          <a:xfrm>
            <a:off x="1292825" y="1970382"/>
            <a:ext cx="9762167" cy="173182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11E56AC6-911A-D1E9-E61D-6CE0F15E1D76}"/>
              </a:ext>
            </a:extLst>
          </p:cNvPr>
          <p:cNvSpPr/>
          <p:nvPr/>
        </p:nvSpPr>
        <p:spPr>
          <a:xfrm>
            <a:off x="4376748" y="2018572"/>
            <a:ext cx="998977" cy="444045"/>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5042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pPr algn="ctr"/>
            <a:r>
              <a:rPr lang="en-US" dirty="0">
                <a:solidFill>
                  <a:srgbClr val="0070C0"/>
                </a:solidFill>
              </a:rPr>
              <a:t>“PROTECTION” DOES NOT MEAN TO ABOLISH</a:t>
            </a:r>
          </a:p>
        </p:txBody>
      </p:sp>
      <p:sp>
        <p:nvSpPr>
          <p:cNvPr id="9" name="TextBox 8">
            <a:extLst>
              <a:ext uri="{FF2B5EF4-FFF2-40B4-BE49-F238E27FC236}">
                <a16:creationId xmlns:a16="http://schemas.microsoft.com/office/drawing/2014/main" id="{AB30EFF7-6002-3172-B496-2C488D1D61A0}"/>
              </a:ext>
            </a:extLst>
          </p:cNvPr>
          <p:cNvSpPr txBox="1"/>
          <p:nvPr/>
        </p:nvSpPr>
        <p:spPr>
          <a:xfrm>
            <a:off x="1720479" y="4920849"/>
            <a:ext cx="9252321" cy="646331"/>
          </a:xfrm>
          <a:prstGeom prst="rect">
            <a:avLst/>
          </a:prstGeom>
          <a:noFill/>
        </p:spPr>
        <p:txBody>
          <a:bodyPr wrap="square" rtlCol="0">
            <a:spAutoFit/>
          </a:bodyPr>
          <a:lstStyle/>
          <a:p>
            <a:pPr algn="just"/>
            <a:r>
              <a:rPr lang="en-US" i="1" dirty="0">
                <a:solidFill>
                  <a:srgbClr val="211D1E"/>
                </a:solidFill>
                <a:effectLst/>
                <a:latin typeface="Segoe UI" panose="020B0502040204020203" pitchFamily="34" charset="0"/>
              </a:rPr>
              <a:t>Collins English Dictionary</a:t>
            </a:r>
            <a:r>
              <a:rPr lang="en-US" dirty="0">
                <a:solidFill>
                  <a:srgbClr val="211D1E"/>
                </a:solidFill>
                <a:effectLst/>
                <a:latin typeface="Segoe UI" panose="020B0502040204020203" pitchFamily="34" charset="0"/>
              </a:rPr>
              <a:t>, 2006, p. 1302. </a:t>
            </a:r>
          </a:p>
          <a:p>
            <a:pPr algn="just"/>
            <a:r>
              <a:rPr lang="en-US" dirty="0">
                <a:solidFill>
                  <a:srgbClr val="211D1E"/>
                </a:solidFill>
                <a:effectLst/>
                <a:latin typeface="Segoe UI" panose="020B0502040204020203" pitchFamily="34" charset="0"/>
              </a:rPr>
              <a:t>Protect: To defend from trouble, harm, attack, etc. (Anderson et al., 2006, p. 1302)</a:t>
            </a:r>
          </a:p>
        </p:txBody>
      </p:sp>
      <p:sp>
        <p:nvSpPr>
          <p:cNvPr id="10" name="TextBox 9">
            <a:extLst>
              <a:ext uri="{FF2B5EF4-FFF2-40B4-BE49-F238E27FC236}">
                <a16:creationId xmlns:a16="http://schemas.microsoft.com/office/drawing/2014/main" id="{80C35962-EED1-3558-9403-F7C46DC2DE47}"/>
              </a:ext>
            </a:extLst>
          </p:cNvPr>
          <p:cNvSpPr txBox="1"/>
          <p:nvPr/>
        </p:nvSpPr>
        <p:spPr>
          <a:xfrm>
            <a:off x="1193124" y="4053787"/>
            <a:ext cx="10755335" cy="646331"/>
          </a:xfrm>
          <a:prstGeom prst="rect">
            <a:avLst/>
          </a:prstGeom>
          <a:noFill/>
        </p:spPr>
        <p:txBody>
          <a:bodyPr wrap="square" rtlCol="0">
            <a:spAutoFit/>
          </a:bodyPr>
          <a:lstStyle/>
          <a:p>
            <a:r>
              <a:rPr lang="en-US" dirty="0">
                <a:ea typeface="MS Mincho" panose="02020609040205080304" pitchFamily="49" charset="-128"/>
              </a:rPr>
              <a:t>Affirmative cases dealing with patent trolls or trademark trolls are really about making it easier to cancel or abolish patents or trademarks, not the protection of those patents that have been filed.</a:t>
            </a:r>
            <a:endParaRPr lang="en-US" dirty="0"/>
          </a:p>
        </p:txBody>
      </p:sp>
      <p:pic>
        <p:nvPicPr>
          <p:cNvPr id="7" name="Picture 6" descr="A diagram of a law&#10;&#10;Description automatically generated with medium confidence">
            <a:extLst>
              <a:ext uri="{FF2B5EF4-FFF2-40B4-BE49-F238E27FC236}">
                <a16:creationId xmlns:a16="http://schemas.microsoft.com/office/drawing/2014/main" id="{0E71157B-C517-7F0E-5A5B-6F63CF1F4FD8}"/>
              </a:ext>
            </a:extLst>
          </p:cNvPr>
          <p:cNvPicPr>
            <a:picLocks noChangeAspect="1"/>
          </p:cNvPicPr>
          <p:nvPr/>
        </p:nvPicPr>
        <p:blipFill rotWithShape="1">
          <a:blip r:embed="rId2">
            <a:extLst>
              <a:ext uri="{28A0092B-C50C-407E-A947-70E740481C1C}">
                <a14:useLocalDpi xmlns:a14="http://schemas.microsoft.com/office/drawing/2010/main" val="0"/>
              </a:ext>
            </a:extLst>
          </a:blip>
          <a:srcRect t="20974" b="43952"/>
          <a:stretch/>
        </p:blipFill>
        <p:spPr>
          <a:xfrm>
            <a:off x="1025697" y="2018572"/>
            <a:ext cx="9762167" cy="173182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11E56AC6-911A-D1E9-E61D-6CE0F15E1D76}"/>
              </a:ext>
            </a:extLst>
          </p:cNvPr>
          <p:cNvSpPr/>
          <p:nvPr/>
        </p:nvSpPr>
        <p:spPr>
          <a:xfrm>
            <a:off x="5347662" y="2111040"/>
            <a:ext cx="1166154" cy="444045"/>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0726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pPr algn="ctr"/>
            <a:r>
              <a:rPr lang="en-US" dirty="0">
                <a:solidFill>
                  <a:srgbClr val="0070C0"/>
                </a:solidFill>
              </a:rPr>
              <a:t>“trademarks” Have nothing to do with deepfakes</a:t>
            </a:r>
          </a:p>
        </p:txBody>
      </p:sp>
      <p:sp>
        <p:nvSpPr>
          <p:cNvPr id="10" name="TextBox 9">
            <a:extLst>
              <a:ext uri="{FF2B5EF4-FFF2-40B4-BE49-F238E27FC236}">
                <a16:creationId xmlns:a16="http://schemas.microsoft.com/office/drawing/2014/main" id="{80C35962-EED1-3558-9403-F7C46DC2DE47}"/>
              </a:ext>
            </a:extLst>
          </p:cNvPr>
          <p:cNvSpPr txBox="1"/>
          <p:nvPr/>
        </p:nvSpPr>
        <p:spPr>
          <a:xfrm>
            <a:off x="1436665" y="3942217"/>
            <a:ext cx="10755335" cy="2585323"/>
          </a:xfrm>
          <a:prstGeom prst="rect">
            <a:avLst/>
          </a:prstGeom>
          <a:noFill/>
        </p:spPr>
        <p:txBody>
          <a:bodyPr wrap="square" rtlCol="0">
            <a:spAutoFit/>
          </a:bodyPr>
          <a:lstStyle/>
          <a:p>
            <a:r>
              <a:rPr lang="en-US" sz="1800" dirty="0">
                <a:effectLst/>
                <a:ea typeface="MS Mincho" panose="02020609040205080304" pitchFamily="49" charset="-128"/>
              </a:rPr>
              <a:t>The only element of intellectual property involved in deepfakes </a:t>
            </a:r>
            <a:r>
              <a:rPr lang="en-US" dirty="0">
                <a:ea typeface="MS Mincho" panose="02020609040205080304" pitchFamily="49" charset="-128"/>
              </a:rPr>
              <a:t>is the right of publicity – meaning the right to control one’s own likeness or image. The right of publicity is not one of the three elements of the resolution.</a:t>
            </a:r>
          </a:p>
          <a:p>
            <a:r>
              <a:rPr lang="en-US" sz="1800" dirty="0">
                <a:solidFill>
                  <a:srgbClr val="000000"/>
                </a:solidFill>
                <a:effectLst/>
                <a:latin typeface="Arial" panose="020B0604020202020204" pitchFamily="34" charset="0"/>
                <a:ea typeface="Arial" panose="020B0604020202020204" pitchFamily="34" charset="0"/>
              </a:rPr>
              <a:t>Mark Lee, (Attorney), ARTIFICIAL INTELLIGENCE AND THE RIGHT OF PUBLICITY, Sept. 19, 2023. Retrieved May 4, 2024 from </a:t>
            </a:r>
            <a:r>
              <a:rPr lang="en-US" sz="1800" u="sng" dirty="0">
                <a:solidFill>
                  <a:srgbClr val="467886"/>
                </a:solidFill>
                <a:effectLst/>
                <a:latin typeface="Arial" panose="020B0604020202020204" pitchFamily="34" charset="0"/>
                <a:ea typeface="Arial" panose="020B0604020202020204" pitchFamily="34" charset="0"/>
                <a:cs typeface="Times New Roman" panose="02020603050405020304" pitchFamily="18" charset="0"/>
                <a:hlinkClick r:id="rId2"/>
              </a:rPr>
              <a:t>https://www.rimonlaw.com/artificial-intelligence-and-the-right-of-publicity-the-undiscovered-country/</a:t>
            </a:r>
            <a:r>
              <a:rPr lang="en-US" sz="1800" dirty="0">
                <a:solidFill>
                  <a:srgbClr val="000000"/>
                </a:solidFill>
                <a:effectLst/>
                <a:latin typeface="Arial" panose="020B0604020202020204" pitchFamily="34" charset="0"/>
                <a:ea typeface="Arial" panose="020B0604020202020204" pitchFamily="34" charset="0"/>
              </a:rPr>
              <a:t>  What is the right of publicity? Arguably, the most intuitive of intellectual property rights. If copyright and patent law protect what you create, and trademark law protects what you symbolize, the right of publicity protects who you are. It prohibits the unauthorized commercial exploitation of one’s name and likeness, and sometimes, voice or other indicia of one’s identity.</a:t>
            </a:r>
            <a:r>
              <a:rPr lang="en-US" dirty="0">
                <a:effectLst/>
              </a:rPr>
              <a:t> </a:t>
            </a:r>
            <a:r>
              <a:rPr lang="en-US" dirty="0">
                <a:ea typeface="MS Mincho" panose="02020609040205080304" pitchFamily="49" charset="-128"/>
              </a:rPr>
              <a:t> </a:t>
            </a:r>
            <a:r>
              <a:rPr lang="en-US" sz="1800" dirty="0">
                <a:effectLst/>
                <a:ea typeface="MS Mincho" panose="02020609040205080304" pitchFamily="49" charset="-128"/>
              </a:rPr>
              <a:t> </a:t>
            </a:r>
            <a:endParaRPr lang="en-US" dirty="0"/>
          </a:p>
        </p:txBody>
      </p:sp>
      <p:pic>
        <p:nvPicPr>
          <p:cNvPr id="7" name="Picture 6" descr="A diagram of a law&#10;&#10;Description automatically generated with medium confidence">
            <a:extLst>
              <a:ext uri="{FF2B5EF4-FFF2-40B4-BE49-F238E27FC236}">
                <a16:creationId xmlns:a16="http://schemas.microsoft.com/office/drawing/2014/main" id="{0E71157B-C517-7F0E-5A5B-6F63CF1F4FD8}"/>
              </a:ext>
            </a:extLst>
          </p:cNvPr>
          <p:cNvPicPr>
            <a:picLocks noChangeAspect="1"/>
          </p:cNvPicPr>
          <p:nvPr/>
        </p:nvPicPr>
        <p:blipFill rotWithShape="1">
          <a:blip r:embed="rId3">
            <a:extLst>
              <a:ext uri="{28A0092B-C50C-407E-A947-70E740481C1C}">
                <a14:useLocalDpi xmlns:a14="http://schemas.microsoft.com/office/drawing/2010/main" val="0"/>
              </a:ext>
            </a:extLst>
          </a:blip>
          <a:srcRect t="20974" b="43952"/>
          <a:stretch/>
        </p:blipFill>
        <p:spPr>
          <a:xfrm>
            <a:off x="1292825" y="1970382"/>
            <a:ext cx="9762167" cy="173182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11E56AC6-911A-D1E9-E61D-6CE0F15E1D76}"/>
              </a:ext>
            </a:extLst>
          </p:cNvPr>
          <p:cNvSpPr/>
          <p:nvPr/>
        </p:nvSpPr>
        <p:spPr>
          <a:xfrm>
            <a:off x="7037755" y="2614274"/>
            <a:ext cx="1428151" cy="354958"/>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330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pPr algn="ctr"/>
            <a:r>
              <a:rPr lang="en-US" dirty="0">
                <a:solidFill>
                  <a:srgbClr val="0070C0"/>
                </a:solidFill>
              </a:rPr>
              <a:t>THE “intellectual property” category of “trade secrets” is not in the resolution</a:t>
            </a:r>
          </a:p>
        </p:txBody>
      </p:sp>
      <p:sp>
        <p:nvSpPr>
          <p:cNvPr id="10" name="TextBox 9">
            <a:extLst>
              <a:ext uri="{FF2B5EF4-FFF2-40B4-BE49-F238E27FC236}">
                <a16:creationId xmlns:a16="http://schemas.microsoft.com/office/drawing/2014/main" id="{80C35962-EED1-3558-9403-F7C46DC2DE47}"/>
              </a:ext>
            </a:extLst>
          </p:cNvPr>
          <p:cNvSpPr txBox="1"/>
          <p:nvPr/>
        </p:nvSpPr>
        <p:spPr>
          <a:xfrm>
            <a:off x="1436665" y="3942217"/>
            <a:ext cx="10755335" cy="2662267"/>
          </a:xfrm>
          <a:prstGeom prst="rect">
            <a:avLst/>
          </a:prstGeom>
          <a:noFill/>
        </p:spPr>
        <p:txBody>
          <a:bodyPr wrap="square" rtlCol="0">
            <a:spAutoFit/>
          </a:bodyPr>
          <a:lstStyle/>
          <a:p>
            <a:r>
              <a:rPr lang="en-US" dirty="0">
                <a:ea typeface="MS Mincho" panose="02020609040205080304" pitchFamily="49" charset="-128"/>
              </a:rPr>
              <a:t>The current IP issue with China involves “trade secrets” which is distinct from copyrights, patents, and trademarks. </a:t>
            </a:r>
          </a:p>
          <a:p>
            <a:endParaRPr lang="en-US" dirty="0">
              <a:ea typeface="MS Mincho" panose="02020609040205080304" pitchFamily="49" charset="-128"/>
            </a:endParaRPr>
          </a:p>
          <a:p>
            <a:r>
              <a:rPr lang="en-US" sz="1800" dirty="0">
                <a:effectLst/>
                <a:latin typeface="Arial" panose="020B0604020202020204" pitchFamily="34" charset="0"/>
                <a:ea typeface="Aptos" panose="020B0004020202020204" pitchFamily="34" charset="0"/>
              </a:rPr>
              <a:t>Jessica Brum, (Attorney), </a:t>
            </a:r>
            <a:r>
              <a:rPr lang="en-US" sz="1800" i="1" dirty="0">
                <a:effectLst/>
                <a:latin typeface="Arial" panose="020B0604020202020204" pitchFamily="34" charset="0"/>
                <a:ea typeface="Aptos" panose="020B0004020202020204" pitchFamily="34" charset="0"/>
              </a:rPr>
              <a:t>Georgetown Journal Of International Law, </a:t>
            </a:r>
            <a:r>
              <a:rPr lang="en-US" sz="1800" dirty="0">
                <a:effectLst/>
                <a:latin typeface="Arial" panose="020B0604020202020204" pitchFamily="34" charset="0"/>
                <a:ea typeface="Aptos" panose="020B0004020202020204" pitchFamily="34" charset="0"/>
              </a:rPr>
              <a:t>Spr. 2019, p. 711. </a:t>
            </a:r>
            <a:r>
              <a:rPr lang="en-US" sz="1800" dirty="0">
                <a:solidFill>
                  <a:srgbClr val="000000"/>
                </a:solidFill>
                <a:effectLst/>
                <a:latin typeface="Arial" panose="020B0604020202020204" pitchFamily="34" charset="0"/>
                <a:ea typeface="Arial" panose="020B0604020202020204" pitchFamily="34" charset="0"/>
              </a:rPr>
              <a:t>Intellectual property generally refers to a set of rights that protects commercially valuable human ideas. It includes copyright, patent rights, trademark, and trade secrets.</a:t>
            </a:r>
            <a:r>
              <a:rPr lang="en-US" dirty="0">
                <a:effectLst/>
              </a:rPr>
              <a:t> </a:t>
            </a:r>
          </a:p>
          <a:p>
            <a:pPr>
              <a:spcBef>
                <a:spcPts val="600"/>
              </a:spcBef>
            </a:pPr>
            <a:r>
              <a:rPr lang="en-US" sz="1800" dirty="0">
                <a:solidFill>
                  <a:srgbClr val="000000"/>
                </a:solidFill>
                <a:effectLst/>
                <a:latin typeface="Arial" panose="020B0604020202020204" pitchFamily="34" charset="0"/>
                <a:ea typeface="Arial" panose="020B0604020202020204" pitchFamily="34" charset="0"/>
              </a:rPr>
              <a:t>Charles Duan, (Prof. Law,  American University Washington College of Law), BELMONT LAW REVIEW, Fall 2023, p. 99. Among other things, the territorial nature of patents explains why current concerns about IP theft in China are largely unrelated to U.S. patent law. </a:t>
            </a:r>
            <a:endParaRPr lang="en-US" dirty="0"/>
          </a:p>
        </p:txBody>
      </p:sp>
      <p:pic>
        <p:nvPicPr>
          <p:cNvPr id="7" name="Picture 6" descr="A diagram of a law&#10;&#10;Description automatically generated with medium confidence">
            <a:extLst>
              <a:ext uri="{FF2B5EF4-FFF2-40B4-BE49-F238E27FC236}">
                <a16:creationId xmlns:a16="http://schemas.microsoft.com/office/drawing/2014/main" id="{0E71157B-C517-7F0E-5A5B-6F63CF1F4FD8}"/>
              </a:ext>
            </a:extLst>
          </p:cNvPr>
          <p:cNvPicPr>
            <a:picLocks noChangeAspect="1"/>
          </p:cNvPicPr>
          <p:nvPr/>
        </p:nvPicPr>
        <p:blipFill rotWithShape="1">
          <a:blip r:embed="rId2">
            <a:extLst>
              <a:ext uri="{28A0092B-C50C-407E-A947-70E740481C1C}">
                <a14:useLocalDpi xmlns:a14="http://schemas.microsoft.com/office/drawing/2010/main" val="0"/>
              </a:ext>
            </a:extLst>
          </a:blip>
          <a:srcRect t="20974" b="43952"/>
          <a:stretch/>
        </p:blipFill>
        <p:spPr>
          <a:xfrm>
            <a:off x="1292825" y="1970382"/>
            <a:ext cx="9762167" cy="173182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Oval 7">
            <a:extLst>
              <a:ext uri="{FF2B5EF4-FFF2-40B4-BE49-F238E27FC236}">
                <a16:creationId xmlns:a16="http://schemas.microsoft.com/office/drawing/2014/main" id="{11E56AC6-911A-D1E9-E61D-6CE0F15E1D76}"/>
              </a:ext>
            </a:extLst>
          </p:cNvPr>
          <p:cNvSpPr/>
          <p:nvPr/>
        </p:nvSpPr>
        <p:spPr>
          <a:xfrm rot="168982">
            <a:off x="6863258" y="2834058"/>
            <a:ext cx="3162979" cy="500859"/>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4850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F2496D-D6A0-4CC2-9A65-2756FE866C9F}"/>
              </a:ext>
            </a:extLst>
          </p:cNvPr>
          <p:cNvSpPr>
            <a:spLocks noGrp="1"/>
          </p:cNvSpPr>
          <p:nvPr>
            <p:ph type="title"/>
          </p:nvPr>
        </p:nvSpPr>
        <p:spPr>
          <a:xfrm>
            <a:off x="532563" y="3359152"/>
            <a:ext cx="11659438" cy="660399"/>
          </a:xfrm>
        </p:spPr>
        <p:txBody>
          <a:bodyPr/>
          <a:lstStyle/>
          <a:p>
            <a:r>
              <a:rPr lang="en-US" dirty="0"/>
              <a:t>Intellectual Property: Topicality Arguments</a:t>
            </a:r>
          </a:p>
        </p:txBody>
      </p:sp>
      <p:sp>
        <p:nvSpPr>
          <p:cNvPr id="4" name="Footer Placeholder 3">
            <a:extLst>
              <a:ext uri="{FF2B5EF4-FFF2-40B4-BE49-F238E27FC236}">
                <a16:creationId xmlns:a16="http://schemas.microsoft.com/office/drawing/2014/main" id="{C9122689-0C18-4DE0-BCC9-AC763AA0BF80}"/>
              </a:ext>
            </a:extLst>
          </p:cNvPr>
          <p:cNvSpPr>
            <a:spLocks noGrp="1"/>
          </p:cNvSpPr>
          <p:nvPr>
            <p:ph type="ftr" sz="quarter" idx="4294967295"/>
          </p:nvPr>
        </p:nvSpPr>
        <p:spPr>
          <a:xfrm>
            <a:off x="10199688" y="6524625"/>
            <a:ext cx="1992312" cy="295275"/>
          </a:xfrm>
        </p:spPr>
        <p:txBody>
          <a:bodyPr/>
          <a:lstStyle/>
          <a:p>
            <a:pPr>
              <a:defRPr/>
            </a:pPr>
            <a:r>
              <a:rPr lang="en-US"/>
              <a:t>www.nfhs.org</a:t>
            </a:r>
          </a:p>
        </p:txBody>
      </p:sp>
      <p:pic>
        <p:nvPicPr>
          <p:cNvPr id="2" name="Picture 1">
            <a:extLst>
              <a:ext uri="{FF2B5EF4-FFF2-40B4-BE49-F238E27FC236}">
                <a16:creationId xmlns:a16="http://schemas.microsoft.com/office/drawing/2014/main" id="{0FEFD13B-2A08-ACE0-F669-3FAC59F4A5AE}"/>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0" y="0"/>
            <a:ext cx="12192000" cy="2801566"/>
          </a:xfrm>
          <a:prstGeom prst="rect">
            <a:avLst/>
          </a:prstGeom>
        </p:spPr>
      </p:pic>
    </p:spTree>
    <p:extLst>
      <p:ext uri="{BB962C8B-B14F-4D97-AF65-F5344CB8AC3E}">
        <p14:creationId xmlns:p14="http://schemas.microsoft.com/office/powerpoint/2010/main" val="1837134352"/>
      </p:ext>
    </p:extLst>
  </p:cSld>
  <p:clrMapOvr>
    <a:masterClrMapping/>
  </p:clrMapOvr>
</p:sld>
</file>

<file path=ppt/theme/theme1.xml><?xml version="1.0" encoding="utf-8"?>
<a:theme xmlns:a="http://schemas.openxmlformats.org/drawingml/2006/main" name="Office Theme">
  <a:themeElements>
    <a:clrScheme name="Custom 41">
      <a:dk1>
        <a:srgbClr val="414B56"/>
      </a:dk1>
      <a:lt1>
        <a:srgbClr val="FFFFFF"/>
      </a:lt1>
      <a:dk2>
        <a:srgbClr val="1F497D"/>
      </a:dk2>
      <a:lt2>
        <a:srgbClr val="D8D8D8"/>
      </a:lt2>
      <a:accent1>
        <a:srgbClr val="FFCE00"/>
      </a:accent1>
      <a:accent2>
        <a:srgbClr val="D21034"/>
      </a:accent2>
      <a:accent3>
        <a:srgbClr val="003798"/>
      </a:accent3>
      <a:accent4>
        <a:srgbClr val="E96B10"/>
      </a:accent4>
      <a:accent5>
        <a:srgbClr val="581963"/>
      </a:accent5>
      <a:accent6>
        <a:srgbClr val="006A4E"/>
      </a:accent6>
      <a:hlink>
        <a:srgbClr val="1312D1"/>
      </a:hlink>
      <a:folHlink>
        <a:srgbClr val="00379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FHS Company PowerPoint_2019_Wide Format  -  Read-Only" id="{B878B66C-7652-44B4-BD8F-1BD6F77F39A7}" vid="{2D55774A-290A-4B49-9771-625A09A4EF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226</TotalTime>
  <Words>551</Words>
  <Application>Microsoft Macintosh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MS Mincho</vt:lpstr>
      <vt:lpstr>Aptos</vt:lpstr>
      <vt:lpstr>Arial</vt:lpstr>
      <vt:lpstr>Calibri</vt:lpstr>
      <vt:lpstr>Courier New</vt:lpstr>
      <vt:lpstr>Segoe UI</vt:lpstr>
      <vt:lpstr>Wingdings</vt:lpstr>
      <vt:lpstr>Office Theme</vt:lpstr>
      <vt:lpstr>Intellectual property: Topicality Arguments</vt:lpstr>
      <vt:lpstr>“Domestic” means not involving other countries</vt:lpstr>
      <vt:lpstr>“STRENGTHEN” REFERS TO THAT WHICH ALREADY EXISTS</vt:lpstr>
      <vt:lpstr>“PROTECTION” DOES NOT MEAN TO ABOLISH</vt:lpstr>
      <vt:lpstr>“trademarks” Have nothing to do with deepfakes</vt:lpstr>
      <vt:lpstr>THE “intellectual property” category of “trade secrets” is not in the resolution</vt:lpstr>
      <vt:lpstr>Intellectual Property: Topicality Arguments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JUSTICE Topic: Topicality ARguments</dc:title>
  <dc:creator>Edwards, Richard</dc:creator>
  <cp:lastModifiedBy>Edwards, Richard</cp:lastModifiedBy>
  <cp:revision>17</cp:revision>
  <dcterms:created xsi:type="dcterms:W3CDTF">2020-06-30T04:07:23Z</dcterms:created>
  <dcterms:modified xsi:type="dcterms:W3CDTF">2024-06-09T02:44:20Z</dcterms:modified>
</cp:coreProperties>
</file>