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60" r:id="rId3"/>
    <p:sldId id="270" r:id="rId4"/>
    <p:sldId id="262" r:id="rId5"/>
    <p:sldId id="265" r:id="rId6"/>
    <p:sldId id="267" r:id="rId7"/>
    <p:sldId id="264" r:id="rId8"/>
    <p:sldId id="261" r:id="rId9"/>
    <p:sldId id="266" r:id="rId10"/>
    <p:sldId id="263" r:id="rId11"/>
    <p:sldId id="268" r:id="rId12"/>
    <p:sldId id="269" r:id="rId13"/>
    <p:sldId id="259" r:id="rId14"/>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22" autoAdjust="0"/>
    <p:restoredTop sz="94660"/>
  </p:normalViewPr>
  <p:slideViewPr>
    <p:cSldViewPr snapToGrid="0">
      <p:cViewPr varScale="1">
        <p:scale>
          <a:sx n="96" d="100"/>
          <a:sy n="96" d="100"/>
        </p:scale>
        <p:origin x="168" y="768"/>
      </p:cViewPr>
      <p:guideLst>
        <p:guide orient="horz" pos="2160"/>
        <p:guide pos="3840"/>
      </p:guideLst>
    </p:cSldViewPr>
  </p:slideViewPr>
  <p:notesTextViewPr>
    <p:cViewPr>
      <p:scale>
        <a:sx n="100" d="100"/>
        <a:sy n="100" d="100"/>
      </p:scale>
      <p:origin x="0" y="0"/>
    </p:cViewPr>
  </p:notesText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6/7/24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6/7/24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A picture containing vector graphics&#10;&#10;Description automatically generated">
            <a:extLst>
              <a:ext uri="{FF2B5EF4-FFF2-40B4-BE49-F238E27FC236}">
                <a16:creationId xmlns:a16="http://schemas.microsoft.com/office/drawing/2014/main" id="{A923E497-8267-4CFA-A22A-57165CF45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6/7/24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13" name="Picture 12" descr="A picture containing vector graphics&#10;&#10;Description automatically generated">
            <a:extLst>
              <a:ext uri="{FF2B5EF4-FFF2-40B4-BE49-F238E27FC236}">
                <a16:creationId xmlns:a16="http://schemas.microsoft.com/office/drawing/2014/main" id="{FA5DAA2C-5AE1-49C9-9B6D-8287738C73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6/7/24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4EADF041-D3E6-4D5D-A3BD-AE5CD7B061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80354" y="4851985"/>
            <a:ext cx="1260256" cy="147117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6/7/24</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techtransparencyproject.org/articles/apples-trademark-bullying-targets-small-businesses-nonprofits"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igitalcommons.law.umaryland.edu/cgi/viewcontent.cgi?article=1330&amp;context=jbtl" TargetMode="Externa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ipwatchdog.com/2021/10/26/alice-insanity-part-one-alice-mayo-test-violates-due-process-law/id=139229/"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csis.org/analysis/march-rights-and-us-global-competitiveness"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413FD-DF9A-4337-BE3E-0615F0C9F453}"/>
              </a:ext>
            </a:extLst>
          </p:cNvPr>
          <p:cNvSpPr>
            <a:spLocks noGrp="1"/>
          </p:cNvSpPr>
          <p:nvPr>
            <p:ph type="ctrTitle"/>
          </p:nvPr>
        </p:nvSpPr>
        <p:spPr>
          <a:xfrm>
            <a:off x="328246" y="3051622"/>
            <a:ext cx="11297920" cy="1241425"/>
          </a:xfrm>
        </p:spPr>
        <p:txBody>
          <a:bodyPr/>
          <a:lstStyle/>
          <a:p>
            <a:r>
              <a:rPr lang="en-US" dirty="0"/>
              <a:t>INTELLECTUAL PROPERTY: Affirmative</a:t>
            </a:r>
          </a:p>
        </p:txBody>
      </p:sp>
      <p:sp>
        <p:nvSpPr>
          <p:cNvPr id="5" name="Subtitle 4">
            <a:extLst>
              <a:ext uri="{FF2B5EF4-FFF2-40B4-BE49-F238E27FC236}">
                <a16:creationId xmlns:a16="http://schemas.microsoft.com/office/drawing/2014/main" id="{C8A2ABF7-6139-4776-8075-C34E0EA3679B}"/>
              </a:ext>
            </a:extLst>
          </p:cNvPr>
          <p:cNvSpPr>
            <a:spLocks noGrp="1"/>
          </p:cNvSpPr>
          <p:nvPr>
            <p:ph type="subTitle" idx="1"/>
          </p:nvPr>
        </p:nvSpPr>
        <p:spPr>
          <a:xfrm>
            <a:off x="2913321" y="4991568"/>
            <a:ext cx="9278679" cy="1727731"/>
          </a:xfrm>
        </p:spPr>
        <p:txBody>
          <a:bodyPr/>
          <a:lstStyle/>
          <a:p>
            <a:r>
              <a:rPr lang="en-US" sz="2000" dirty="0"/>
              <a:t>Resolved: The United States federal government should significantly strengthen its protection of domestic intellectual property rights in copyrights, patents, and/or trademarks. </a:t>
            </a:r>
          </a:p>
          <a:p>
            <a:endParaRPr lang="en-US" sz="2000" dirty="0"/>
          </a:p>
          <a:p>
            <a:pPr>
              <a:spcBef>
                <a:spcPts val="600"/>
              </a:spcBef>
            </a:pPr>
            <a:r>
              <a:rPr lang="en-US" sz="2000" dirty="0"/>
              <a:t>A look at possible affirmative cases, provided by Rich Edwards, Baylor University</a:t>
            </a:r>
          </a:p>
          <a:p>
            <a:endParaRPr lang="en-US" dirty="0"/>
          </a:p>
        </p:txBody>
      </p:sp>
      <p:pic>
        <p:nvPicPr>
          <p:cNvPr id="7" name="Picture 2" descr="A National Strategy for Critical and Emerging Technologies - Trajectory  Magazine">
            <a:extLst>
              <a:ext uri="{FF2B5EF4-FFF2-40B4-BE49-F238E27FC236}">
                <a16:creationId xmlns:a16="http://schemas.microsoft.com/office/drawing/2014/main" id="{1A2403F2-FE63-F65E-E263-77FD09C747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956"/>
          <a:stretch/>
        </p:blipFill>
        <p:spPr bwMode="auto">
          <a:xfrm>
            <a:off x="-1" y="0"/>
            <a:ext cx="12192001" cy="28838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99A7D9-2793-9713-AFE6-CBDDD991A4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2801566"/>
          </a:xfrm>
          <a:prstGeom prst="rect">
            <a:avLst/>
          </a:prstGeom>
        </p:spPr>
      </p:pic>
    </p:spTree>
    <p:extLst>
      <p:ext uri="{BB962C8B-B14F-4D97-AF65-F5344CB8AC3E}">
        <p14:creationId xmlns:p14="http://schemas.microsoft.com/office/powerpoint/2010/main" val="102254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dirty="0">
                <a:solidFill>
                  <a:srgbClr val="0070C0"/>
                </a:solidFill>
                <a:latin typeface="Copperplate" panose="02000504000000020004" pitchFamily="2" charset="77"/>
              </a:rPr>
              <a:t>SHOP SAFE Act</a:t>
            </a:r>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04286" y="2075380"/>
            <a:ext cx="7349296" cy="4257156"/>
          </a:xfrm>
        </p:spPr>
        <p:txBody>
          <a:bodyPr/>
          <a:lstStyle/>
          <a:p>
            <a:pPr marL="293688" indent="-282575">
              <a:spcBef>
                <a:spcPts val="1800"/>
              </a:spcBef>
            </a:pPr>
            <a:r>
              <a:rPr lang="en-US" sz="2400" b="1" dirty="0">
                <a:solidFill>
                  <a:srgbClr val="0070C0"/>
                </a:solidFill>
              </a:rPr>
              <a:t>Harm: </a:t>
            </a:r>
            <a:r>
              <a:rPr lang="en-US" sz="2400" dirty="0"/>
              <a:t>Counterfeit product sales damage the economy and threaten the health of consumers both in the U.S. and throughout the world.</a:t>
            </a:r>
          </a:p>
          <a:p>
            <a:pPr marL="293688" indent="-282575">
              <a:spcBef>
                <a:spcPts val="1800"/>
              </a:spcBef>
            </a:pPr>
            <a:r>
              <a:rPr lang="en-US" sz="2400" b="1" dirty="0">
                <a:solidFill>
                  <a:srgbClr val="0070C0"/>
                </a:solidFill>
              </a:rPr>
              <a:t>Inherency: </a:t>
            </a:r>
            <a:r>
              <a:rPr lang="en-US" sz="2400" dirty="0"/>
              <a:t>Current law makes regulation a useless game of “whack-a-mole.”</a:t>
            </a:r>
          </a:p>
          <a:p>
            <a:pPr marL="293688" indent="-282575">
              <a:spcBef>
                <a:spcPts val="1800"/>
              </a:spcBef>
            </a:pPr>
            <a:r>
              <a:rPr lang="en-US" sz="2400" b="1" dirty="0">
                <a:solidFill>
                  <a:srgbClr val="0070C0"/>
                </a:solidFill>
              </a:rPr>
              <a:t>Solvency: </a:t>
            </a:r>
            <a:r>
              <a:rPr lang="en-US" sz="2400" dirty="0"/>
              <a:t>Passing the Stopping Harmful Offers on Platforms by Screening Against Fakes in E-commerce Act or the SHOP SAFE Act would solve by making eCommerce platforms responsible for sale of counterfeit drugs and other products.</a:t>
            </a:r>
          </a:p>
        </p:txBody>
      </p:sp>
      <p:pic>
        <p:nvPicPr>
          <p:cNvPr id="6" name="Picture 5" descr="A screenshot of a computer&#10;&#10;Description automatically generated">
            <a:extLst>
              <a:ext uri="{FF2B5EF4-FFF2-40B4-BE49-F238E27FC236}">
                <a16:creationId xmlns:a16="http://schemas.microsoft.com/office/drawing/2014/main" id="{0E096E70-39A2-4DD5-5532-A7646553DF32}"/>
              </a:ext>
            </a:extLst>
          </p:cNvPr>
          <p:cNvPicPr>
            <a:picLocks noChangeAspect="1"/>
          </p:cNvPicPr>
          <p:nvPr/>
        </p:nvPicPr>
        <p:blipFill rotWithShape="1">
          <a:blip r:embed="rId2">
            <a:extLst>
              <a:ext uri="{28A0092B-C50C-407E-A947-70E740481C1C}">
                <a14:useLocalDpi xmlns:a14="http://schemas.microsoft.com/office/drawing/2010/main" val="0"/>
              </a:ext>
            </a:extLst>
          </a:blip>
          <a:srcRect l="44620" t="21778" r="22069" b="8208"/>
          <a:stretch/>
        </p:blipFill>
        <p:spPr>
          <a:xfrm>
            <a:off x="8835776" y="1993900"/>
            <a:ext cx="3178302" cy="4338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0694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dirty="0">
                <a:solidFill>
                  <a:srgbClr val="0070C0"/>
                </a:solidFill>
                <a:latin typeface="Copperplate" panose="02000504000000020004" pitchFamily="2" charset="77"/>
              </a:rPr>
              <a:t>Trademark bullies</a:t>
            </a:r>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332367" y="2075381"/>
            <a:ext cx="7020523" cy="4257156"/>
          </a:xfrm>
        </p:spPr>
        <p:txBody>
          <a:bodyPr/>
          <a:lstStyle/>
          <a:p>
            <a:pPr marL="293688" indent="-282575">
              <a:spcBef>
                <a:spcPts val="1800"/>
              </a:spcBef>
            </a:pPr>
            <a:r>
              <a:rPr lang="en-US" sz="2400" b="1" dirty="0">
                <a:solidFill>
                  <a:srgbClr val="0070C0"/>
                </a:solidFill>
              </a:rPr>
              <a:t>Harm: </a:t>
            </a:r>
            <a:r>
              <a:rPr lang="en-US" sz="2400" dirty="0"/>
              <a:t>Trademark bullying undermines U.S. innovation; large companies, especially those in the tech field, abusively harass small businesses.</a:t>
            </a:r>
          </a:p>
          <a:p>
            <a:pPr marL="293688" indent="-282575">
              <a:spcBef>
                <a:spcPts val="1800"/>
              </a:spcBef>
            </a:pPr>
            <a:r>
              <a:rPr lang="en-US" sz="2400" b="1" dirty="0">
                <a:solidFill>
                  <a:srgbClr val="0070C0"/>
                </a:solidFill>
              </a:rPr>
              <a:t>Inherency: </a:t>
            </a:r>
            <a:r>
              <a:rPr lang="en-US" sz="2400" dirty="0"/>
              <a:t>Current law provides only an insistence upon aggressively defending a trademark without any countervailing penalty for bullying behavior.</a:t>
            </a:r>
          </a:p>
          <a:p>
            <a:pPr marL="293688" indent="-282575">
              <a:spcBef>
                <a:spcPts val="1800"/>
              </a:spcBef>
            </a:pPr>
            <a:r>
              <a:rPr lang="en-US" sz="2400" b="1" dirty="0">
                <a:solidFill>
                  <a:srgbClr val="0070C0"/>
                </a:solidFill>
              </a:rPr>
              <a:t>Solvency: </a:t>
            </a:r>
            <a:r>
              <a:rPr lang="en-US" sz="2400" dirty="0"/>
              <a:t>The solution requires establishing a “misuse doctrine” in the Lanham Act, enforced with the threat that a trademark bully will lose their own trademark.</a:t>
            </a:r>
          </a:p>
        </p:txBody>
      </p:sp>
      <p:pic>
        <p:nvPicPr>
          <p:cNvPr id="3" name="Picture 2" descr="A screenshot of a computer&#10;&#10;Description automatically generated">
            <a:extLst>
              <a:ext uri="{FF2B5EF4-FFF2-40B4-BE49-F238E27FC236}">
                <a16:creationId xmlns:a16="http://schemas.microsoft.com/office/drawing/2014/main" id="{01572D61-8B76-D4D2-67BF-81861F19CAA9}"/>
              </a:ext>
            </a:extLst>
          </p:cNvPr>
          <p:cNvPicPr>
            <a:picLocks noChangeAspect="1"/>
          </p:cNvPicPr>
          <p:nvPr/>
        </p:nvPicPr>
        <p:blipFill rotWithShape="1">
          <a:blip r:embed="rId2">
            <a:extLst>
              <a:ext uri="{28A0092B-C50C-407E-A947-70E740481C1C}">
                <a14:useLocalDpi xmlns:a14="http://schemas.microsoft.com/office/drawing/2010/main" val="0"/>
              </a:ext>
            </a:extLst>
          </a:blip>
          <a:srcRect l="27303" t="13229" r="26167" b="6782"/>
          <a:stretch/>
        </p:blipFill>
        <p:spPr>
          <a:xfrm>
            <a:off x="8424809" y="2075381"/>
            <a:ext cx="3542825" cy="4037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6AC3003-7087-DA35-4F8D-4AA8FE1D3603}"/>
              </a:ext>
            </a:extLst>
          </p:cNvPr>
          <p:cNvSpPr txBox="1"/>
          <p:nvPr/>
        </p:nvSpPr>
        <p:spPr>
          <a:xfrm>
            <a:off x="8548099" y="6132482"/>
            <a:ext cx="3419536" cy="400110"/>
          </a:xfrm>
          <a:prstGeom prst="rect">
            <a:avLst/>
          </a:prstGeom>
          <a:noFill/>
        </p:spPr>
        <p:txBody>
          <a:bodyPr wrap="square" rtlCol="0">
            <a:spAutoFit/>
          </a:bodyPr>
          <a:lstStyle/>
          <a:p>
            <a:r>
              <a:rPr lang="en-US" sz="1000" dirty="0">
                <a:hlinkClick r:id="rId3"/>
              </a:rPr>
              <a:t>https://www.techtransparencyproject.org/articles/apples-trademark-bullying-targets-small-businesses-nonprofits</a:t>
            </a:r>
            <a:r>
              <a:rPr lang="en-US" sz="1000" dirty="0"/>
              <a:t> </a:t>
            </a:r>
          </a:p>
        </p:txBody>
      </p:sp>
    </p:spTree>
    <p:extLst>
      <p:ext uri="{BB962C8B-B14F-4D97-AF65-F5344CB8AC3E}">
        <p14:creationId xmlns:p14="http://schemas.microsoft.com/office/powerpoint/2010/main" val="922601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dirty="0">
                <a:solidFill>
                  <a:srgbClr val="0070C0"/>
                </a:solidFill>
                <a:latin typeface="Copperplate" panose="02000504000000020004" pitchFamily="2" charset="77"/>
              </a:rPr>
              <a:t>cannabis trademarks</a:t>
            </a:r>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294777" y="2056919"/>
            <a:ext cx="7020520" cy="4257156"/>
          </a:xfrm>
        </p:spPr>
        <p:txBody>
          <a:bodyPr/>
          <a:lstStyle/>
          <a:p>
            <a:pPr marL="293688" indent="-282575">
              <a:spcBef>
                <a:spcPts val="1800"/>
              </a:spcBef>
            </a:pPr>
            <a:r>
              <a:rPr lang="en-US" sz="2400" b="1" dirty="0">
                <a:solidFill>
                  <a:srgbClr val="0070C0"/>
                </a:solidFill>
              </a:rPr>
              <a:t>Harm: </a:t>
            </a:r>
            <a:r>
              <a:rPr lang="en-US" sz="2400" dirty="0"/>
              <a:t>More than half of U.S. states have legalized cannabis sales. The current state-by-state trademark filings for cannabis sellers creates confusion and risks consumer safety. </a:t>
            </a:r>
          </a:p>
          <a:p>
            <a:pPr marL="293688" indent="-282575">
              <a:spcBef>
                <a:spcPts val="1800"/>
              </a:spcBef>
            </a:pPr>
            <a:r>
              <a:rPr lang="en-US" sz="2400" b="1" dirty="0">
                <a:solidFill>
                  <a:srgbClr val="0070C0"/>
                </a:solidFill>
              </a:rPr>
              <a:t>Inherency: </a:t>
            </a:r>
            <a:r>
              <a:rPr lang="en-US" sz="2400" dirty="0"/>
              <a:t>At present, the U.S. Patent and Trademark Office does not allow trademark filings for any product illegal under federal law.</a:t>
            </a:r>
          </a:p>
          <a:p>
            <a:pPr marL="293688" indent="-282575">
              <a:spcBef>
                <a:spcPts val="1800"/>
              </a:spcBef>
            </a:pPr>
            <a:r>
              <a:rPr lang="en-US" sz="2400" b="1" dirty="0">
                <a:solidFill>
                  <a:srgbClr val="0070C0"/>
                </a:solidFill>
              </a:rPr>
              <a:t>Solvency: </a:t>
            </a:r>
            <a:r>
              <a:rPr lang="en-US" sz="2400" dirty="0"/>
              <a:t>The illegal product exemption in the Lanham Act should be removed. The U.S. already allows patents and copyrights for cannabis products. </a:t>
            </a:r>
          </a:p>
        </p:txBody>
      </p:sp>
      <p:sp>
        <p:nvSpPr>
          <p:cNvPr id="2" name="TextBox 1">
            <a:extLst>
              <a:ext uri="{FF2B5EF4-FFF2-40B4-BE49-F238E27FC236}">
                <a16:creationId xmlns:a16="http://schemas.microsoft.com/office/drawing/2014/main" id="{A41D62B3-6D7D-06B7-8F83-7C2755B0C79E}"/>
              </a:ext>
            </a:extLst>
          </p:cNvPr>
          <p:cNvSpPr txBox="1"/>
          <p:nvPr/>
        </p:nvSpPr>
        <p:spPr>
          <a:xfrm>
            <a:off x="8395652" y="5901650"/>
            <a:ext cx="3571982" cy="430887"/>
          </a:xfrm>
          <a:prstGeom prst="rect">
            <a:avLst/>
          </a:prstGeom>
          <a:noFill/>
        </p:spPr>
        <p:txBody>
          <a:bodyPr wrap="square" rtlCol="0">
            <a:spAutoFit/>
          </a:bodyPr>
          <a:lstStyle/>
          <a:p>
            <a:r>
              <a:rPr lang="en-US" sz="1100" dirty="0">
                <a:hlinkClick r:id="rId2"/>
              </a:rPr>
              <a:t>https://digitalcommons.law.umaryland.edu/cgi/viewcontent.cgi?article=1330&amp;context=jbtl</a:t>
            </a:r>
            <a:r>
              <a:rPr lang="en-US" sz="1100" dirty="0"/>
              <a:t> </a:t>
            </a:r>
          </a:p>
        </p:txBody>
      </p:sp>
      <p:pic>
        <p:nvPicPr>
          <p:cNvPr id="8" name="Picture 7" descr="A screenshot of a computer&#10;&#10;Description automatically generated">
            <a:extLst>
              <a:ext uri="{FF2B5EF4-FFF2-40B4-BE49-F238E27FC236}">
                <a16:creationId xmlns:a16="http://schemas.microsoft.com/office/drawing/2014/main" id="{FBDC1195-5A02-74BF-3885-C0D31EC529BF}"/>
              </a:ext>
            </a:extLst>
          </p:cNvPr>
          <p:cNvPicPr>
            <a:picLocks noChangeAspect="1"/>
          </p:cNvPicPr>
          <p:nvPr/>
        </p:nvPicPr>
        <p:blipFill rotWithShape="1">
          <a:blip r:embed="rId3">
            <a:extLst>
              <a:ext uri="{28A0092B-C50C-407E-A947-70E740481C1C}">
                <a14:useLocalDpi xmlns:a14="http://schemas.microsoft.com/office/drawing/2010/main" val="0"/>
              </a:ext>
            </a:extLst>
          </a:blip>
          <a:srcRect l="37746" t="32713" r="17575" b="43418"/>
          <a:stretch/>
        </p:blipFill>
        <p:spPr>
          <a:xfrm>
            <a:off x="8352890" y="2075381"/>
            <a:ext cx="3472666" cy="1204913"/>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399FA3D2-5910-44BF-C4FD-5A7EAFDF0881}"/>
              </a:ext>
            </a:extLst>
          </p:cNvPr>
          <p:cNvPicPr>
            <a:picLocks noChangeAspect="1"/>
          </p:cNvPicPr>
          <p:nvPr/>
        </p:nvPicPr>
        <p:blipFill rotWithShape="1">
          <a:blip r:embed="rId4">
            <a:extLst>
              <a:ext uri="{28A0092B-C50C-407E-A947-70E740481C1C}">
                <a14:useLocalDpi xmlns:a14="http://schemas.microsoft.com/office/drawing/2010/main" val="0"/>
              </a:ext>
            </a:extLst>
          </a:blip>
          <a:srcRect l="44359" t="37247" r="24357" b="39292"/>
          <a:stretch/>
        </p:blipFill>
        <p:spPr>
          <a:xfrm>
            <a:off x="8352891" y="3280294"/>
            <a:ext cx="3708970" cy="2431393"/>
          </a:xfrm>
          <a:prstGeom prst="rect">
            <a:avLst/>
          </a:prstGeom>
        </p:spPr>
      </p:pic>
      <p:sp>
        <p:nvSpPr>
          <p:cNvPr id="11" name="Rectangle 10">
            <a:extLst>
              <a:ext uri="{FF2B5EF4-FFF2-40B4-BE49-F238E27FC236}">
                <a16:creationId xmlns:a16="http://schemas.microsoft.com/office/drawing/2014/main" id="{CC373082-811C-CBCD-5FDA-C9C4D3B8E691}"/>
              </a:ext>
            </a:extLst>
          </p:cNvPr>
          <p:cNvSpPr/>
          <p:nvPr/>
        </p:nvSpPr>
        <p:spPr>
          <a:xfrm>
            <a:off x="8352889" y="2075381"/>
            <a:ext cx="3708972" cy="3729071"/>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21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F2496D-D6A0-4CC2-9A65-2756FE866C9F}"/>
              </a:ext>
            </a:extLst>
          </p:cNvPr>
          <p:cNvSpPr>
            <a:spLocks noGrp="1"/>
          </p:cNvSpPr>
          <p:nvPr>
            <p:ph type="title"/>
          </p:nvPr>
        </p:nvSpPr>
        <p:spPr>
          <a:xfrm>
            <a:off x="416033" y="3282469"/>
            <a:ext cx="11540804" cy="1362075"/>
          </a:xfrm>
        </p:spPr>
        <p:txBody>
          <a:bodyPr/>
          <a:lstStyle/>
          <a:p>
            <a:pPr>
              <a:lnSpc>
                <a:spcPct val="100000"/>
              </a:lnSpc>
            </a:pPr>
            <a:r>
              <a:rPr lang="en-US" sz="4800" dirty="0"/>
              <a:t>INTELLECTUAL PROPERTY: Affirmative</a:t>
            </a:r>
          </a:p>
        </p:txBody>
      </p:sp>
      <p:sp>
        <p:nvSpPr>
          <p:cNvPr id="4" name="Footer Placeholder 3">
            <a:extLst>
              <a:ext uri="{FF2B5EF4-FFF2-40B4-BE49-F238E27FC236}">
                <a16:creationId xmlns:a16="http://schemas.microsoft.com/office/drawing/2014/main" id="{C9122689-0C18-4DE0-BCC9-AC763AA0BF80}"/>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2" name="Picture 1">
            <a:extLst>
              <a:ext uri="{FF2B5EF4-FFF2-40B4-BE49-F238E27FC236}">
                <a16:creationId xmlns:a16="http://schemas.microsoft.com/office/drawing/2014/main" id="{107417D6-6704-F8D7-5643-7ADF4EB828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2801566"/>
          </a:xfrm>
          <a:prstGeom prst="rect">
            <a:avLst/>
          </a:prstGeom>
        </p:spPr>
      </p:pic>
    </p:spTree>
    <p:extLst>
      <p:ext uri="{BB962C8B-B14F-4D97-AF65-F5344CB8AC3E}">
        <p14:creationId xmlns:p14="http://schemas.microsoft.com/office/powerpoint/2010/main" val="183713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patent eligibility restoration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517302" y="2109719"/>
            <a:ext cx="7226006" cy="4338637"/>
          </a:xfrm>
        </p:spPr>
        <p:txBody>
          <a:bodyPr/>
          <a:lstStyle/>
          <a:p>
            <a:pPr marL="293688" indent="-282575">
              <a:spcBef>
                <a:spcPts val="1800"/>
              </a:spcBef>
            </a:pPr>
            <a:r>
              <a:rPr lang="en-US" sz="2400" b="1" dirty="0">
                <a:solidFill>
                  <a:srgbClr val="0070C0"/>
                </a:solidFill>
              </a:rPr>
              <a:t>Harm: </a:t>
            </a:r>
            <a:r>
              <a:rPr lang="en-US" sz="2400" dirty="0"/>
              <a:t>Patent uncertainty undermines U.S. innovation in genetic research, biologics, AI, and other high tech areas; this uncertainty undermines investment; key research centers are moving overseas. </a:t>
            </a:r>
          </a:p>
          <a:p>
            <a:pPr marL="293688" indent="-282575">
              <a:spcBef>
                <a:spcPts val="1800"/>
              </a:spcBef>
            </a:pPr>
            <a:r>
              <a:rPr lang="en-US" sz="2400" b="1" dirty="0">
                <a:solidFill>
                  <a:srgbClr val="0070C0"/>
                </a:solidFill>
              </a:rPr>
              <a:t>Inherency: </a:t>
            </a:r>
            <a:r>
              <a:rPr lang="en-US" sz="2400" dirty="0"/>
              <a:t>Recent Supreme Court decisions (Mayo, Myriad, Alice) have made undermined patent certainty.</a:t>
            </a:r>
          </a:p>
          <a:p>
            <a:pPr marL="293688" indent="-282575">
              <a:spcBef>
                <a:spcPts val="1800"/>
              </a:spcBef>
            </a:pPr>
            <a:r>
              <a:rPr lang="en-US" sz="2400" b="1" dirty="0">
                <a:solidFill>
                  <a:srgbClr val="0070C0"/>
                </a:solidFill>
              </a:rPr>
              <a:t>Solvency: </a:t>
            </a:r>
            <a:r>
              <a:rPr lang="en-US" sz="2400" dirty="0"/>
              <a:t>The Patent Eligibility Restoration Act (PERA) would re-establish certainty, promote investment in high tech areas, and restore U.S. leadership.</a:t>
            </a:r>
          </a:p>
        </p:txBody>
      </p:sp>
      <p:pic>
        <p:nvPicPr>
          <p:cNvPr id="6" name="Picture 5" descr="A screenshot of a computer&#10;&#10;Description automatically generated">
            <a:extLst>
              <a:ext uri="{FF2B5EF4-FFF2-40B4-BE49-F238E27FC236}">
                <a16:creationId xmlns:a16="http://schemas.microsoft.com/office/drawing/2014/main" id="{CB50D7A8-6872-7983-EF54-B0186902981E}"/>
              </a:ext>
            </a:extLst>
          </p:cNvPr>
          <p:cNvPicPr>
            <a:picLocks noChangeAspect="1"/>
          </p:cNvPicPr>
          <p:nvPr/>
        </p:nvPicPr>
        <p:blipFill rotWithShape="1">
          <a:blip r:embed="rId2">
            <a:extLst>
              <a:ext uri="{28A0092B-C50C-407E-A947-70E740481C1C}">
                <a14:useLocalDpi xmlns:a14="http://schemas.microsoft.com/office/drawing/2010/main" val="0"/>
              </a:ext>
            </a:extLst>
          </a:blip>
          <a:srcRect l="46206" t="28901" r="21276" b="7871"/>
          <a:stretch/>
        </p:blipFill>
        <p:spPr>
          <a:xfrm>
            <a:off x="8743307" y="1998345"/>
            <a:ext cx="3242091" cy="4334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0467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key supreme court cases dealing with patents</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159492" y="1861378"/>
            <a:ext cx="7931499" cy="4338637"/>
          </a:xfrm>
        </p:spPr>
        <p:txBody>
          <a:bodyPr/>
          <a:lstStyle/>
          <a:p>
            <a:pPr marL="293688" indent="-282575">
              <a:lnSpc>
                <a:spcPts val="3000"/>
              </a:lnSpc>
              <a:spcBef>
                <a:spcPts val="1800"/>
              </a:spcBef>
            </a:pPr>
            <a:r>
              <a:rPr lang="en-US" sz="2400" b="1" dirty="0">
                <a:solidFill>
                  <a:srgbClr val="0070C0"/>
                </a:solidFill>
              </a:rPr>
              <a:t>Mayo: </a:t>
            </a:r>
            <a:r>
              <a:rPr lang="en-US" sz="2400" i="1" dirty="0">
                <a:solidFill>
                  <a:srgbClr val="000000"/>
                </a:solidFill>
                <a:effectLst/>
                <a:ea typeface="Arial" panose="020B0604020202020204" pitchFamily="34" charset="0"/>
              </a:rPr>
              <a:t>Mayo Collaborative Services v. Prometheus Laboratories, Inc.</a:t>
            </a:r>
            <a:r>
              <a:rPr lang="en-US" sz="2400" i="1" dirty="0">
                <a:effectLst/>
              </a:rPr>
              <a:t> </a:t>
            </a:r>
            <a:r>
              <a:rPr lang="en-US" sz="2400" dirty="0">
                <a:effectLst/>
              </a:rPr>
              <a:t>(2012): Processes that target the application of natural law are not eligible for patents.</a:t>
            </a:r>
            <a:endParaRPr lang="en-US" sz="2400" dirty="0"/>
          </a:p>
          <a:p>
            <a:pPr marL="293688" indent="-282575">
              <a:lnSpc>
                <a:spcPts val="3000"/>
              </a:lnSpc>
              <a:spcBef>
                <a:spcPts val="1800"/>
              </a:spcBef>
            </a:pPr>
            <a:r>
              <a:rPr lang="en-US" sz="2400" b="1" dirty="0">
                <a:solidFill>
                  <a:srgbClr val="0070C0"/>
                </a:solidFill>
              </a:rPr>
              <a:t>Myriad: </a:t>
            </a:r>
            <a:r>
              <a:rPr lang="en-US" sz="2400" i="1" dirty="0">
                <a:solidFill>
                  <a:srgbClr val="000000"/>
                </a:solidFill>
                <a:effectLst/>
                <a:ea typeface="Aptos" panose="020B0004020202020204" pitchFamily="34" charset="0"/>
                <a:cs typeface="Times New Roman" panose="02020603050405020304" pitchFamily="18" charset="0"/>
              </a:rPr>
              <a:t>Association</a:t>
            </a:r>
            <a:r>
              <a:rPr lang="en-US" sz="2400" i="1"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for Molecular Pathology v. Myriad Genetics, Inc.</a:t>
            </a:r>
            <a:r>
              <a:rPr lang="en-US" sz="24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2400" dirty="0">
                <a:solidFill>
                  <a:srgbClr val="000000"/>
                </a:solidFill>
                <a:effectLst/>
                <a:latin typeface="+mj-lt"/>
                <a:ea typeface="Aptos" panose="020B0004020202020204" pitchFamily="34" charset="0"/>
                <a:cs typeface="Times New Roman" panose="02020603050405020304" pitchFamily="18" charset="0"/>
              </a:rPr>
              <a:t>(2013): </a:t>
            </a:r>
            <a:r>
              <a:rPr lang="en-US" sz="2400" dirty="0">
                <a:solidFill>
                  <a:srgbClr val="000000"/>
                </a:solidFill>
                <a:latin typeface="+mj-lt"/>
                <a:ea typeface="Aptos" panose="020B0004020202020204" pitchFamily="34" charset="0"/>
                <a:cs typeface="Times New Roman" panose="02020603050405020304" pitchFamily="18" charset="0"/>
              </a:rPr>
              <a:t>Discoveries of gene sequences &amp; </a:t>
            </a:r>
            <a:r>
              <a:rPr lang="en-US" sz="2400" dirty="0">
                <a:solidFill>
                  <a:srgbClr val="000000"/>
                </a:solidFill>
                <a:effectLst/>
                <a:latin typeface="+mj-lt"/>
                <a:ea typeface="Aptos" panose="020B0004020202020204" pitchFamily="34" charset="0"/>
                <a:cs typeface="Times New Roman" panose="02020603050405020304" pitchFamily="18" charset="0"/>
              </a:rPr>
              <a:t>genetic tests not available for patent protection.</a:t>
            </a:r>
          </a:p>
          <a:p>
            <a:pPr marL="293688" indent="-282575">
              <a:spcBef>
                <a:spcPts val="1800"/>
              </a:spcBef>
            </a:pPr>
            <a:r>
              <a:rPr lang="en-US" sz="2400" b="1" dirty="0">
                <a:solidFill>
                  <a:srgbClr val="0070C0"/>
                </a:solidFill>
              </a:rPr>
              <a:t>Alice: </a:t>
            </a:r>
            <a:r>
              <a:rPr lang="en-US" sz="2400" i="1" dirty="0">
                <a:solidFill>
                  <a:srgbClr val="202122"/>
                </a:solidFill>
                <a:effectLst/>
                <a:highlight>
                  <a:srgbClr val="FFFFFF"/>
                </a:highlight>
              </a:rPr>
              <a:t>Alice Corp. v. CLS Bank International</a:t>
            </a:r>
            <a:r>
              <a:rPr lang="en-US" sz="2400" dirty="0">
                <a:solidFill>
                  <a:srgbClr val="202122"/>
                </a:solidFill>
                <a:effectLst/>
                <a:highlight>
                  <a:srgbClr val="FFFFFF"/>
                </a:highlight>
              </a:rPr>
              <a:t> (2014): An abstract idea cannot be patented. Established a two-step standard: (1) is it an abstract idea?; (2) Does it add to the idea “something extra” that embodies an “inventive concept?”</a:t>
            </a:r>
            <a:endParaRPr lang="en-US" sz="2400" dirty="0"/>
          </a:p>
        </p:txBody>
      </p:sp>
      <p:pic>
        <p:nvPicPr>
          <p:cNvPr id="8" name="Picture 7" descr="A screenshot of a computer&#10;&#10;Description automatically generated">
            <a:extLst>
              <a:ext uri="{FF2B5EF4-FFF2-40B4-BE49-F238E27FC236}">
                <a16:creationId xmlns:a16="http://schemas.microsoft.com/office/drawing/2014/main" id="{8126D48A-B77C-77D9-C92E-5326BD8E302D}"/>
              </a:ext>
            </a:extLst>
          </p:cNvPr>
          <p:cNvPicPr>
            <a:picLocks noChangeAspect="1"/>
          </p:cNvPicPr>
          <p:nvPr/>
        </p:nvPicPr>
        <p:blipFill rotWithShape="1">
          <a:blip r:embed="rId2">
            <a:extLst>
              <a:ext uri="{28A0092B-C50C-407E-A947-70E740481C1C}">
                <a14:useLocalDpi xmlns:a14="http://schemas.microsoft.com/office/drawing/2010/main" val="0"/>
              </a:ext>
            </a:extLst>
          </a:blip>
          <a:srcRect t="17960" r="62250" b="27543"/>
          <a:stretch/>
        </p:blipFill>
        <p:spPr>
          <a:xfrm>
            <a:off x="8734103" y="1955612"/>
            <a:ext cx="3233531" cy="3505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B1494E1-7FEE-F87F-29F1-F1DC5E2CB976}"/>
              </a:ext>
            </a:extLst>
          </p:cNvPr>
          <p:cNvSpPr txBox="1"/>
          <p:nvPr/>
        </p:nvSpPr>
        <p:spPr>
          <a:xfrm>
            <a:off x="8734102" y="5600042"/>
            <a:ext cx="3233531" cy="646331"/>
          </a:xfrm>
          <a:prstGeom prst="rect">
            <a:avLst/>
          </a:prstGeom>
          <a:noFill/>
        </p:spPr>
        <p:txBody>
          <a:bodyPr wrap="square" rtlCol="0">
            <a:spAutoFit/>
          </a:bodyPr>
          <a:lstStyle/>
          <a:p>
            <a:r>
              <a:rPr lang="en-US" sz="1200" dirty="0">
                <a:hlinkClick r:id="rId3"/>
              </a:rPr>
              <a:t>https://ipwatchdog.com/2021/10/26/alice-insanity-part-one-alice-mayo-test-violates-due-process-law/id=139229/</a:t>
            </a:r>
            <a:r>
              <a:rPr lang="en-US" sz="1200" dirty="0"/>
              <a:t> </a:t>
            </a:r>
          </a:p>
        </p:txBody>
      </p:sp>
    </p:spTree>
    <p:extLst>
      <p:ext uri="{BB962C8B-B14F-4D97-AF65-F5344CB8AC3E}">
        <p14:creationId xmlns:p14="http://schemas.microsoft.com/office/powerpoint/2010/main" val="344692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CHINA TECHNOLOGY CONTROL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35109" y="1911706"/>
            <a:ext cx="7349296" cy="4522859"/>
          </a:xfrm>
        </p:spPr>
        <p:txBody>
          <a:bodyPr/>
          <a:lstStyle/>
          <a:p>
            <a:pPr marL="293688" indent="-282575">
              <a:spcBef>
                <a:spcPts val="1800"/>
              </a:spcBef>
            </a:pPr>
            <a:r>
              <a:rPr lang="en-US" sz="2400" b="1" dirty="0">
                <a:solidFill>
                  <a:srgbClr val="0070C0"/>
                </a:solidFill>
              </a:rPr>
              <a:t>Harm: </a:t>
            </a:r>
            <a:r>
              <a:rPr lang="en-US" sz="2400" dirty="0"/>
              <a:t>The U.S. and China are currently engaged in competition for leadership in AI, quantum computing, and numerous other areas of advanced technology. Chinese economic advances are funding a military buildup that will culminate in an attack on Taiwan and resulting war with the U.S.</a:t>
            </a:r>
          </a:p>
          <a:p>
            <a:pPr marL="293688" indent="-282575">
              <a:spcBef>
                <a:spcPts val="1800"/>
              </a:spcBef>
            </a:pPr>
            <a:r>
              <a:rPr lang="en-US" sz="2400" b="1" dirty="0">
                <a:solidFill>
                  <a:srgbClr val="0070C0"/>
                </a:solidFill>
              </a:rPr>
              <a:t>Inherency: </a:t>
            </a:r>
            <a:r>
              <a:rPr lang="en-US" sz="2400" dirty="0"/>
              <a:t>The Biden administration fails to take action to stop Chinese theft of U.S. intellectual property.</a:t>
            </a:r>
          </a:p>
          <a:p>
            <a:pPr marL="293688" indent="-282575">
              <a:spcBef>
                <a:spcPts val="1800"/>
              </a:spcBef>
            </a:pPr>
            <a:r>
              <a:rPr lang="en-US" sz="2400" b="1" dirty="0">
                <a:solidFill>
                  <a:srgbClr val="0070C0"/>
                </a:solidFill>
              </a:rPr>
              <a:t>Solvency: </a:t>
            </a:r>
            <a:r>
              <a:rPr lang="en-US" sz="2400" dirty="0"/>
              <a:t>The China Technology Control Act would stop China from acquiring sensitive U.S. technology and intellectual property.</a:t>
            </a:r>
          </a:p>
        </p:txBody>
      </p:sp>
      <p:pic>
        <p:nvPicPr>
          <p:cNvPr id="6" name="Picture 5" descr="A screenshot of a computer&#10;&#10;Description automatically generated">
            <a:extLst>
              <a:ext uri="{FF2B5EF4-FFF2-40B4-BE49-F238E27FC236}">
                <a16:creationId xmlns:a16="http://schemas.microsoft.com/office/drawing/2014/main" id="{01D64FDC-9751-84BF-04D8-01561B5AB048}"/>
              </a:ext>
            </a:extLst>
          </p:cNvPr>
          <p:cNvPicPr>
            <a:picLocks noChangeAspect="1"/>
          </p:cNvPicPr>
          <p:nvPr/>
        </p:nvPicPr>
        <p:blipFill rotWithShape="1">
          <a:blip r:embed="rId2">
            <a:extLst>
              <a:ext uri="{28A0092B-C50C-407E-A947-70E740481C1C}">
                <a14:useLocalDpi xmlns:a14="http://schemas.microsoft.com/office/drawing/2010/main" val="0"/>
              </a:ext>
            </a:extLst>
          </a:blip>
          <a:srcRect l="44614" t="21167" r="22075" b="7800"/>
          <a:stretch/>
        </p:blipFill>
        <p:spPr>
          <a:xfrm>
            <a:off x="8918665" y="2095928"/>
            <a:ext cx="3132770" cy="4338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365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GREEN TECHNOLOGY PATENTS</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35109" y="1911706"/>
            <a:ext cx="7349296" cy="4522859"/>
          </a:xfrm>
        </p:spPr>
        <p:txBody>
          <a:bodyPr/>
          <a:lstStyle/>
          <a:p>
            <a:pPr marL="293688" indent="-282575">
              <a:spcBef>
                <a:spcPts val="1800"/>
              </a:spcBef>
            </a:pPr>
            <a:r>
              <a:rPr lang="en-US" sz="2400" b="1" dirty="0">
                <a:solidFill>
                  <a:srgbClr val="0070C0"/>
                </a:solidFill>
              </a:rPr>
              <a:t>Harm: </a:t>
            </a:r>
            <a:r>
              <a:rPr lang="en-US" sz="2400" dirty="0"/>
              <a:t>Patent protection is the key to the promotion of technological innovation. The promotion of technological innovation is essential to slow climate change. Climate change is an existential threat.</a:t>
            </a:r>
          </a:p>
          <a:p>
            <a:pPr marL="293688" indent="-282575">
              <a:spcBef>
                <a:spcPts val="1800"/>
              </a:spcBef>
            </a:pPr>
            <a:r>
              <a:rPr lang="en-US" sz="2400" b="1" dirty="0">
                <a:solidFill>
                  <a:srgbClr val="0070C0"/>
                </a:solidFill>
              </a:rPr>
              <a:t>Inherency: </a:t>
            </a:r>
            <a:r>
              <a:rPr lang="en-US" sz="2400" dirty="0"/>
              <a:t>Though the U.S. Patent and Trademark Office operates green patent promotion programs, the incentives are inadequate as compared to the reality of the threat.</a:t>
            </a:r>
          </a:p>
          <a:p>
            <a:pPr marL="293688" indent="-282575">
              <a:spcBef>
                <a:spcPts val="1800"/>
              </a:spcBef>
            </a:pPr>
            <a:r>
              <a:rPr lang="en-US" sz="2400" b="1" dirty="0">
                <a:solidFill>
                  <a:srgbClr val="0070C0"/>
                </a:solidFill>
              </a:rPr>
              <a:t>Solvency: </a:t>
            </a:r>
            <a:r>
              <a:rPr lang="en-US" sz="2400" dirty="0"/>
              <a:t>The U.S. should provide additional incentives for the filing of green technology patents.</a:t>
            </a:r>
          </a:p>
        </p:txBody>
      </p:sp>
      <p:pic>
        <p:nvPicPr>
          <p:cNvPr id="1026" name="Picture 2" descr="Patent Law, Green Technology and Innovation by Ankit Singh, Yogendra Srivastava, 9781032333946">
            <a:extLst>
              <a:ext uri="{FF2B5EF4-FFF2-40B4-BE49-F238E27FC236}">
                <a16:creationId xmlns:a16="http://schemas.microsoft.com/office/drawing/2014/main" id="{9912061E-47FD-A765-7C4C-15CAA2D97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008" y="2014849"/>
            <a:ext cx="2799916" cy="4281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E019ECA0-13C3-650A-2BFD-F1EA618C738C}"/>
              </a:ext>
            </a:extLst>
          </p:cNvPr>
          <p:cNvSpPr txBox="1"/>
          <p:nvPr/>
        </p:nvSpPr>
        <p:spPr>
          <a:xfrm>
            <a:off x="9924836" y="6296065"/>
            <a:ext cx="1462260" cy="276999"/>
          </a:xfrm>
          <a:prstGeom prst="rect">
            <a:avLst/>
          </a:prstGeom>
          <a:noFill/>
        </p:spPr>
        <p:txBody>
          <a:bodyPr wrap="none" rtlCol="0">
            <a:spAutoFit/>
          </a:bodyPr>
          <a:lstStyle/>
          <a:p>
            <a:r>
              <a:rPr lang="en-US" sz="1200" dirty="0"/>
              <a:t>$54.95 on Amazon</a:t>
            </a:r>
          </a:p>
        </p:txBody>
      </p:sp>
    </p:spTree>
    <p:extLst>
      <p:ext uri="{BB962C8B-B14F-4D97-AF65-F5344CB8AC3E}">
        <p14:creationId xmlns:p14="http://schemas.microsoft.com/office/powerpoint/2010/main" val="80194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pPr algn="ctr"/>
            <a:r>
              <a:rPr lang="en-US" sz="3600" dirty="0">
                <a:solidFill>
                  <a:srgbClr val="0070C0"/>
                </a:solidFill>
                <a:latin typeface="Copperplate" panose="02000504000000020004" pitchFamily="2" charset="77"/>
              </a:rPr>
              <a:t>“March-In Rights” in the Bayh-Dole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35109" y="1911706"/>
            <a:ext cx="7349296" cy="4522859"/>
          </a:xfrm>
        </p:spPr>
        <p:txBody>
          <a:bodyPr/>
          <a:lstStyle/>
          <a:p>
            <a:pPr marL="293688" indent="-282575">
              <a:spcBef>
                <a:spcPts val="1800"/>
              </a:spcBef>
            </a:pPr>
            <a:r>
              <a:rPr lang="en-US" sz="2400" b="1" dirty="0">
                <a:solidFill>
                  <a:srgbClr val="0070C0"/>
                </a:solidFill>
              </a:rPr>
              <a:t>Harm: </a:t>
            </a:r>
            <a:r>
              <a:rPr lang="en-US" sz="2400" dirty="0"/>
              <a:t>Patent certainty is key to preserve innovation in the pharmaceutical industry. Such innovation is essential not only for discovering disease cures but also critical to preparation for future pandemics.</a:t>
            </a:r>
          </a:p>
          <a:p>
            <a:pPr marL="293688" indent="-282575">
              <a:spcBef>
                <a:spcPts val="1800"/>
              </a:spcBef>
            </a:pPr>
            <a:r>
              <a:rPr lang="en-US" sz="2400" b="1" dirty="0">
                <a:solidFill>
                  <a:srgbClr val="0070C0"/>
                </a:solidFill>
              </a:rPr>
              <a:t>Inherency: </a:t>
            </a:r>
            <a:r>
              <a:rPr lang="en-US" sz="2400" dirty="0"/>
              <a:t>The Biden administration has announced its intention to claim “March-in Rights” under the Bayh-Dole Act as a means to control pharmaceutical pricing.</a:t>
            </a:r>
          </a:p>
          <a:p>
            <a:pPr marL="293688" indent="-282575">
              <a:spcBef>
                <a:spcPts val="1800"/>
              </a:spcBef>
            </a:pPr>
            <a:r>
              <a:rPr lang="en-US" sz="2400" b="1" dirty="0">
                <a:solidFill>
                  <a:srgbClr val="0070C0"/>
                </a:solidFill>
              </a:rPr>
              <a:t>Solvency: </a:t>
            </a:r>
            <a:r>
              <a:rPr lang="en-US" sz="2400" dirty="0"/>
              <a:t>The U.S. federal government should restore the certainty of drug patent protection by eliminating the “March-In Rights” provision of the Bayh-Dole Act.</a:t>
            </a:r>
          </a:p>
        </p:txBody>
      </p:sp>
      <p:pic>
        <p:nvPicPr>
          <p:cNvPr id="6" name="Picture 5" descr="A screenshot of a computer&#10;&#10;Description automatically generated">
            <a:extLst>
              <a:ext uri="{FF2B5EF4-FFF2-40B4-BE49-F238E27FC236}">
                <a16:creationId xmlns:a16="http://schemas.microsoft.com/office/drawing/2014/main" id="{2DF77FF7-7BF9-9DDD-B457-9E8876F64BC7}"/>
              </a:ext>
            </a:extLst>
          </p:cNvPr>
          <p:cNvPicPr>
            <a:picLocks noChangeAspect="1"/>
          </p:cNvPicPr>
          <p:nvPr/>
        </p:nvPicPr>
        <p:blipFill rotWithShape="1">
          <a:blip r:embed="rId2">
            <a:extLst>
              <a:ext uri="{28A0092B-C50C-407E-A947-70E740481C1C}">
                <a14:useLocalDpi xmlns:a14="http://schemas.microsoft.com/office/drawing/2010/main" val="0"/>
              </a:ext>
            </a:extLst>
          </a:blip>
          <a:srcRect l="36556" t="12824" r="22334" b="10699"/>
          <a:stretch/>
        </p:blipFill>
        <p:spPr>
          <a:xfrm>
            <a:off x="8784405" y="1993186"/>
            <a:ext cx="3195263" cy="4099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BA41E43-A6BB-1736-D82A-012980F14DA2}"/>
              </a:ext>
            </a:extLst>
          </p:cNvPr>
          <p:cNvSpPr txBox="1"/>
          <p:nvPr/>
        </p:nvSpPr>
        <p:spPr>
          <a:xfrm>
            <a:off x="8784405" y="6170720"/>
            <a:ext cx="3407595" cy="369332"/>
          </a:xfrm>
          <a:prstGeom prst="rect">
            <a:avLst/>
          </a:prstGeom>
          <a:noFill/>
        </p:spPr>
        <p:txBody>
          <a:bodyPr wrap="square" rtlCol="0">
            <a:spAutoFit/>
          </a:bodyPr>
          <a:lstStyle/>
          <a:p>
            <a:r>
              <a:rPr lang="en-US" sz="900" dirty="0">
                <a:hlinkClick r:id="rId3"/>
              </a:rPr>
              <a:t>https://www.csis.org/analysis/march-rights-and-us-global-competitiveness</a:t>
            </a:r>
            <a:r>
              <a:rPr lang="en-US" sz="900" dirty="0"/>
              <a:t> </a:t>
            </a:r>
          </a:p>
        </p:txBody>
      </p:sp>
    </p:spTree>
    <p:extLst>
      <p:ext uri="{BB962C8B-B14F-4D97-AF65-F5344CB8AC3E}">
        <p14:creationId xmlns:p14="http://schemas.microsoft.com/office/powerpoint/2010/main" val="2261287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stopping patent trolls</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322093" y="1901432"/>
            <a:ext cx="7534231" cy="4522859"/>
          </a:xfrm>
        </p:spPr>
        <p:txBody>
          <a:bodyPr/>
          <a:lstStyle/>
          <a:p>
            <a:pPr marL="293688" indent="-282575">
              <a:spcBef>
                <a:spcPts val="1800"/>
              </a:spcBef>
            </a:pPr>
            <a:r>
              <a:rPr lang="en-US" sz="2400" b="1" dirty="0">
                <a:solidFill>
                  <a:srgbClr val="0070C0"/>
                </a:solidFill>
              </a:rPr>
              <a:t>Harm: </a:t>
            </a:r>
            <a:r>
              <a:rPr lang="en-US" sz="2400" dirty="0"/>
              <a:t>The U.S. patent system should be improved by taking action against the patent trolls that currently undermine U.S. innovation and leadership in technology. </a:t>
            </a:r>
          </a:p>
          <a:p>
            <a:pPr marL="293688" indent="-282575">
              <a:spcBef>
                <a:spcPts val="1800"/>
              </a:spcBef>
            </a:pPr>
            <a:r>
              <a:rPr lang="en-US" sz="2400" b="1" dirty="0">
                <a:solidFill>
                  <a:srgbClr val="0070C0"/>
                </a:solidFill>
              </a:rPr>
              <a:t>Inherency: </a:t>
            </a:r>
            <a:r>
              <a:rPr lang="en-US" sz="2400" dirty="0"/>
              <a:t>Current law allows “patent assertion agencies” to use “cease and desist” letters to threaten patent action, knowing that small businesses do not have the financial means to defend themselves in the expensive court or Inter Partes Review processes.</a:t>
            </a:r>
          </a:p>
          <a:p>
            <a:pPr marL="293688" indent="-282575">
              <a:spcBef>
                <a:spcPts val="1800"/>
              </a:spcBef>
            </a:pPr>
            <a:r>
              <a:rPr lang="en-US" sz="2400" b="1" dirty="0">
                <a:solidFill>
                  <a:srgbClr val="0070C0"/>
                </a:solidFill>
              </a:rPr>
              <a:t>Solvency:  </a:t>
            </a:r>
            <a:r>
              <a:rPr lang="en-US" sz="2400" dirty="0">
                <a:effectLst/>
                <a:ea typeface="Calibri" panose="020F0502020204030204" pitchFamily="34" charset="0"/>
              </a:rPr>
              <a:t>Passing the “Targeting Rogue and Opaque Letters Act” would</a:t>
            </a:r>
            <a:r>
              <a:rPr lang="en-US" sz="2400" dirty="0">
                <a:ea typeface="Calibri" panose="020F0502020204030204" pitchFamily="34" charset="0"/>
              </a:rPr>
              <a:t> take necessary action to stop patent trolls.</a:t>
            </a:r>
            <a:endParaRPr lang="en-US" sz="2400" dirty="0"/>
          </a:p>
        </p:txBody>
      </p:sp>
      <p:pic>
        <p:nvPicPr>
          <p:cNvPr id="8" name="Picture 7" descr="A screenshot of a computer&#10;&#10;Description automatically generated">
            <a:extLst>
              <a:ext uri="{FF2B5EF4-FFF2-40B4-BE49-F238E27FC236}">
                <a16:creationId xmlns:a16="http://schemas.microsoft.com/office/drawing/2014/main" id="{A1BB5CBB-AA65-C07F-0DB4-589BE1381E6C}"/>
              </a:ext>
            </a:extLst>
          </p:cNvPr>
          <p:cNvPicPr>
            <a:picLocks noChangeAspect="1"/>
          </p:cNvPicPr>
          <p:nvPr/>
        </p:nvPicPr>
        <p:blipFill rotWithShape="1">
          <a:blip r:embed="rId2">
            <a:extLst>
              <a:ext uri="{28A0092B-C50C-407E-A947-70E740481C1C}">
                <a14:useLocalDpi xmlns:a14="http://schemas.microsoft.com/office/drawing/2010/main" val="0"/>
              </a:ext>
            </a:extLst>
          </a:blip>
          <a:srcRect l="45016" t="22185" r="22598" b="10402"/>
          <a:stretch/>
        </p:blipFill>
        <p:spPr>
          <a:xfrm>
            <a:off x="8856324" y="1999642"/>
            <a:ext cx="3200248" cy="4424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12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a:xfrm>
            <a:off x="1582221" y="525463"/>
            <a:ext cx="10202238" cy="1204912"/>
          </a:xfrm>
        </p:spPr>
        <p:txBody>
          <a:bodyPr/>
          <a:lstStyle/>
          <a:p>
            <a:pPr algn="ctr"/>
            <a:r>
              <a:rPr lang="en-US" sz="3600" dirty="0">
                <a:solidFill>
                  <a:srgbClr val="0070C0"/>
                </a:solidFill>
                <a:latin typeface="Copperplate" panose="02000504000000020004" pitchFamily="2" charset="77"/>
              </a:rPr>
              <a:t>Generative AI Copyright Disclosure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86480" y="1993900"/>
            <a:ext cx="7349296" cy="4338637"/>
          </a:xfrm>
        </p:spPr>
        <p:txBody>
          <a:bodyPr/>
          <a:lstStyle/>
          <a:p>
            <a:pPr marL="293688" indent="-282575">
              <a:spcBef>
                <a:spcPts val="1800"/>
              </a:spcBef>
            </a:pPr>
            <a:r>
              <a:rPr lang="en-US" sz="2400" b="1" dirty="0">
                <a:solidFill>
                  <a:srgbClr val="0070C0"/>
                </a:solidFill>
              </a:rPr>
              <a:t>Harm: </a:t>
            </a:r>
            <a:r>
              <a:rPr lang="en-US" sz="2400" dirty="0"/>
              <a:t>Human creativity is currently being marginalized as artists, musicians, and writers are having their livelihoods threatened by generative AI software programs.</a:t>
            </a:r>
          </a:p>
          <a:p>
            <a:pPr marL="293688" indent="-282575">
              <a:spcBef>
                <a:spcPts val="1800"/>
              </a:spcBef>
            </a:pPr>
            <a:r>
              <a:rPr lang="en-US" sz="2400" b="1" dirty="0">
                <a:solidFill>
                  <a:srgbClr val="0070C0"/>
                </a:solidFill>
              </a:rPr>
              <a:t>Inherency: </a:t>
            </a:r>
            <a:r>
              <a:rPr lang="en-US" sz="2400" dirty="0"/>
              <a:t>At present, the learning processes of generative AI software programs are allowed to use vast troves of copyrighted materials without permission, acknowledgment, or payment of royalties. </a:t>
            </a:r>
          </a:p>
          <a:p>
            <a:pPr marL="293688" indent="-282575">
              <a:spcBef>
                <a:spcPts val="1800"/>
              </a:spcBef>
            </a:pPr>
            <a:r>
              <a:rPr lang="en-US" sz="2400" b="1" dirty="0">
                <a:solidFill>
                  <a:srgbClr val="0070C0"/>
                </a:solidFill>
              </a:rPr>
              <a:t>Solvency: </a:t>
            </a:r>
            <a:r>
              <a:rPr lang="en-US" sz="2400" dirty="0"/>
              <a:t>The Passage of the Generative AI Copyright Disclosure Act will protect the rights of creatives.</a:t>
            </a:r>
          </a:p>
        </p:txBody>
      </p:sp>
      <p:pic>
        <p:nvPicPr>
          <p:cNvPr id="8" name="Picture 7" descr="A screenshot of a computer&#10;&#10;Description automatically generated">
            <a:extLst>
              <a:ext uri="{FF2B5EF4-FFF2-40B4-BE49-F238E27FC236}">
                <a16:creationId xmlns:a16="http://schemas.microsoft.com/office/drawing/2014/main" id="{A998816B-CEED-AD80-A6C0-9FE93B81DF6D}"/>
              </a:ext>
            </a:extLst>
          </p:cNvPr>
          <p:cNvPicPr>
            <a:picLocks noChangeAspect="1"/>
          </p:cNvPicPr>
          <p:nvPr/>
        </p:nvPicPr>
        <p:blipFill rotWithShape="1">
          <a:blip r:embed="rId2">
            <a:extLst>
              <a:ext uri="{28A0092B-C50C-407E-A947-70E740481C1C}">
                <a14:useLocalDpi xmlns:a14="http://schemas.microsoft.com/office/drawing/2010/main" val="0"/>
              </a:ext>
            </a:extLst>
          </a:blip>
          <a:srcRect l="43033" t="21778" r="20087" b="7800"/>
          <a:stretch/>
        </p:blipFill>
        <p:spPr>
          <a:xfrm>
            <a:off x="8835777" y="1993900"/>
            <a:ext cx="3131857" cy="4338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764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AMERICAN MUSIC FAIRNESS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86480" y="1993900"/>
            <a:ext cx="7349296" cy="4338637"/>
          </a:xfrm>
        </p:spPr>
        <p:txBody>
          <a:bodyPr/>
          <a:lstStyle/>
          <a:p>
            <a:pPr marL="293688" indent="-282575">
              <a:spcBef>
                <a:spcPts val="1800"/>
              </a:spcBef>
            </a:pPr>
            <a:r>
              <a:rPr lang="en-US" sz="2400" b="1" dirty="0">
                <a:solidFill>
                  <a:srgbClr val="0070C0"/>
                </a:solidFill>
              </a:rPr>
              <a:t>Harm: </a:t>
            </a:r>
            <a:r>
              <a:rPr lang="en-US" sz="2400" dirty="0"/>
              <a:t>Recording artists are denied the royalties they ae due when their music is played on AM/FM radio stations. The U.S. is the only developed country not honoring copyrights in the playing of music. This results in the denial of reciprocal payments from abroad.</a:t>
            </a:r>
          </a:p>
          <a:p>
            <a:pPr marL="293688" indent="-282575">
              <a:spcBef>
                <a:spcPts val="1800"/>
              </a:spcBef>
            </a:pPr>
            <a:r>
              <a:rPr lang="en-US" sz="2400" b="1" dirty="0">
                <a:solidFill>
                  <a:srgbClr val="0070C0"/>
                </a:solidFill>
              </a:rPr>
              <a:t>Inherency: </a:t>
            </a:r>
            <a:r>
              <a:rPr lang="en-US" sz="2400" dirty="0"/>
              <a:t>The 2018 Music Modernization Act exempts terrestrial radio stations from the requirement to pay royalties when playing copyrighted music.</a:t>
            </a:r>
          </a:p>
          <a:p>
            <a:pPr marL="293688" indent="-282575">
              <a:spcBef>
                <a:spcPts val="1800"/>
              </a:spcBef>
            </a:pPr>
            <a:r>
              <a:rPr lang="en-US" sz="2400" b="1" dirty="0">
                <a:solidFill>
                  <a:srgbClr val="0070C0"/>
                </a:solidFill>
              </a:rPr>
              <a:t>Solvency: </a:t>
            </a:r>
            <a:r>
              <a:rPr lang="en-US" sz="2400" dirty="0"/>
              <a:t>The American Music Fairness Act would eliminate the exemption and restore royalty rights.</a:t>
            </a:r>
          </a:p>
        </p:txBody>
      </p:sp>
      <p:pic>
        <p:nvPicPr>
          <p:cNvPr id="3" name="Picture 2" descr="A screenshot of a computer&#10;&#10;Description automatically generated">
            <a:extLst>
              <a:ext uri="{FF2B5EF4-FFF2-40B4-BE49-F238E27FC236}">
                <a16:creationId xmlns:a16="http://schemas.microsoft.com/office/drawing/2014/main" id="{DC7B5E1B-53BF-8232-A55D-8FC6B675A7AF}"/>
              </a:ext>
            </a:extLst>
          </p:cNvPr>
          <p:cNvPicPr>
            <a:picLocks noChangeAspect="1"/>
          </p:cNvPicPr>
          <p:nvPr/>
        </p:nvPicPr>
        <p:blipFill rotWithShape="1">
          <a:blip r:embed="rId2">
            <a:extLst>
              <a:ext uri="{28A0092B-C50C-407E-A947-70E740481C1C}">
                <a14:useLocalDpi xmlns:a14="http://schemas.microsoft.com/office/drawing/2010/main" val="0"/>
              </a:ext>
            </a:extLst>
          </a:blip>
          <a:srcRect l="46999" t="23813" r="24184" b="11261"/>
          <a:stretch/>
        </p:blipFill>
        <p:spPr>
          <a:xfrm>
            <a:off x="8947031" y="1981916"/>
            <a:ext cx="3020603" cy="442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0308372"/>
      </p:ext>
    </p:extLst>
  </p:cSld>
  <p:clrMapOvr>
    <a:masterClrMapping/>
  </p:clrMapOvr>
</p:sld>
</file>

<file path=ppt/theme/theme1.xml><?xml version="1.0" encoding="utf-8"?>
<a:theme xmlns:a="http://schemas.openxmlformats.org/drawingml/2006/main" name="Office Theme">
  <a:themeElements>
    <a:clrScheme name="Custom 42">
      <a:dk1>
        <a:srgbClr val="414B56"/>
      </a:dk1>
      <a:lt1>
        <a:srgbClr val="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0F16F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  Read-Only" id="{B878B66C-7652-44B4-BD8F-1BD6F77F39A7}" vid="{2D55774A-290A-4B49-9771-625A09A4EF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1484</TotalTime>
  <Words>1134</Words>
  <Application>Microsoft Macintosh PowerPoint</Application>
  <PresentationFormat>Widescreen</PresentationFormat>
  <Paragraphs>55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Calibri</vt:lpstr>
      <vt:lpstr>Copperplate</vt:lpstr>
      <vt:lpstr>Courier New</vt:lpstr>
      <vt:lpstr>Wingdings</vt:lpstr>
      <vt:lpstr>Office Theme</vt:lpstr>
      <vt:lpstr>INTELLECTUAL PROPERTY: Affirmative</vt:lpstr>
      <vt:lpstr>patent eligibility restoration act</vt:lpstr>
      <vt:lpstr>key supreme court cases dealing with patents</vt:lpstr>
      <vt:lpstr>CHINA TECHNOLOGY CONTROL ACT</vt:lpstr>
      <vt:lpstr>GREEN TECHNOLOGY PATENTS</vt:lpstr>
      <vt:lpstr>“March-In Rights” in the Bayh-Dole Act</vt:lpstr>
      <vt:lpstr>stopping patent trolls</vt:lpstr>
      <vt:lpstr>Generative AI Copyright Disclosure Act</vt:lpstr>
      <vt:lpstr>AMERICAN MUSIC FAIRNESS act</vt:lpstr>
      <vt:lpstr>SHOP SAFE Act</vt:lpstr>
      <vt:lpstr>Trademark bullies</vt:lpstr>
      <vt:lpstr>cannabis trademarks</vt:lpstr>
      <vt:lpstr>INTELLECTUAL PROPERTY: Affirmative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justice reform topic: Affirmative</dc:title>
  <dc:creator>Edwards, Richard</dc:creator>
  <cp:lastModifiedBy>Edwards, Richard</cp:lastModifiedBy>
  <cp:revision>42</cp:revision>
  <dcterms:created xsi:type="dcterms:W3CDTF">2020-06-30T02:52:49Z</dcterms:created>
  <dcterms:modified xsi:type="dcterms:W3CDTF">2024-06-07T21:11:42Z</dcterms:modified>
</cp:coreProperties>
</file>